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F129F-B4AD-4182-8E3D-626B4E25CC47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7A447-AD56-42DA-B671-6B168E3620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F6E22-4C05-4095-91E5-A7D6F60701B0}" type="slidenum">
              <a:rPr lang="en-US"/>
              <a:pPr/>
              <a:t>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28F3F-FA15-4025-BFF4-897F5C74138D}" type="slidenum">
              <a:rPr lang="en-US"/>
              <a:pPr/>
              <a:t>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F208E-808F-459E-93FD-65457364FE16}" type="slidenum">
              <a:rPr lang="en-US"/>
              <a:pPr/>
              <a:t>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87D6E-551B-4F88-8C0F-D6B725038712}" type="slidenum">
              <a:rPr lang="en-US"/>
              <a:pPr/>
              <a:t>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6C6A2-F3C4-4510-B023-AFF8D9F7D2D7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C4821-DCDA-4089-BBB6-CBDDE4A4E539}" type="slidenum">
              <a:rPr lang="en-US"/>
              <a:pPr/>
              <a:t>11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64913-8D4D-4EC6-8706-31D272DDF512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49159-35AB-4240-A68A-127007EEDA7D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FD175-5EBA-4654-8A32-E715994B4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70B2D3-AE6F-4495-B1BB-A71B8B26E4B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F3E7F4-FCF0-4613-986D-FDC98809DA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In An Ideal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Boyle County Schools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838200"/>
          </a:xfrm>
        </p:spPr>
        <p:txBody>
          <a:bodyPr/>
          <a:lstStyle/>
          <a:p>
            <a:pPr eaLnBrk="1" hangingPunct="1"/>
            <a:r>
              <a:rPr lang="en-US" smtClean="0"/>
              <a:t>The Ideal Lesson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239000" cy="4953000"/>
          </a:xfrm>
        </p:spPr>
        <p:txBody>
          <a:bodyPr/>
          <a:lstStyle/>
          <a:p>
            <a:pPr marL="552450" indent="-552450" eaLnBrk="1" hangingPunct="1">
              <a:buFont typeface="Wingdings" pitchFamily="2" charset="2"/>
              <a:buNone/>
            </a:pPr>
            <a:r>
              <a:rPr lang="en-US" sz="2800" b="1" smtClean="0"/>
              <a:t>Step 4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sz="2800" b="1" smtClean="0"/>
          </a:p>
          <a:p>
            <a:pPr marL="552450" indent="-552450" eaLnBrk="1" hangingPunct="1"/>
            <a:r>
              <a:rPr lang="en-US" sz="2800" b="1" smtClean="0"/>
              <a:t>The Body of the Lesson-New Content</a:t>
            </a:r>
          </a:p>
          <a:p>
            <a:pPr marL="933450" lvl="1" indent="-476250" eaLnBrk="1" hangingPunct="1"/>
            <a:r>
              <a:rPr lang="en-US" sz="2400" smtClean="0"/>
              <a:t>Lecture, reading, short video clip, demonstrations, etc</a:t>
            </a:r>
          </a:p>
          <a:p>
            <a:pPr marL="933450" lvl="1" indent="-476250" eaLnBrk="1" hangingPunct="1"/>
            <a:r>
              <a:rPr lang="en-US" sz="2400" smtClean="0"/>
              <a:t>One minute maximum per year of age and then the teacher must prepare a transition activity (see step 5)  </a:t>
            </a:r>
          </a:p>
          <a:p>
            <a:pPr marL="933450" lvl="1" indent="-476250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838200"/>
          </a:xfrm>
        </p:spPr>
        <p:txBody>
          <a:bodyPr/>
          <a:lstStyle/>
          <a:p>
            <a:pPr eaLnBrk="1" hangingPunct="1"/>
            <a:r>
              <a:rPr lang="en-US" smtClean="0"/>
              <a:t>The Ideal Lesson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772400" cy="4953000"/>
          </a:xfrm>
        </p:spPr>
        <p:txBody>
          <a:bodyPr>
            <a:normAutofit/>
          </a:bodyPr>
          <a:lstStyle/>
          <a:p>
            <a:pPr marL="552450" indent="-552450" eaLnBrk="1" hangingPunct="1">
              <a:buFont typeface="Wingdings" pitchFamily="2" charset="2"/>
              <a:buNone/>
            </a:pPr>
            <a:r>
              <a:rPr lang="en-US" sz="2800" b="1" dirty="0" smtClean="0"/>
              <a:t>Step 5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marL="552450" indent="-552450" eaLnBrk="1" hangingPunct="1"/>
            <a:r>
              <a:rPr lang="en-US" sz="2800" b="1" dirty="0" smtClean="0"/>
              <a:t>The Body-Check for Understanding</a:t>
            </a:r>
          </a:p>
          <a:p>
            <a:pPr marL="1333500" lvl="2" indent="-419100" eaLnBrk="1" hangingPunct="1"/>
            <a:r>
              <a:rPr lang="en-US" sz="2100" dirty="0" smtClean="0"/>
              <a:t>Cooperative learning structures</a:t>
            </a:r>
          </a:p>
          <a:p>
            <a:pPr marL="1333500" lvl="2" indent="-419100" eaLnBrk="1" hangingPunct="1"/>
            <a:r>
              <a:rPr lang="en-US" sz="2100" dirty="0" smtClean="0"/>
              <a:t>Technology</a:t>
            </a:r>
          </a:p>
          <a:p>
            <a:pPr marL="1333500" lvl="2" indent="-419100" eaLnBrk="1" hangingPunct="1"/>
            <a:r>
              <a:rPr lang="en-US" sz="2100" dirty="0" smtClean="0"/>
              <a:t>Quiz</a:t>
            </a:r>
          </a:p>
          <a:p>
            <a:pPr marL="1333500" lvl="2" indent="-419100" eaLnBrk="1" hangingPunct="1"/>
            <a:r>
              <a:rPr lang="en-US" sz="2100" dirty="0" smtClean="0"/>
              <a:t>Board Work</a:t>
            </a:r>
          </a:p>
          <a:p>
            <a:pPr marL="1333500" lvl="2" indent="-419100" eaLnBrk="1" hangingPunct="1"/>
            <a:r>
              <a:rPr lang="en-US" sz="2100" dirty="0" smtClean="0"/>
              <a:t>Teacher Checks, etc.</a:t>
            </a:r>
          </a:p>
          <a:p>
            <a:pPr marL="1333500" lvl="2" indent="-419100" eaLnBrk="1" hangingPunct="1">
              <a:buFont typeface="Wingdings" pitchFamily="2" charset="2"/>
              <a:buNone/>
            </a:pPr>
            <a:endParaRPr lang="en-US" sz="2100" dirty="0" smtClean="0"/>
          </a:p>
          <a:p>
            <a:pPr marL="1333500" lvl="2" indent="-419100" eaLnBrk="1" hangingPunct="1">
              <a:buFont typeface="Wingdings" pitchFamily="2" charset="2"/>
              <a:buNone/>
            </a:pPr>
            <a:r>
              <a:rPr lang="en-US" sz="2100" dirty="0" smtClean="0"/>
              <a:t>After the teacher has checked for</a:t>
            </a:r>
          </a:p>
          <a:p>
            <a:pPr marL="1333500" lvl="2" indent="-419100" eaLnBrk="1" hangingPunct="1">
              <a:buFont typeface="Wingdings" pitchFamily="2" charset="2"/>
              <a:buNone/>
            </a:pPr>
            <a:r>
              <a:rPr lang="en-US" sz="2100" dirty="0" smtClean="0"/>
              <a:t>U</a:t>
            </a:r>
            <a:r>
              <a:rPr lang="en-US" sz="2100" dirty="0" smtClean="0"/>
              <a:t>nderstanding, he or </a:t>
            </a:r>
            <a:r>
              <a:rPr lang="en-US" sz="2100" dirty="0" smtClean="0"/>
              <a:t>she can go back to </a:t>
            </a:r>
          </a:p>
          <a:p>
            <a:pPr marL="1333500" lvl="2" indent="-419100" eaLnBrk="1" hangingPunct="1">
              <a:buFont typeface="Wingdings" pitchFamily="2" charset="2"/>
              <a:buNone/>
            </a:pPr>
            <a:r>
              <a:rPr lang="en-US" sz="2100" dirty="0" smtClean="0"/>
              <a:t>Step 4 and teach additional new content  </a:t>
            </a:r>
          </a:p>
          <a:p>
            <a:pPr marL="933450" lvl="1" indent="-476250"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Steps 6 and 7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a lesson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</p:nvPr>
        </p:nvGraphicFramePr>
        <p:xfrm>
          <a:off x="1370013" y="1827213"/>
          <a:ext cx="7313612" cy="4114800"/>
        </p:xfrm>
        <a:graphic>
          <a:graphicData uri="http://schemas.openxmlformats.org/drawingml/2006/table">
            <a:tbl>
              <a:tblPr/>
              <a:tblGrid>
                <a:gridCol w="2438400"/>
                <a:gridCol w="2436812"/>
                <a:gridCol w="24384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 minute lesson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 minute lesson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 minute lesson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minutes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838200"/>
          </a:xfrm>
        </p:spPr>
        <p:txBody>
          <a:bodyPr/>
          <a:lstStyle/>
          <a:p>
            <a:pPr eaLnBrk="1" hangingPunct="1"/>
            <a:r>
              <a:rPr lang="en-US" smtClean="0"/>
              <a:t>The Ideal Lesson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848600" cy="4953000"/>
          </a:xfrm>
        </p:spPr>
        <p:txBody>
          <a:bodyPr/>
          <a:lstStyle/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Step 6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/>
          </a:p>
          <a:p>
            <a:pPr marL="552450" indent="-552450" eaLnBrk="1" hangingPunct="1">
              <a:lnSpc>
                <a:spcPct val="90000"/>
              </a:lnSpc>
            </a:pPr>
            <a:r>
              <a:rPr lang="en-US" sz="2800" b="1" dirty="0" smtClean="0"/>
              <a:t>Return to the </a:t>
            </a:r>
            <a:r>
              <a:rPr lang="en-US" sz="2800" b="1" dirty="0" smtClean="0"/>
              <a:t>Learning Target</a:t>
            </a:r>
            <a:endParaRPr lang="en-US" sz="2800" b="1" dirty="0" smtClean="0"/>
          </a:p>
          <a:p>
            <a:pPr marL="933450" lvl="1" indent="-476250" eaLnBrk="1" hangingPunct="1">
              <a:lnSpc>
                <a:spcPct val="90000"/>
              </a:lnSpc>
            </a:pPr>
            <a:r>
              <a:rPr lang="en-US" sz="2000" dirty="0" smtClean="0"/>
              <a:t>Students state in their own words what they learned today</a:t>
            </a:r>
          </a:p>
          <a:p>
            <a:pPr marL="933450" lvl="1" indent="-476250" eaLnBrk="1" hangingPunct="1">
              <a:lnSpc>
                <a:spcPct val="90000"/>
              </a:lnSpc>
            </a:pPr>
            <a:r>
              <a:rPr lang="en-US" sz="2000" dirty="0" smtClean="0"/>
              <a:t>This step should not be teacher-driven, but an act of the learner</a:t>
            </a:r>
          </a:p>
          <a:p>
            <a:pPr marL="933450" lvl="1" indent="-4762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933450" lvl="1" indent="-4762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Students should:</a:t>
            </a:r>
          </a:p>
          <a:p>
            <a:pPr marL="933450" lvl="1" indent="-476250" eaLnBrk="1" hangingPunct="1">
              <a:lnSpc>
                <a:spcPct val="90000"/>
              </a:lnSpc>
            </a:pPr>
            <a:r>
              <a:rPr lang="en-US" sz="2000" dirty="0" smtClean="0"/>
              <a:t>Internalize the lesson</a:t>
            </a:r>
          </a:p>
          <a:p>
            <a:pPr marL="933450" lvl="1" indent="-476250" eaLnBrk="1" hangingPunct="1">
              <a:lnSpc>
                <a:spcPct val="90000"/>
              </a:lnSpc>
            </a:pPr>
            <a:r>
              <a:rPr lang="en-US" sz="2000" dirty="0" smtClean="0"/>
              <a:t>Recognize what they can do or what they learned</a:t>
            </a:r>
          </a:p>
          <a:p>
            <a:pPr marL="933450" lvl="1" indent="-476250" eaLnBrk="1" hangingPunct="1">
              <a:lnSpc>
                <a:spcPct val="90000"/>
              </a:lnSpc>
            </a:pPr>
            <a:r>
              <a:rPr lang="en-US" sz="2000" dirty="0" smtClean="0"/>
              <a:t>Verbalize to themselves and others to increase retention</a:t>
            </a:r>
          </a:p>
          <a:p>
            <a:pPr marL="933450" lvl="1" indent="-476250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838200"/>
          </a:xfrm>
        </p:spPr>
        <p:txBody>
          <a:bodyPr/>
          <a:lstStyle/>
          <a:p>
            <a:pPr eaLnBrk="1" hangingPunct="1"/>
            <a:r>
              <a:rPr lang="en-US" smtClean="0"/>
              <a:t>The Ideal Lesson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239000" cy="4953000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Step 7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marL="552450" indent="-552450" eaLnBrk="1" hangingPunct="1">
              <a:lnSpc>
                <a:spcPct val="80000"/>
              </a:lnSpc>
            </a:pPr>
            <a:r>
              <a:rPr lang="en-US" sz="2800" b="1" dirty="0" smtClean="0"/>
              <a:t>Formative assessment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2000" dirty="0" smtClean="0"/>
              <a:t>Provide instructional feedback 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2000" dirty="0" smtClean="0"/>
              <a:t>Gives the teacher information about which students are struggling (or succeeding) and with what content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</a:t>
            </a:r>
            <a:r>
              <a:rPr lang="en-US" sz="2000" u="sng" dirty="0" smtClean="0"/>
              <a:t>Exit Slip (example)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2000" dirty="0" smtClean="0"/>
              <a:t>5 multiple choice questions from today's lesson - </a:t>
            </a:r>
            <a:r>
              <a:rPr lang="en-US" sz="2000" dirty="0" smtClean="0"/>
              <a:t>congruent</a:t>
            </a:r>
            <a:r>
              <a:rPr lang="en-US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 smtClean="0"/>
              <a:t>today’s learning </a:t>
            </a:r>
            <a:r>
              <a:rPr lang="en-US" sz="2000" dirty="0" smtClean="0"/>
              <a:t>target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2000" dirty="0" smtClean="0"/>
              <a:t>S</a:t>
            </a:r>
            <a:r>
              <a:rPr lang="en-US" sz="2000" dirty="0" smtClean="0"/>
              <a:t>hould </a:t>
            </a:r>
            <a:r>
              <a:rPr lang="en-US" sz="2000" dirty="0" smtClean="0"/>
              <a:t>be graded in front of the student in order to give instant feedback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2000" dirty="0" smtClean="0"/>
              <a:t>Students who score 3 or fewer correct will be remediated within 5 instructional days (with an opportunity of improving their score) and students who score 4 or more correct will be recorded in the grade book and an enrichment opportunity will be offered    </a:t>
            </a:r>
          </a:p>
          <a:p>
            <a:pPr marL="933450" lvl="1" indent="-476250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 Parts Of A Successful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arenR"/>
            </a:pPr>
            <a:r>
              <a:rPr lang="en-US" dirty="0" err="1" smtClean="0"/>
              <a:t>Bellringer</a:t>
            </a:r>
            <a:endParaRPr lang="en-US" dirty="0" smtClean="0"/>
          </a:p>
          <a:p>
            <a:pPr marL="633222" indent="-514350">
              <a:buAutoNum type="arabicParenR"/>
            </a:pPr>
            <a:r>
              <a:rPr lang="en-US" dirty="0" smtClean="0"/>
              <a:t>Daily Objective (written as a Learning Target)</a:t>
            </a:r>
          </a:p>
          <a:p>
            <a:pPr marL="633222" indent="-514350">
              <a:buAutoNum type="arabicParenR"/>
            </a:pPr>
            <a:r>
              <a:rPr lang="en-US" dirty="0" smtClean="0"/>
              <a:t>Anticipatory Set (“Hook”)</a:t>
            </a:r>
          </a:p>
          <a:p>
            <a:pPr marL="633222" indent="-514350">
              <a:buAutoNum type="arabicParenR"/>
            </a:pPr>
            <a:r>
              <a:rPr lang="en-US" dirty="0" smtClean="0"/>
              <a:t>Body of the Lesson – New Content</a:t>
            </a:r>
          </a:p>
          <a:p>
            <a:pPr marL="633222" indent="-514350">
              <a:buAutoNum type="arabicParenR"/>
            </a:pPr>
            <a:r>
              <a:rPr lang="en-US" dirty="0" smtClean="0"/>
              <a:t>Guided Practice – Check for Understanding</a:t>
            </a:r>
          </a:p>
          <a:p>
            <a:pPr marL="633222" indent="-514350">
              <a:buAutoNum type="arabicParenR"/>
            </a:pPr>
            <a:r>
              <a:rPr lang="en-US" dirty="0" smtClean="0"/>
              <a:t>Return to the Learning Target</a:t>
            </a:r>
          </a:p>
          <a:p>
            <a:pPr marL="633222" indent="-514350">
              <a:buAutoNum type="arabicParenR"/>
            </a:pPr>
            <a:r>
              <a:rPr lang="en-US" dirty="0" smtClean="0"/>
              <a:t>Formative Assessment</a:t>
            </a:r>
          </a:p>
          <a:p>
            <a:pPr marL="633222" indent="-514350">
              <a:buAutoNum type="arabicParenR"/>
            </a:pPr>
            <a:endParaRPr lang="en-US" dirty="0" smtClean="0"/>
          </a:p>
          <a:p>
            <a:pPr marL="633222" indent="-514350">
              <a:buAutoNum type="arabicParenR"/>
            </a:pPr>
            <a:endParaRPr lang="en-US" dirty="0" smtClean="0"/>
          </a:p>
          <a:p>
            <a:pPr marL="633222" indent="-51435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Steps 1,2, &amp;3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a lesson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</p:nvPr>
        </p:nvGraphicFramePr>
        <p:xfrm>
          <a:off x="1370013" y="1827213"/>
          <a:ext cx="7313612" cy="4114800"/>
        </p:xfrm>
        <a:graphic>
          <a:graphicData uri="http://schemas.openxmlformats.org/drawingml/2006/table">
            <a:tbl>
              <a:tblPr/>
              <a:tblGrid>
                <a:gridCol w="2438400"/>
                <a:gridCol w="2436812"/>
                <a:gridCol w="24384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 minute lesson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 minute lesson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 minute lesson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minutes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838200"/>
          </a:xfrm>
        </p:spPr>
        <p:txBody>
          <a:bodyPr/>
          <a:lstStyle/>
          <a:p>
            <a:pPr eaLnBrk="1" hangingPunct="1"/>
            <a:r>
              <a:rPr lang="en-US" smtClean="0"/>
              <a:t>The Ideal Lesson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239000" cy="4953000"/>
          </a:xfrm>
        </p:spPr>
        <p:txBody>
          <a:bodyPr/>
          <a:lstStyle/>
          <a:p>
            <a:pPr marL="552450" indent="-552450" eaLnBrk="1" hangingPunct="1">
              <a:buFont typeface="Wingdings" pitchFamily="2" charset="2"/>
              <a:buNone/>
            </a:pPr>
            <a:r>
              <a:rPr lang="en-US" sz="2800" b="1" dirty="0" smtClean="0"/>
              <a:t>Step 1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marL="552450" indent="-552450" eaLnBrk="1" hangingPunct="1"/>
            <a:r>
              <a:rPr lang="en-US" sz="2800" b="1" dirty="0" smtClean="0"/>
              <a:t>Flashback/</a:t>
            </a:r>
            <a:r>
              <a:rPr lang="en-US" sz="2800" b="1" dirty="0" err="1" smtClean="0"/>
              <a:t>Bellringer</a:t>
            </a:r>
            <a:endParaRPr lang="en-US" sz="2800" b="1" dirty="0" smtClean="0"/>
          </a:p>
          <a:p>
            <a:pPr marL="933450" lvl="1" indent="-476250" eaLnBrk="1" hangingPunct="1">
              <a:buFont typeface="Wingdings" pitchFamily="2" charset="2"/>
              <a:buNone/>
            </a:pPr>
            <a:r>
              <a:rPr lang="en-US" sz="2400" i="1" u="sng" dirty="0" smtClean="0"/>
              <a:t>Should flash back to previously taught content (but not recent content)</a:t>
            </a:r>
            <a:endParaRPr lang="en-US" sz="2400" i="1" u="sng" dirty="0" smtClean="0"/>
          </a:p>
          <a:p>
            <a:pPr marL="1333500" lvl="2" indent="-419100" eaLnBrk="1" hangingPunct="1"/>
            <a:r>
              <a:rPr lang="en-US" sz="2100" dirty="0" smtClean="0"/>
              <a:t>Writing</a:t>
            </a:r>
          </a:p>
          <a:p>
            <a:pPr marL="1333500" lvl="2" indent="-419100" eaLnBrk="1" hangingPunct="1"/>
            <a:r>
              <a:rPr lang="en-US" sz="2100" dirty="0" smtClean="0"/>
              <a:t>Responding to a picture/graph/map</a:t>
            </a:r>
          </a:p>
          <a:p>
            <a:pPr marL="1333500" lvl="2" indent="-419100" eaLnBrk="1" hangingPunct="1"/>
            <a:r>
              <a:rPr lang="en-US" sz="2100" dirty="0" smtClean="0"/>
              <a:t>Answering multiple choice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838200"/>
          </a:xfrm>
        </p:spPr>
        <p:txBody>
          <a:bodyPr/>
          <a:lstStyle/>
          <a:p>
            <a:pPr eaLnBrk="1" hangingPunct="1"/>
            <a:r>
              <a:rPr lang="en-US" smtClean="0"/>
              <a:t>The Ideal Lesson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239000" cy="4953000"/>
          </a:xfrm>
        </p:spPr>
        <p:txBody>
          <a:bodyPr>
            <a:normAutofit/>
          </a:bodyPr>
          <a:lstStyle/>
          <a:p>
            <a:pPr marL="552450" indent="-552450" eaLnBrk="1" hangingPunct="1">
              <a:buFont typeface="Wingdings" pitchFamily="2" charset="2"/>
              <a:buNone/>
            </a:pPr>
            <a:r>
              <a:rPr lang="en-US" sz="2800" b="1" dirty="0" smtClean="0"/>
              <a:t>Step 2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marL="552450" indent="-552450" eaLnBrk="1" hangingPunct="1"/>
            <a:r>
              <a:rPr lang="en-US" sz="2800" b="1" dirty="0" smtClean="0"/>
              <a:t>Learning </a:t>
            </a:r>
            <a:r>
              <a:rPr lang="en-US" sz="2800" b="1" dirty="0" smtClean="0"/>
              <a:t>Target</a:t>
            </a:r>
          </a:p>
          <a:p>
            <a:pPr marL="933450" lvl="1" indent="-476250" eaLnBrk="1" hangingPunct="1"/>
            <a:r>
              <a:rPr lang="en-US" sz="2400" dirty="0" smtClean="0"/>
              <a:t>“Today I can” or “Today we will”…(in student friendly language)</a:t>
            </a:r>
          </a:p>
          <a:p>
            <a:pPr marL="933450" lvl="1" indent="-476250" eaLnBrk="1" hangingPunct="1"/>
            <a:r>
              <a:rPr lang="en-US" sz="2400" dirty="0" smtClean="0"/>
              <a:t>Review with students prior to starting a new lesson</a:t>
            </a:r>
          </a:p>
          <a:p>
            <a:pPr marL="933450" lvl="1" indent="-476250" eaLnBrk="1" hangingPunct="1"/>
            <a:r>
              <a:rPr lang="en-US" sz="2400" dirty="0" smtClean="0"/>
              <a:t>Must be learning-based, not activity-based</a:t>
            </a:r>
          </a:p>
          <a:p>
            <a:pPr marL="933450" lvl="1" indent="-476250" eaLnBrk="1" hangingPunct="1"/>
            <a:r>
              <a:rPr lang="en-US" sz="2400" dirty="0" smtClean="0"/>
              <a:t>Will be what you assess at the end of the lesson</a:t>
            </a:r>
          </a:p>
          <a:p>
            <a:pPr marL="933450" lvl="1" indent="-476250" eaLnBrk="1" hangingPunct="1">
              <a:buFont typeface="Wingdings" pitchFamily="2" charset="2"/>
              <a:buNone/>
            </a:pPr>
            <a:r>
              <a:rPr lang="en-US" sz="2400" dirty="0" smtClean="0"/>
              <a:t>* It is OK to place </a:t>
            </a:r>
            <a:r>
              <a:rPr lang="en-US" sz="2400" dirty="0" smtClean="0"/>
              <a:t>your agenda on the board as well, but this is different from the learning target</a:t>
            </a:r>
          </a:p>
          <a:p>
            <a:pPr marL="933450" lvl="1" indent="-476250"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838200"/>
          </a:xfrm>
        </p:spPr>
        <p:txBody>
          <a:bodyPr/>
          <a:lstStyle/>
          <a:p>
            <a:pPr eaLnBrk="1" hangingPunct="1"/>
            <a:r>
              <a:rPr lang="en-US" smtClean="0"/>
              <a:t>The Ideal Lesson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Step 3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 smtClean="0"/>
          </a:p>
          <a:p>
            <a:pPr marL="552450" indent="-552450" eaLnBrk="1" hangingPunct="1">
              <a:lnSpc>
                <a:spcPct val="80000"/>
              </a:lnSpc>
            </a:pPr>
            <a:r>
              <a:rPr lang="en-US" sz="2800" b="1" dirty="0" smtClean="0"/>
              <a:t>Anticipatory Set (The “Hook”)</a:t>
            </a:r>
            <a:endParaRPr lang="en-US" sz="2800" b="1" dirty="0" smtClean="0"/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/>
              <a:t>      </a:t>
            </a:r>
            <a:r>
              <a:rPr lang="en-US" sz="1800" b="1" dirty="0" smtClean="0"/>
              <a:t>DEFINITION: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 brief activity or event at the beginning of the lesson that effectively engages all students' attention and focuses their thoughts on the learning objective. 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      What is the purpose of an Anticipatory Set?</a:t>
            </a:r>
            <a:r>
              <a:rPr lang="en-US" sz="1800" dirty="0" smtClean="0"/>
              <a:t> 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1800" dirty="0" smtClean="0"/>
              <a:t>To involve and motivate all students, focus everyone's attention, create </a:t>
            </a:r>
            <a:r>
              <a:rPr lang="en-US" sz="1800" b="1" dirty="0" smtClean="0"/>
              <a:t>curiosity</a:t>
            </a:r>
            <a:r>
              <a:rPr lang="en-US" sz="1800" dirty="0" smtClean="0"/>
              <a:t> 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1800" dirty="0" smtClean="0"/>
              <a:t>To make sure everyone's on the train, and knows where it's going, before it leaves the station 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1800" dirty="0" smtClean="0"/>
              <a:t>Bait the hook in order to catch the fish 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sz="1800" dirty="0" smtClean="0"/>
              <a:t>Also needed after interruptions, to refocus attention on the learning objective 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      How long is an Anticipatory Set?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As long or short as necessary</a:t>
            </a:r>
            <a:endParaRPr lang="en-US" sz="1800" b="1" dirty="0" smtClean="0"/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       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65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Ideal Lesson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1600200"/>
            <a:ext cx="7313612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Step 3 continued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T</a:t>
            </a:r>
            <a:r>
              <a:rPr lang="en-US" sz="2400" b="1" dirty="0" smtClean="0"/>
              <a:t>he </a:t>
            </a:r>
            <a:r>
              <a:rPr lang="en-US" sz="2400" b="1" dirty="0" smtClean="0"/>
              <a:t>Anticipatory </a:t>
            </a:r>
            <a:r>
              <a:rPr lang="en-US" sz="2400" b="1" dirty="0" smtClean="0"/>
              <a:t>Set: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</a:t>
            </a:r>
            <a:r>
              <a:rPr lang="en-US" sz="2400" dirty="0" smtClean="0"/>
              <a:t>hould </a:t>
            </a:r>
            <a:r>
              <a:rPr lang="en-US" sz="2400" dirty="0" smtClean="0"/>
              <a:t>be designed to have direct relevance to the </a:t>
            </a:r>
            <a:r>
              <a:rPr lang="en-US" sz="2400" dirty="0" smtClean="0"/>
              <a:t>daily learning </a:t>
            </a:r>
            <a:r>
              <a:rPr lang="en-US" sz="2400" dirty="0" smtClean="0"/>
              <a:t>target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</a:t>
            </a:r>
            <a:r>
              <a:rPr lang="en-US" sz="2400" dirty="0" smtClean="0"/>
              <a:t>ay </a:t>
            </a:r>
            <a:r>
              <a:rPr lang="en-US" sz="2400" dirty="0" smtClean="0"/>
              <a:t>include review of significant or related information to establish </a:t>
            </a:r>
            <a:r>
              <a:rPr lang="en-US" sz="2400" b="1" dirty="0" smtClean="0"/>
              <a:t>continuity</a:t>
            </a:r>
            <a:r>
              <a:rPr lang="en-US" sz="2400" dirty="0" smtClean="0"/>
              <a:t> with previous lessons, ties to </a:t>
            </a:r>
            <a:r>
              <a:rPr lang="en-US" sz="2400" b="1" dirty="0" smtClean="0"/>
              <a:t>familiar</a:t>
            </a:r>
            <a:r>
              <a:rPr lang="en-US" sz="2400" dirty="0" smtClean="0"/>
              <a:t> frames of reference, and/or demonstrations to ground the lesson in </a:t>
            </a:r>
            <a:r>
              <a:rPr lang="en-US" sz="2400" b="1" dirty="0" smtClean="0"/>
              <a:t>concrete</a:t>
            </a:r>
            <a:r>
              <a:rPr lang="en-US" sz="2400" dirty="0" smtClean="0"/>
              <a:t> operations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</a:t>
            </a:r>
            <a:r>
              <a:rPr lang="en-US" sz="2400" dirty="0" smtClean="0"/>
              <a:t>rovides </a:t>
            </a:r>
            <a:r>
              <a:rPr lang="en-US" sz="2400" dirty="0" smtClean="0"/>
              <a:t>students with a </a:t>
            </a:r>
            <a:r>
              <a:rPr lang="en-US" sz="2400" b="1" dirty="0" smtClean="0"/>
              <a:t>connection </a:t>
            </a:r>
            <a:r>
              <a:rPr lang="en-US" sz="2400" dirty="0" smtClean="0"/>
              <a:t> to the learning that is about to occur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</a:t>
            </a:r>
            <a:r>
              <a:rPr lang="en-US" sz="2400" dirty="0" smtClean="0"/>
              <a:t>llows </a:t>
            </a:r>
            <a:r>
              <a:rPr lang="en-US" sz="2400" dirty="0" smtClean="0"/>
              <a:t>the student to know which hook on the hat-rack to reach for when recall of the lesson may be needed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Anticipatory  Set</a:t>
            </a:r>
            <a:endParaRPr lang="en-US" dirty="0"/>
          </a:p>
        </p:txBody>
      </p:sp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Questions to Consider When Designing the Anticipatory Set</a:t>
            </a:r>
          </a:p>
          <a:p>
            <a:pPr lvl="1" eaLnBrk="1" hangingPunct="1"/>
            <a:r>
              <a:rPr lang="en-US" smtClean="0"/>
              <a:t>How can I involve as many students as possible, piquing their interest for the subject matter to come?</a:t>
            </a:r>
          </a:p>
          <a:p>
            <a:pPr lvl="1" eaLnBrk="1" hangingPunct="1"/>
            <a:r>
              <a:rPr lang="en-US" smtClean="0"/>
              <a:t>How should I inform my students about the lesson’s context and objective in kid-friendly language?</a:t>
            </a:r>
          </a:p>
          <a:p>
            <a:pPr lvl="1" eaLnBrk="1" hangingPunct="1"/>
            <a:r>
              <a:rPr lang="en-US" smtClean="0"/>
              <a:t>What did the students need to know before they can delve into the lesson plan itself and the direct instruction?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Steps 4 and 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a lesson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tbl" idx="1"/>
          </p:nvPr>
        </p:nvGraphicFramePr>
        <p:xfrm>
          <a:off x="1370013" y="1827213"/>
          <a:ext cx="7313612" cy="4114800"/>
        </p:xfrm>
        <a:graphic>
          <a:graphicData uri="http://schemas.openxmlformats.org/drawingml/2006/table">
            <a:tbl>
              <a:tblPr/>
              <a:tblGrid>
                <a:gridCol w="2438400"/>
                <a:gridCol w="2436812"/>
                <a:gridCol w="24384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 minute lesson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 minute lesson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 minute lesson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 minutes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642</Words>
  <Application>Microsoft Office PowerPoint</Application>
  <PresentationFormat>On-screen Show (4:3)</PresentationFormat>
  <Paragraphs>142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Steps In An Ideal Lesson</vt:lpstr>
      <vt:lpstr>Seven Parts Of A Successful Lesson</vt:lpstr>
      <vt:lpstr>Steps 1,2, &amp;3 in a lesson:</vt:lpstr>
      <vt:lpstr>The Ideal Lesson </vt:lpstr>
      <vt:lpstr>The Ideal Lesson </vt:lpstr>
      <vt:lpstr>The Ideal Lesson </vt:lpstr>
      <vt:lpstr>The Ideal Lesson</vt:lpstr>
      <vt:lpstr>Anticipatory  Set</vt:lpstr>
      <vt:lpstr>Steps 4 and 5 in a lesson:</vt:lpstr>
      <vt:lpstr>The Ideal Lesson </vt:lpstr>
      <vt:lpstr>The Ideal Lesson </vt:lpstr>
      <vt:lpstr>Steps 6 and 7 in a lesson:</vt:lpstr>
      <vt:lpstr>The Ideal Lesson </vt:lpstr>
      <vt:lpstr>The Ideal Lesson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 An Ideal Lesson</dc:title>
  <dc:creator>Young, David</dc:creator>
  <cp:lastModifiedBy>Young, David</cp:lastModifiedBy>
  <cp:revision>1</cp:revision>
  <dcterms:created xsi:type="dcterms:W3CDTF">2013-03-29T19:11:40Z</dcterms:created>
  <dcterms:modified xsi:type="dcterms:W3CDTF">2013-03-29T19:12:40Z</dcterms:modified>
</cp:coreProperties>
</file>