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3"/>
  </p:notesMasterIdLst>
  <p:sldIdLst>
    <p:sldId id="345" r:id="rId2"/>
    <p:sldId id="256" r:id="rId3"/>
    <p:sldId id="312" r:id="rId4"/>
    <p:sldId id="313" r:id="rId5"/>
    <p:sldId id="314" r:id="rId6"/>
    <p:sldId id="315" r:id="rId7"/>
    <p:sldId id="316" r:id="rId8"/>
    <p:sldId id="317" r:id="rId9"/>
    <p:sldId id="343" r:id="rId10"/>
    <p:sldId id="262" r:id="rId11"/>
    <p:sldId id="334" r:id="rId12"/>
    <p:sldId id="339" r:id="rId13"/>
    <p:sldId id="340" r:id="rId14"/>
    <p:sldId id="341" r:id="rId15"/>
    <p:sldId id="342" r:id="rId16"/>
    <p:sldId id="301" r:id="rId17"/>
    <p:sldId id="283" r:id="rId18"/>
    <p:sldId id="282" r:id="rId19"/>
    <p:sldId id="318" r:id="rId20"/>
    <p:sldId id="284" r:id="rId21"/>
    <p:sldId id="319" r:id="rId22"/>
    <p:sldId id="299" r:id="rId23"/>
    <p:sldId id="338" r:id="rId24"/>
    <p:sldId id="336" r:id="rId25"/>
    <p:sldId id="303" r:id="rId26"/>
    <p:sldId id="294" r:id="rId27"/>
    <p:sldId id="302" r:id="rId28"/>
    <p:sldId id="320" r:id="rId29"/>
    <p:sldId id="322" r:id="rId30"/>
    <p:sldId id="321" r:id="rId31"/>
    <p:sldId id="337" r:id="rId32"/>
    <p:sldId id="323" r:id="rId33"/>
    <p:sldId id="325" r:id="rId34"/>
    <p:sldId id="326" r:id="rId35"/>
    <p:sldId id="327" r:id="rId36"/>
    <p:sldId id="328" r:id="rId37"/>
    <p:sldId id="330" r:id="rId38"/>
    <p:sldId id="331" r:id="rId39"/>
    <p:sldId id="332" r:id="rId40"/>
    <p:sldId id="333" r:id="rId41"/>
    <p:sldId id="344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416ED-6878-41DA-AC6C-0BA75EFFA9C6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7405CCD-9AAD-4D27-B589-45E3A69B199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Debbie Waggoner</a:t>
          </a:r>
          <a:r>
            <a:rPr lang="en-US" sz="2000" dirty="0" smtClean="0">
              <a:solidFill>
                <a:schemeClr val="tx1"/>
              </a:solidFill>
            </a:rPr>
            <a:t>,  KDE/CKEC Social Studies Instructional Specialist</a:t>
          </a:r>
          <a:endParaRPr lang="en-US" sz="2000" dirty="0">
            <a:solidFill>
              <a:schemeClr val="tx1"/>
            </a:solidFill>
          </a:endParaRPr>
        </a:p>
      </dgm:t>
    </dgm:pt>
    <dgm:pt modelId="{CBF73960-FF8B-453C-998B-5B2397672147}" type="parTrans" cxnId="{606DF797-3301-4C61-B73C-354A0E551445}">
      <dgm:prSet/>
      <dgm:spPr/>
      <dgm:t>
        <a:bodyPr/>
        <a:lstStyle/>
        <a:p>
          <a:endParaRPr lang="en-US"/>
        </a:p>
      </dgm:t>
    </dgm:pt>
    <dgm:pt modelId="{9B4A6AED-7F83-4BC4-BD16-3FE4F04ECAEC}" type="sibTrans" cxnId="{606DF797-3301-4C61-B73C-354A0E551445}">
      <dgm:prSet/>
      <dgm:spPr/>
      <dgm:t>
        <a:bodyPr/>
        <a:lstStyle/>
        <a:p>
          <a:endParaRPr lang="en-US" dirty="0"/>
        </a:p>
      </dgm:t>
    </dgm:pt>
    <dgm:pt modelId="{B6FFD03D-CA13-44ED-8035-A23A683B3F76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Laura Smith, </a:t>
          </a:r>
          <a:r>
            <a:rPr lang="en-US" sz="2000" dirty="0" smtClean="0">
              <a:solidFill>
                <a:schemeClr val="tx1"/>
              </a:solidFill>
            </a:rPr>
            <a:t>Instructional Coach, CKEC/CKSEC</a:t>
          </a:r>
          <a:endParaRPr lang="en-US" sz="2000" dirty="0">
            <a:solidFill>
              <a:schemeClr val="tx1"/>
            </a:solidFill>
          </a:endParaRPr>
        </a:p>
      </dgm:t>
    </dgm:pt>
    <dgm:pt modelId="{53984493-1942-4C59-82F7-0DAB23F521C4}" type="parTrans" cxnId="{207D34C7-650E-4931-930D-67FDCF26BD6F}">
      <dgm:prSet/>
      <dgm:spPr/>
      <dgm:t>
        <a:bodyPr/>
        <a:lstStyle/>
        <a:p>
          <a:endParaRPr lang="en-US"/>
        </a:p>
      </dgm:t>
    </dgm:pt>
    <dgm:pt modelId="{1E954A37-4AD0-4F9C-8844-6D78C96245E2}" type="sibTrans" cxnId="{207D34C7-650E-4931-930D-67FDCF26BD6F}">
      <dgm:prSet/>
      <dgm:spPr/>
      <dgm:t>
        <a:bodyPr/>
        <a:lstStyle/>
        <a:p>
          <a:endParaRPr lang="en-US" dirty="0"/>
        </a:p>
      </dgm:t>
    </dgm:pt>
    <dgm:pt modelId="{AD9E5432-F587-4E5C-A201-449C7157097A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Terry Rhodes, </a:t>
          </a:r>
          <a:r>
            <a:rPr lang="en-US" sz="2000" dirty="0" smtClean="0">
              <a:solidFill>
                <a:schemeClr val="tx1"/>
              </a:solidFill>
            </a:rPr>
            <a:t>KDE/CKEC Science Instructional Specialist</a:t>
          </a:r>
          <a:endParaRPr lang="en-US" sz="2000" dirty="0">
            <a:solidFill>
              <a:schemeClr val="tx1"/>
            </a:solidFill>
          </a:endParaRPr>
        </a:p>
      </dgm:t>
    </dgm:pt>
    <dgm:pt modelId="{447814EA-488A-4706-AB40-1112324DC3B3}" type="parTrans" cxnId="{5BCD68F8-3347-4294-B795-CC382DBD7805}">
      <dgm:prSet/>
      <dgm:spPr/>
      <dgm:t>
        <a:bodyPr/>
        <a:lstStyle/>
        <a:p>
          <a:endParaRPr lang="en-US"/>
        </a:p>
      </dgm:t>
    </dgm:pt>
    <dgm:pt modelId="{266BE80F-5891-463E-81F5-9BC9925C1759}" type="sibTrans" cxnId="{5BCD68F8-3347-4294-B795-CC382DBD7805}">
      <dgm:prSet/>
      <dgm:spPr/>
      <dgm:t>
        <a:bodyPr/>
        <a:lstStyle/>
        <a:p>
          <a:endParaRPr lang="en-US" dirty="0"/>
        </a:p>
      </dgm:t>
    </dgm:pt>
    <dgm:pt modelId="{F7BD6C59-65CE-4C79-AFF2-8C9E15801C9E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Krista Hall</a:t>
          </a:r>
          <a:r>
            <a:rPr lang="en-US" sz="2000" dirty="0" smtClean="0">
              <a:solidFill>
                <a:schemeClr val="tx1"/>
              </a:solidFill>
            </a:rPr>
            <a:t>, KDE Instructional Consultant</a:t>
          </a:r>
          <a:endParaRPr lang="en-US" sz="2000" dirty="0">
            <a:solidFill>
              <a:schemeClr val="tx1"/>
            </a:solidFill>
          </a:endParaRPr>
        </a:p>
      </dgm:t>
    </dgm:pt>
    <dgm:pt modelId="{2B3D95E9-F5EF-4FA9-B2ED-E8669B3709FC}" type="parTrans" cxnId="{AC791A58-9264-48A3-AC09-CF2DA4E0C9D6}">
      <dgm:prSet/>
      <dgm:spPr/>
      <dgm:t>
        <a:bodyPr/>
        <a:lstStyle/>
        <a:p>
          <a:endParaRPr lang="en-US"/>
        </a:p>
      </dgm:t>
    </dgm:pt>
    <dgm:pt modelId="{BB0BFC3F-2481-461A-B197-EEAA268AB145}" type="sibTrans" cxnId="{AC791A58-9264-48A3-AC09-CF2DA4E0C9D6}">
      <dgm:prSet/>
      <dgm:spPr/>
      <dgm:t>
        <a:bodyPr/>
        <a:lstStyle/>
        <a:p>
          <a:endParaRPr lang="en-US" dirty="0"/>
        </a:p>
      </dgm:t>
    </dgm:pt>
    <dgm:pt modelId="{9946EAC7-686C-4612-BB46-D27DC6728806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Maurice Chappell,</a:t>
          </a:r>
          <a:endParaRPr lang="en-US" sz="2000" b="0" i="1" dirty="0" smtClean="0">
            <a:solidFill>
              <a:schemeClr val="tx1"/>
            </a:solidFill>
          </a:endParaRPr>
        </a:p>
        <a:p>
          <a:r>
            <a:rPr lang="en-US" sz="1800" b="0" i="0" dirty="0" smtClean="0">
              <a:solidFill>
                <a:schemeClr val="tx1"/>
              </a:solidFill>
            </a:rPr>
            <a:t>Director of Implementation &amp; Innovation</a:t>
          </a:r>
          <a:r>
            <a:rPr lang="en-US" sz="1800" dirty="0" smtClean="0">
              <a:solidFill>
                <a:schemeClr val="tx1"/>
              </a:solidFill>
            </a:rPr>
            <a:t>, </a:t>
          </a:r>
        </a:p>
        <a:p>
          <a:r>
            <a:rPr lang="en-US" sz="2000" dirty="0" smtClean="0">
              <a:solidFill>
                <a:schemeClr val="tx1"/>
              </a:solidFill>
            </a:rPr>
            <a:t>Jessamine County Schools</a:t>
          </a:r>
          <a:endParaRPr lang="en-US" sz="2000" dirty="0">
            <a:solidFill>
              <a:schemeClr val="tx1"/>
            </a:solidFill>
          </a:endParaRPr>
        </a:p>
      </dgm:t>
    </dgm:pt>
    <dgm:pt modelId="{A6CCC84F-D56B-474E-A2E6-4ADB61B1DD76}" type="parTrans" cxnId="{6284162E-7206-4979-BDC1-C1205ABF929B}">
      <dgm:prSet/>
      <dgm:spPr/>
      <dgm:t>
        <a:bodyPr/>
        <a:lstStyle/>
        <a:p>
          <a:endParaRPr lang="en-US"/>
        </a:p>
      </dgm:t>
    </dgm:pt>
    <dgm:pt modelId="{22312C81-87CB-4222-AE82-42F201C1D6F8}" type="sibTrans" cxnId="{6284162E-7206-4979-BDC1-C1205ABF929B}">
      <dgm:prSet/>
      <dgm:spPr/>
      <dgm:t>
        <a:bodyPr/>
        <a:lstStyle/>
        <a:p>
          <a:endParaRPr lang="en-US"/>
        </a:p>
      </dgm:t>
    </dgm:pt>
    <dgm:pt modelId="{4E44C9CF-AF7A-4733-ABC8-087FB93F0332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Rebecca Mueller</a:t>
          </a:r>
          <a:r>
            <a:rPr lang="en-US" b="0" i="1" dirty="0" smtClean="0">
              <a:solidFill>
                <a:schemeClr val="tx1"/>
              </a:solidFill>
            </a:rPr>
            <a:t>,</a:t>
          </a:r>
        </a:p>
        <a:p>
          <a:r>
            <a:rPr lang="en-US" dirty="0" smtClean="0">
              <a:solidFill>
                <a:schemeClr val="tx1"/>
              </a:solidFill>
            </a:rPr>
            <a:t>Doctoral Student, University of Kentucky</a:t>
          </a:r>
          <a:endParaRPr lang="en-US" dirty="0">
            <a:solidFill>
              <a:schemeClr val="tx1"/>
            </a:solidFill>
          </a:endParaRPr>
        </a:p>
      </dgm:t>
    </dgm:pt>
    <dgm:pt modelId="{5DEFE70C-05F9-4A0A-8B86-BBF3F3AEC03B}" type="parTrans" cxnId="{CE32D2AD-E1B5-4CFD-9789-D2599750FEAE}">
      <dgm:prSet/>
      <dgm:spPr/>
      <dgm:t>
        <a:bodyPr/>
        <a:lstStyle/>
        <a:p>
          <a:endParaRPr lang="en-US"/>
        </a:p>
      </dgm:t>
    </dgm:pt>
    <dgm:pt modelId="{87CAB5D4-A4AA-43B4-9460-2DC4D5DC406A}" type="sibTrans" cxnId="{CE32D2AD-E1B5-4CFD-9789-D2599750FEAE}">
      <dgm:prSet/>
      <dgm:spPr/>
      <dgm:t>
        <a:bodyPr/>
        <a:lstStyle/>
        <a:p>
          <a:endParaRPr lang="en-US"/>
        </a:p>
      </dgm:t>
    </dgm:pt>
    <dgm:pt modelId="{A89F6C92-A515-41B5-92C3-8BA1B92C7723}" type="pres">
      <dgm:prSet presAssocID="{A12416ED-6878-41DA-AC6C-0BA75EFFA9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0122F2-C395-4D58-8D7B-595CE312E9E3}" type="pres">
      <dgm:prSet presAssocID="{A12416ED-6878-41DA-AC6C-0BA75EFFA9C6}" presName="cycle" presStyleCnt="0"/>
      <dgm:spPr/>
      <dgm:t>
        <a:bodyPr/>
        <a:lstStyle/>
        <a:p>
          <a:endParaRPr lang="en-US"/>
        </a:p>
      </dgm:t>
    </dgm:pt>
    <dgm:pt modelId="{565CF8E3-F73A-4077-9FEA-E2CA136C6455}" type="pres">
      <dgm:prSet presAssocID="{87405CCD-9AAD-4D27-B589-45E3A69B1995}" presName="nodeFirstNode" presStyleLbl="node1" presStyleIdx="0" presStyleCnt="6" custScaleX="185845" custScaleY="165877" custRadScaleRad="60494" custRadScaleInc="-157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E3AE6-B1E3-48EE-9B88-A19EC95E6D79}" type="pres">
      <dgm:prSet presAssocID="{9B4A6AED-7F83-4BC4-BD16-3FE4F04ECAEC}" presName="sibTransFirstNode" presStyleLbl="bgShp" presStyleIdx="0" presStyleCnt="1" custLinFactNeighborX="46624" custLinFactNeighborY="-16397"/>
      <dgm:spPr/>
      <dgm:t>
        <a:bodyPr/>
        <a:lstStyle/>
        <a:p>
          <a:endParaRPr lang="en-US"/>
        </a:p>
      </dgm:t>
    </dgm:pt>
    <dgm:pt modelId="{5A11FEC5-F3BA-4A31-9A2D-A651D023C7D2}" type="pres">
      <dgm:prSet presAssocID="{F7BD6C59-65CE-4C79-AFF2-8C9E15801C9E}" presName="nodeFollowingNodes" presStyleLbl="node1" presStyleIdx="1" presStyleCnt="6" custScaleX="137568" custScaleY="126350" custRadScaleRad="125999" custRadScaleInc="68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60169-6430-4C5E-A5DC-E80135EF4899}" type="pres">
      <dgm:prSet presAssocID="{B6FFD03D-CA13-44ED-8035-A23A683B3F76}" presName="nodeFollowingNodes" presStyleLbl="node1" presStyleIdx="2" presStyleCnt="6" custScaleX="157478" custScaleY="110808" custRadScaleRad="142872" custRadScaleInc="4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CE641-D54B-4DDB-A4F8-E541684A115A}" type="pres">
      <dgm:prSet presAssocID="{AD9E5432-F587-4E5C-A201-449C7157097A}" presName="nodeFollowingNodes" presStyleLbl="node1" presStyleIdx="3" presStyleCnt="6" custScaleX="149873" custScaleY="159289" custRadScaleRad="121649" custRadScaleInc="-228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A0463-E559-4398-B2DE-527FD339B2DA}" type="pres">
      <dgm:prSet presAssocID="{9946EAC7-686C-4612-BB46-D27DC6728806}" presName="nodeFollowingNodes" presStyleLbl="node1" presStyleIdx="4" presStyleCnt="6" custScaleX="228073" custScaleY="139525" custRadScaleRad="111909" custRadScaleInc="147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D65F1-3A78-487E-BC6C-4BAF5D32072C}" type="pres">
      <dgm:prSet presAssocID="{4E44C9CF-AF7A-4733-ABC8-087FB93F0332}" presName="nodeFollowingNodes" presStyleLbl="node1" presStyleIdx="5" presStyleCnt="6" custScaleX="151333" custScaleY="139525" custRadScaleRad="79593" custRadScaleInc="-1719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10C7E9-D0F8-4C62-A642-7BFE97BAB54E}" type="presOf" srcId="{4E44C9CF-AF7A-4733-ABC8-087FB93F0332}" destId="{051D65F1-3A78-487E-BC6C-4BAF5D32072C}" srcOrd="0" destOrd="0" presId="urn:microsoft.com/office/officeart/2005/8/layout/cycle3"/>
    <dgm:cxn modelId="{5BCD68F8-3347-4294-B795-CC382DBD7805}" srcId="{A12416ED-6878-41DA-AC6C-0BA75EFFA9C6}" destId="{AD9E5432-F587-4E5C-A201-449C7157097A}" srcOrd="3" destOrd="0" parTransId="{447814EA-488A-4706-AB40-1112324DC3B3}" sibTransId="{266BE80F-5891-463E-81F5-9BC9925C1759}"/>
    <dgm:cxn modelId="{6284162E-7206-4979-BDC1-C1205ABF929B}" srcId="{A12416ED-6878-41DA-AC6C-0BA75EFFA9C6}" destId="{9946EAC7-686C-4612-BB46-D27DC6728806}" srcOrd="4" destOrd="0" parTransId="{A6CCC84F-D56B-474E-A2E6-4ADB61B1DD76}" sibTransId="{22312C81-87CB-4222-AE82-42F201C1D6F8}"/>
    <dgm:cxn modelId="{AC791A58-9264-48A3-AC09-CF2DA4E0C9D6}" srcId="{A12416ED-6878-41DA-AC6C-0BA75EFFA9C6}" destId="{F7BD6C59-65CE-4C79-AFF2-8C9E15801C9E}" srcOrd="1" destOrd="0" parTransId="{2B3D95E9-F5EF-4FA9-B2ED-E8669B3709FC}" sibTransId="{BB0BFC3F-2481-461A-B197-EEAA268AB145}"/>
    <dgm:cxn modelId="{300C6BD6-EA9C-4AC1-9F97-F7E48F9FEC4D}" type="presOf" srcId="{87405CCD-9AAD-4D27-B589-45E3A69B1995}" destId="{565CF8E3-F73A-4077-9FEA-E2CA136C6455}" srcOrd="0" destOrd="0" presId="urn:microsoft.com/office/officeart/2005/8/layout/cycle3"/>
    <dgm:cxn modelId="{5F9F63C9-947B-47FB-9938-62B7AC56CD52}" type="presOf" srcId="{AD9E5432-F587-4E5C-A201-449C7157097A}" destId="{11CCE641-D54B-4DDB-A4F8-E541684A115A}" srcOrd="0" destOrd="0" presId="urn:microsoft.com/office/officeart/2005/8/layout/cycle3"/>
    <dgm:cxn modelId="{FC0BBA23-F83F-40EA-B273-813C14FF7779}" type="presOf" srcId="{9B4A6AED-7F83-4BC4-BD16-3FE4F04ECAEC}" destId="{215E3AE6-B1E3-48EE-9B88-A19EC95E6D79}" srcOrd="0" destOrd="0" presId="urn:microsoft.com/office/officeart/2005/8/layout/cycle3"/>
    <dgm:cxn modelId="{606DF797-3301-4C61-B73C-354A0E551445}" srcId="{A12416ED-6878-41DA-AC6C-0BA75EFFA9C6}" destId="{87405CCD-9AAD-4D27-B589-45E3A69B1995}" srcOrd="0" destOrd="0" parTransId="{CBF73960-FF8B-453C-998B-5B2397672147}" sibTransId="{9B4A6AED-7F83-4BC4-BD16-3FE4F04ECAEC}"/>
    <dgm:cxn modelId="{6A06E9BE-6BE2-4EA2-AB26-2B9B65A9EDBF}" type="presOf" srcId="{B6FFD03D-CA13-44ED-8035-A23A683B3F76}" destId="{D3B60169-6430-4C5E-A5DC-E80135EF4899}" srcOrd="0" destOrd="0" presId="urn:microsoft.com/office/officeart/2005/8/layout/cycle3"/>
    <dgm:cxn modelId="{828E642E-34B9-4FE6-B401-D6744CD2080B}" type="presOf" srcId="{9946EAC7-686C-4612-BB46-D27DC6728806}" destId="{E86A0463-E559-4398-B2DE-527FD339B2DA}" srcOrd="0" destOrd="0" presId="urn:microsoft.com/office/officeart/2005/8/layout/cycle3"/>
    <dgm:cxn modelId="{CE32D2AD-E1B5-4CFD-9789-D2599750FEAE}" srcId="{A12416ED-6878-41DA-AC6C-0BA75EFFA9C6}" destId="{4E44C9CF-AF7A-4733-ABC8-087FB93F0332}" srcOrd="5" destOrd="0" parTransId="{5DEFE70C-05F9-4A0A-8B86-BBF3F3AEC03B}" sibTransId="{87CAB5D4-A4AA-43B4-9460-2DC4D5DC406A}"/>
    <dgm:cxn modelId="{5F162A65-AC13-4CA3-A5F9-BCBA0B39CAB0}" type="presOf" srcId="{A12416ED-6878-41DA-AC6C-0BA75EFFA9C6}" destId="{A89F6C92-A515-41B5-92C3-8BA1B92C7723}" srcOrd="0" destOrd="0" presId="urn:microsoft.com/office/officeart/2005/8/layout/cycle3"/>
    <dgm:cxn modelId="{53B70D7B-DCA7-4281-9CFC-EF046CBDF26C}" type="presOf" srcId="{F7BD6C59-65CE-4C79-AFF2-8C9E15801C9E}" destId="{5A11FEC5-F3BA-4A31-9A2D-A651D023C7D2}" srcOrd="0" destOrd="0" presId="urn:microsoft.com/office/officeart/2005/8/layout/cycle3"/>
    <dgm:cxn modelId="{207D34C7-650E-4931-930D-67FDCF26BD6F}" srcId="{A12416ED-6878-41DA-AC6C-0BA75EFFA9C6}" destId="{B6FFD03D-CA13-44ED-8035-A23A683B3F76}" srcOrd="2" destOrd="0" parTransId="{53984493-1942-4C59-82F7-0DAB23F521C4}" sibTransId="{1E954A37-4AD0-4F9C-8844-6D78C96245E2}"/>
    <dgm:cxn modelId="{FF10D8E8-AEA7-498A-B0F7-607C9376195B}" type="presParOf" srcId="{A89F6C92-A515-41B5-92C3-8BA1B92C7723}" destId="{A20122F2-C395-4D58-8D7B-595CE312E9E3}" srcOrd="0" destOrd="0" presId="urn:microsoft.com/office/officeart/2005/8/layout/cycle3"/>
    <dgm:cxn modelId="{457F614A-9A6D-4DEA-B5E7-F9C0EA003AAB}" type="presParOf" srcId="{A20122F2-C395-4D58-8D7B-595CE312E9E3}" destId="{565CF8E3-F73A-4077-9FEA-E2CA136C6455}" srcOrd="0" destOrd="0" presId="urn:microsoft.com/office/officeart/2005/8/layout/cycle3"/>
    <dgm:cxn modelId="{CAF90D01-5890-47A1-8078-7196D4E96582}" type="presParOf" srcId="{A20122F2-C395-4D58-8D7B-595CE312E9E3}" destId="{215E3AE6-B1E3-48EE-9B88-A19EC95E6D79}" srcOrd="1" destOrd="0" presId="urn:microsoft.com/office/officeart/2005/8/layout/cycle3"/>
    <dgm:cxn modelId="{BBF73966-F5CB-4C6E-A64B-61156F2D89BB}" type="presParOf" srcId="{A20122F2-C395-4D58-8D7B-595CE312E9E3}" destId="{5A11FEC5-F3BA-4A31-9A2D-A651D023C7D2}" srcOrd="2" destOrd="0" presId="urn:microsoft.com/office/officeart/2005/8/layout/cycle3"/>
    <dgm:cxn modelId="{0E6FDD42-9FA3-4CF8-AA50-AF3A2515492F}" type="presParOf" srcId="{A20122F2-C395-4D58-8D7B-595CE312E9E3}" destId="{D3B60169-6430-4C5E-A5DC-E80135EF4899}" srcOrd="3" destOrd="0" presId="urn:microsoft.com/office/officeart/2005/8/layout/cycle3"/>
    <dgm:cxn modelId="{6F078D5E-8D91-43A2-900D-9472F51F621F}" type="presParOf" srcId="{A20122F2-C395-4D58-8D7B-595CE312E9E3}" destId="{11CCE641-D54B-4DDB-A4F8-E541684A115A}" srcOrd="4" destOrd="0" presId="urn:microsoft.com/office/officeart/2005/8/layout/cycle3"/>
    <dgm:cxn modelId="{B667287D-1DE7-42BF-BBCB-D88DBCFB255D}" type="presParOf" srcId="{A20122F2-C395-4D58-8D7B-595CE312E9E3}" destId="{E86A0463-E559-4398-B2DE-527FD339B2DA}" srcOrd="5" destOrd="0" presId="urn:microsoft.com/office/officeart/2005/8/layout/cycle3"/>
    <dgm:cxn modelId="{55D72266-85AB-402E-BC65-B57B48884838}" type="presParOf" srcId="{A20122F2-C395-4D58-8D7B-595CE312E9E3}" destId="{051D65F1-3A78-487E-BC6C-4BAF5D32072C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26FBE3-4772-2647-A067-5E8F375AE70E}" type="doc">
      <dgm:prSet loTypeId="urn:microsoft.com/office/officeart/2005/8/layout/cycle1" loCatId="cycle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A0CC1DC-EE94-D14D-8B18-83F3D118407C}">
      <dgm:prSet phldrT="[Text]"/>
      <dgm:spPr/>
      <dgm:t>
        <a:bodyPr/>
        <a:lstStyle/>
        <a:p>
          <a:r>
            <a:rPr lang="en-US" b="1" dirty="0" smtClean="0">
              <a:solidFill>
                <a:srgbClr val="00117E"/>
              </a:solidFill>
            </a:rPr>
            <a:t>Learning</a:t>
          </a:r>
          <a:endParaRPr lang="en-US" b="1" dirty="0">
            <a:solidFill>
              <a:srgbClr val="00117E"/>
            </a:solidFill>
          </a:endParaRPr>
        </a:p>
      </dgm:t>
    </dgm:pt>
    <dgm:pt modelId="{88A4031E-ABDD-1945-A6B7-09C7D95033CC}" type="parTrans" cxnId="{DCDB99AA-8E72-3740-9173-C98106CFE787}">
      <dgm:prSet/>
      <dgm:spPr/>
      <dgm:t>
        <a:bodyPr/>
        <a:lstStyle/>
        <a:p>
          <a:endParaRPr lang="en-US"/>
        </a:p>
      </dgm:t>
    </dgm:pt>
    <dgm:pt modelId="{0EB9B058-C188-D944-83FB-43BEEDDA1B45}" type="sibTrans" cxnId="{DCDB99AA-8E72-3740-9173-C98106CFE787}">
      <dgm:prSet/>
      <dgm:spPr/>
      <dgm:t>
        <a:bodyPr/>
        <a:lstStyle/>
        <a:p>
          <a:endParaRPr lang="en-US" dirty="0"/>
        </a:p>
      </dgm:t>
    </dgm:pt>
    <dgm:pt modelId="{5005168A-A975-CD4B-8044-84231FA76CB4}">
      <dgm:prSet phldrT="[Text]"/>
      <dgm:spPr/>
      <dgm:t>
        <a:bodyPr/>
        <a:lstStyle/>
        <a:p>
          <a:r>
            <a:rPr lang="en-US" b="1" dirty="0" smtClean="0">
              <a:solidFill>
                <a:srgbClr val="00117E"/>
              </a:solidFill>
            </a:rPr>
            <a:t>Teaching</a:t>
          </a:r>
          <a:endParaRPr lang="en-US" b="1" dirty="0">
            <a:solidFill>
              <a:srgbClr val="00117E"/>
            </a:solidFill>
          </a:endParaRPr>
        </a:p>
      </dgm:t>
    </dgm:pt>
    <dgm:pt modelId="{E066EFCE-D831-E147-8E99-24B5DED5E51C}" type="parTrans" cxnId="{DDD14039-9989-B64D-9329-5E74AA400632}">
      <dgm:prSet/>
      <dgm:spPr/>
      <dgm:t>
        <a:bodyPr/>
        <a:lstStyle/>
        <a:p>
          <a:endParaRPr lang="en-US"/>
        </a:p>
      </dgm:t>
    </dgm:pt>
    <dgm:pt modelId="{B7AA3705-C7FC-EA44-916B-2FAB45891C7C}" type="sibTrans" cxnId="{DDD14039-9989-B64D-9329-5E74AA400632}">
      <dgm:prSet/>
      <dgm:spPr>
        <a:solidFill>
          <a:schemeClr val="accent3">
            <a:lumMod val="85000"/>
          </a:schemeClr>
        </a:solidFill>
      </dgm:spPr>
      <dgm:t>
        <a:bodyPr/>
        <a:lstStyle/>
        <a:p>
          <a:endParaRPr lang="en-US" dirty="0"/>
        </a:p>
      </dgm:t>
    </dgm:pt>
    <dgm:pt modelId="{AFBD3BDE-5D26-0B4A-A829-602E2BFB03D0}">
      <dgm:prSet phldrT="[Text]"/>
      <dgm:spPr/>
      <dgm:t>
        <a:bodyPr/>
        <a:lstStyle/>
        <a:p>
          <a:r>
            <a:rPr lang="en-US" b="1" dirty="0" smtClean="0">
              <a:solidFill>
                <a:srgbClr val="00117E"/>
              </a:solidFill>
            </a:rPr>
            <a:t>Enhancing</a:t>
          </a:r>
          <a:endParaRPr lang="en-US" b="1" dirty="0">
            <a:solidFill>
              <a:srgbClr val="00117E"/>
            </a:solidFill>
          </a:endParaRPr>
        </a:p>
      </dgm:t>
    </dgm:pt>
    <dgm:pt modelId="{0A2905AB-1896-444A-A187-3EFA2FA0ACC1}" type="parTrans" cxnId="{CA23C991-310C-4D47-861B-284CA3905D7B}">
      <dgm:prSet/>
      <dgm:spPr/>
      <dgm:t>
        <a:bodyPr/>
        <a:lstStyle/>
        <a:p>
          <a:endParaRPr lang="en-US"/>
        </a:p>
      </dgm:t>
    </dgm:pt>
    <dgm:pt modelId="{6152F142-3CD0-E548-AA2C-B683DB4A3BCF}" type="sibTrans" cxnId="{CA23C991-310C-4D47-861B-284CA3905D7B}">
      <dgm:prSet/>
      <dgm:spPr/>
      <dgm:t>
        <a:bodyPr/>
        <a:lstStyle/>
        <a:p>
          <a:endParaRPr lang="en-US" dirty="0"/>
        </a:p>
      </dgm:t>
    </dgm:pt>
    <dgm:pt modelId="{95C8160D-F6A7-2946-9B74-523498C7E8A4}">
      <dgm:prSet phldrT="[Text]"/>
      <dgm:spPr/>
      <dgm:t>
        <a:bodyPr/>
        <a:lstStyle/>
        <a:p>
          <a:r>
            <a:rPr lang="en-US" b="1" dirty="0" smtClean="0">
              <a:solidFill>
                <a:srgbClr val="00117E"/>
              </a:solidFill>
            </a:rPr>
            <a:t>Supporting</a:t>
          </a:r>
          <a:endParaRPr lang="en-US" b="1" dirty="0">
            <a:solidFill>
              <a:srgbClr val="00117E"/>
            </a:solidFill>
          </a:endParaRPr>
        </a:p>
      </dgm:t>
    </dgm:pt>
    <dgm:pt modelId="{974B1D68-364A-7D4D-AC66-028D152A5421}" type="parTrans" cxnId="{BB0E2CC6-8DB8-5040-A6D2-8B764139A1AB}">
      <dgm:prSet/>
      <dgm:spPr/>
      <dgm:t>
        <a:bodyPr/>
        <a:lstStyle/>
        <a:p>
          <a:endParaRPr lang="en-US"/>
        </a:p>
      </dgm:t>
    </dgm:pt>
    <dgm:pt modelId="{C586709B-6B6A-FE47-A507-0BC3CF2DC6E4}" type="sibTrans" cxnId="{BB0E2CC6-8DB8-5040-A6D2-8B764139A1AB}">
      <dgm:prSet/>
      <dgm:spPr/>
      <dgm:t>
        <a:bodyPr/>
        <a:lstStyle/>
        <a:p>
          <a:endParaRPr lang="en-US" dirty="0"/>
        </a:p>
      </dgm:t>
    </dgm:pt>
    <dgm:pt modelId="{5568C93A-6816-AD48-A76F-24B35C62E018}">
      <dgm:prSet phldrT="[Text]"/>
      <dgm:spPr/>
      <dgm:t>
        <a:bodyPr/>
        <a:lstStyle/>
        <a:p>
          <a:r>
            <a:rPr lang="en-US" b="1" dirty="0" smtClean="0">
              <a:solidFill>
                <a:srgbClr val="00117E"/>
              </a:solidFill>
            </a:rPr>
            <a:t>Sharing</a:t>
          </a:r>
          <a:endParaRPr lang="en-US" b="1" dirty="0">
            <a:solidFill>
              <a:srgbClr val="00117E"/>
            </a:solidFill>
          </a:endParaRPr>
        </a:p>
      </dgm:t>
    </dgm:pt>
    <dgm:pt modelId="{F28C576A-F4B6-5E42-9451-10EB1E022A39}" type="parTrans" cxnId="{4E1FB308-469A-4547-8196-6649712D3502}">
      <dgm:prSet/>
      <dgm:spPr/>
      <dgm:t>
        <a:bodyPr/>
        <a:lstStyle/>
        <a:p>
          <a:endParaRPr lang="en-US"/>
        </a:p>
      </dgm:t>
    </dgm:pt>
    <dgm:pt modelId="{76E23BBB-DA7C-1144-981C-73AF143B8DA5}" type="sibTrans" cxnId="{4E1FB308-469A-4547-8196-6649712D3502}">
      <dgm:prSet/>
      <dgm:spPr/>
      <dgm:t>
        <a:bodyPr/>
        <a:lstStyle/>
        <a:p>
          <a:endParaRPr lang="en-US" dirty="0"/>
        </a:p>
      </dgm:t>
    </dgm:pt>
    <dgm:pt modelId="{68E7BAA3-CFE6-FC4F-9476-25C866166E9A}" type="pres">
      <dgm:prSet presAssocID="{9326FBE3-4772-2647-A067-5E8F375AE7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65504-9738-0144-AB11-3CA47AAD4627}" type="pres">
      <dgm:prSet presAssocID="{6A0CC1DC-EE94-D14D-8B18-83F3D118407C}" presName="dummy" presStyleCnt="0"/>
      <dgm:spPr/>
      <dgm:t>
        <a:bodyPr/>
        <a:lstStyle/>
        <a:p>
          <a:endParaRPr lang="en-US"/>
        </a:p>
      </dgm:t>
    </dgm:pt>
    <dgm:pt modelId="{48F132A2-4056-A84B-B762-BF6DE61FCCC7}" type="pres">
      <dgm:prSet presAssocID="{6A0CC1DC-EE94-D14D-8B18-83F3D118407C}" presName="node" presStyleLbl="revTx" presStyleIdx="0" presStyleCnt="5" custRadScaleRad="95566" custRadScaleInc="8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48E22-CC97-8248-959B-48739E1330DA}" type="pres">
      <dgm:prSet presAssocID="{0EB9B058-C188-D944-83FB-43BEEDDA1B45}" presName="sibTrans" presStyleLbl="node1" presStyleIdx="0" presStyleCnt="5"/>
      <dgm:spPr/>
      <dgm:t>
        <a:bodyPr/>
        <a:lstStyle/>
        <a:p>
          <a:endParaRPr lang="en-US"/>
        </a:p>
      </dgm:t>
    </dgm:pt>
    <dgm:pt modelId="{516A35C8-50B9-8F47-842D-40CC4CE9E65B}" type="pres">
      <dgm:prSet presAssocID="{5005168A-A975-CD4B-8044-84231FA76CB4}" presName="dummy" presStyleCnt="0"/>
      <dgm:spPr/>
      <dgm:t>
        <a:bodyPr/>
        <a:lstStyle/>
        <a:p>
          <a:endParaRPr lang="en-US"/>
        </a:p>
      </dgm:t>
    </dgm:pt>
    <dgm:pt modelId="{9A854710-B62F-E047-B885-845C28E1EC2A}" type="pres">
      <dgm:prSet presAssocID="{5005168A-A975-CD4B-8044-84231FA76CB4}" presName="node" presStyleLbl="revTx" presStyleIdx="1" presStyleCnt="5" custScaleX="111601" custScaleY="98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E9BF7-291A-284D-94FF-F32C6D82D213}" type="pres">
      <dgm:prSet presAssocID="{B7AA3705-C7FC-EA44-916B-2FAB45891C7C}" presName="sibTrans" presStyleLbl="node1" presStyleIdx="1" presStyleCnt="5" custScaleX="112854" custScaleY="96878"/>
      <dgm:spPr/>
      <dgm:t>
        <a:bodyPr/>
        <a:lstStyle/>
        <a:p>
          <a:endParaRPr lang="en-US"/>
        </a:p>
      </dgm:t>
    </dgm:pt>
    <dgm:pt modelId="{3A2F2327-10D5-024B-A77D-01C5623CA1EF}" type="pres">
      <dgm:prSet presAssocID="{AFBD3BDE-5D26-0B4A-A829-602E2BFB03D0}" presName="dummy" presStyleCnt="0"/>
      <dgm:spPr/>
      <dgm:t>
        <a:bodyPr/>
        <a:lstStyle/>
        <a:p>
          <a:endParaRPr lang="en-US"/>
        </a:p>
      </dgm:t>
    </dgm:pt>
    <dgm:pt modelId="{AC274CE4-FF13-944D-986E-2DDF464ABE37}" type="pres">
      <dgm:prSet presAssocID="{AFBD3BDE-5D26-0B4A-A829-602E2BFB03D0}" presName="node" presStyleLbl="revTx" presStyleIdx="2" presStyleCnt="5" custScaleX="116155" custRadScaleRad="95692" custRadScaleInc="3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F69DBD-A0AE-B141-9C4C-814CDCB725FD}" type="pres">
      <dgm:prSet presAssocID="{6152F142-3CD0-E548-AA2C-B683DB4A3BCF}" presName="sibTrans" presStyleLbl="node1" presStyleIdx="2" presStyleCnt="5" custScaleX="132062" custLinFactNeighborX="-3282" custLinFactNeighborY="-1094"/>
      <dgm:spPr/>
      <dgm:t>
        <a:bodyPr/>
        <a:lstStyle/>
        <a:p>
          <a:endParaRPr lang="en-US"/>
        </a:p>
      </dgm:t>
    </dgm:pt>
    <dgm:pt modelId="{0E1CE340-14E3-DC4D-8DE8-BB7DB36FF22F}" type="pres">
      <dgm:prSet presAssocID="{95C8160D-F6A7-2946-9B74-523498C7E8A4}" presName="dummy" presStyleCnt="0"/>
      <dgm:spPr/>
      <dgm:t>
        <a:bodyPr/>
        <a:lstStyle/>
        <a:p>
          <a:endParaRPr lang="en-US"/>
        </a:p>
      </dgm:t>
    </dgm:pt>
    <dgm:pt modelId="{CDB00F95-11D7-1842-B554-2E945279B75F}" type="pres">
      <dgm:prSet presAssocID="{95C8160D-F6A7-2946-9B74-523498C7E8A4}" presName="node" presStyleLbl="revTx" presStyleIdx="3" presStyleCnt="5" custScaleX="118767" custScaleY="8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C3A54-C83D-914E-AE7F-E876335F4BCA}" type="pres">
      <dgm:prSet presAssocID="{C586709B-6B6A-FE47-A507-0BC3CF2DC6E4}" presName="sibTrans" presStyleLbl="node1" presStyleIdx="3" presStyleCnt="5" custScaleX="118856" custLinFactNeighborX="-1395" custLinFactNeighborY="-1116"/>
      <dgm:spPr/>
      <dgm:t>
        <a:bodyPr/>
        <a:lstStyle/>
        <a:p>
          <a:endParaRPr lang="en-US"/>
        </a:p>
      </dgm:t>
    </dgm:pt>
    <dgm:pt modelId="{099D12DF-56B5-7D4B-B07B-223DD05D5C68}" type="pres">
      <dgm:prSet presAssocID="{5568C93A-6816-AD48-A76F-24B35C62E018}" presName="dummy" presStyleCnt="0"/>
      <dgm:spPr/>
      <dgm:t>
        <a:bodyPr/>
        <a:lstStyle/>
        <a:p>
          <a:endParaRPr lang="en-US"/>
        </a:p>
      </dgm:t>
    </dgm:pt>
    <dgm:pt modelId="{9E0CD89B-B70C-164F-81C6-31208B1DCFAE}" type="pres">
      <dgm:prSet presAssocID="{5568C93A-6816-AD48-A76F-24B35C62E018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C515FA-5A1B-ED41-863F-C8E69963F60A}" type="pres">
      <dgm:prSet presAssocID="{76E23BBB-DA7C-1144-981C-73AF143B8DA5}" presName="sibTrans" presStyleLbl="node1" presStyleIdx="4" presStyleCnt="5" custLinFactNeighborX="273" custLinFactNeighborY="1915"/>
      <dgm:spPr/>
      <dgm:t>
        <a:bodyPr/>
        <a:lstStyle/>
        <a:p>
          <a:endParaRPr lang="en-US"/>
        </a:p>
      </dgm:t>
    </dgm:pt>
  </dgm:ptLst>
  <dgm:cxnLst>
    <dgm:cxn modelId="{BB0E2CC6-8DB8-5040-A6D2-8B764139A1AB}" srcId="{9326FBE3-4772-2647-A067-5E8F375AE70E}" destId="{95C8160D-F6A7-2946-9B74-523498C7E8A4}" srcOrd="3" destOrd="0" parTransId="{974B1D68-364A-7D4D-AC66-028D152A5421}" sibTransId="{C586709B-6B6A-FE47-A507-0BC3CF2DC6E4}"/>
    <dgm:cxn modelId="{3BE9A229-553B-435D-A191-DC466A723216}" type="presOf" srcId="{95C8160D-F6A7-2946-9B74-523498C7E8A4}" destId="{CDB00F95-11D7-1842-B554-2E945279B75F}" srcOrd="0" destOrd="0" presId="urn:microsoft.com/office/officeart/2005/8/layout/cycle1"/>
    <dgm:cxn modelId="{113A6315-A305-419A-898F-228047073BC6}" type="presOf" srcId="{5005168A-A975-CD4B-8044-84231FA76CB4}" destId="{9A854710-B62F-E047-B885-845C28E1EC2A}" srcOrd="0" destOrd="0" presId="urn:microsoft.com/office/officeart/2005/8/layout/cycle1"/>
    <dgm:cxn modelId="{059C64E0-E149-4EE1-AC8F-214B32FEDB70}" type="presOf" srcId="{9326FBE3-4772-2647-A067-5E8F375AE70E}" destId="{68E7BAA3-CFE6-FC4F-9476-25C866166E9A}" srcOrd="0" destOrd="0" presId="urn:microsoft.com/office/officeart/2005/8/layout/cycle1"/>
    <dgm:cxn modelId="{4E1FB308-469A-4547-8196-6649712D3502}" srcId="{9326FBE3-4772-2647-A067-5E8F375AE70E}" destId="{5568C93A-6816-AD48-A76F-24B35C62E018}" srcOrd="4" destOrd="0" parTransId="{F28C576A-F4B6-5E42-9451-10EB1E022A39}" sibTransId="{76E23BBB-DA7C-1144-981C-73AF143B8DA5}"/>
    <dgm:cxn modelId="{DCDB99AA-8E72-3740-9173-C98106CFE787}" srcId="{9326FBE3-4772-2647-A067-5E8F375AE70E}" destId="{6A0CC1DC-EE94-D14D-8B18-83F3D118407C}" srcOrd="0" destOrd="0" parTransId="{88A4031E-ABDD-1945-A6B7-09C7D95033CC}" sibTransId="{0EB9B058-C188-D944-83FB-43BEEDDA1B45}"/>
    <dgm:cxn modelId="{97645482-5892-41B0-A0C0-E66D78C44BDC}" type="presOf" srcId="{C586709B-6B6A-FE47-A507-0BC3CF2DC6E4}" destId="{A78C3A54-C83D-914E-AE7F-E876335F4BCA}" srcOrd="0" destOrd="0" presId="urn:microsoft.com/office/officeart/2005/8/layout/cycle1"/>
    <dgm:cxn modelId="{4D6BF80A-8A93-48C8-9D10-36A0BE30D0DD}" type="presOf" srcId="{B7AA3705-C7FC-EA44-916B-2FAB45891C7C}" destId="{0B5E9BF7-291A-284D-94FF-F32C6D82D213}" srcOrd="0" destOrd="0" presId="urn:microsoft.com/office/officeart/2005/8/layout/cycle1"/>
    <dgm:cxn modelId="{8EE177EA-983C-446D-AC01-6F95663BD4AB}" type="presOf" srcId="{5568C93A-6816-AD48-A76F-24B35C62E018}" destId="{9E0CD89B-B70C-164F-81C6-31208B1DCFAE}" srcOrd="0" destOrd="0" presId="urn:microsoft.com/office/officeart/2005/8/layout/cycle1"/>
    <dgm:cxn modelId="{BC13623D-A6F6-4FC9-891A-C246E9528AEA}" type="presOf" srcId="{6152F142-3CD0-E548-AA2C-B683DB4A3BCF}" destId="{78F69DBD-A0AE-B141-9C4C-814CDCB725FD}" srcOrd="0" destOrd="0" presId="urn:microsoft.com/office/officeart/2005/8/layout/cycle1"/>
    <dgm:cxn modelId="{DDD14039-9989-B64D-9329-5E74AA400632}" srcId="{9326FBE3-4772-2647-A067-5E8F375AE70E}" destId="{5005168A-A975-CD4B-8044-84231FA76CB4}" srcOrd="1" destOrd="0" parTransId="{E066EFCE-D831-E147-8E99-24B5DED5E51C}" sibTransId="{B7AA3705-C7FC-EA44-916B-2FAB45891C7C}"/>
    <dgm:cxn modelId="{CA23C991-310C-4D47-861B-284CA3905D7B}" srcId="{9326FBE3-4772-2647-A067-5E8F375AE70E}" destId="{AFBD3BDE-5D26-0B4A-A829-602E2BFB03D0}" srcOrd="2" destOrd="0" parTransId="{0A2905AB-1896-444A-A187-3EFA2FA0ACC1}" sibTransId="{6152F142-3CD0-E548-AA2C-B683DB4A3BCF}"/>
    <dgm:cxn modelId="{37FE9E4C-DF3D-425A-A0FB-584E5917CEC9}" type="presOf" srcId="{0EB9B058-C188-D944-83FB-43BEEDDA1B45}" destId="{32948E22-CC97-8248-959B-48739E1330DA}" srcOrd="0" destOrd="0" presId="urn:microsoft.com/office/officeart/2005/8/layout/cycle1"/>
    <dgm:cxn modelId="{059DA4A3-88AF-4A77-8E11-DB1D3456BABA}" type="presOf" srcId="{AFBD3BDE-5D26-0B4A-A829-602E2BFB03D0}" destId="{AC274CE4-FF13-944D-986E-2DDF464ABE37}" srcOrd="0" destOrd="0" presId="urn:microsoft.com/office/officeart/2005/8/layout/cycle1"/>
    <dgm:cxn modelId="{9D52385A-07BD-4C35-A928-F6E2067F5248}" type="presOf" srcId="{6A0CC1DC-EE94-D14D-8B18-83F3D118407C}" destId="{48F132A2-4056-A84B-B762-BF6DE61FCCC7}" srcOrd="0" destOrd="0" presId="urn:microsoft.com/office/officeart/2005/8/layout/cycle1"/>
    <dgm:cxn modelId="{5AA7598C-012E-463B-9C83-AF64E562E443}" type="presOf" srcId="{76E23BBB-DA7C-1144-981C-73AF143B8DA5}" destId="{85C515FA-5A1B-ED41-863F-C8E69963F60A}" srcOrd="0" destOrd="0" presId="urn:microsoft.com/office/officeart/2005/8/layout/cycle1"/>
    <dgm:cxn modelId="{49868096-6090-4821-AE59-3633E466804D}" type="presParOf" srcId="{68E7BAA3-CFE6-FC4F-9476-25C866166E9A}" destId="{D0E65504-9738-0144-AB11-3CA47AAD4627}" srcOrd="0" destOrd="0" presId="urn:microsoft.com/office/officeart/2005/8/layout/cycle1"/>
    <dgm:cxn modelId="{D0DFAD44-6D2D-44F6-8AE1-7AA8AA520D2E}" type="presParOf" srcId="{68E7BAA3-CFE6-FC4F-9476-25C866166E9A}" destId="{48F132A2-4056-A84B-B762-BF6DE61FCCC7}" srcOrd="1" destOrd="0" presId="urn:microsoft.com/office/officeart/2005/8/layout/cycle1"/>
    <dgm:cxn modelId="{74A3BFA6-FD4A-453C-9E95-021F8D7CE039}" type="presParOf" srcId="{68E7BAA3-CFE6-FC4F-9476-25C866166E9A}" destId="{32948E22-CC97-8248-959B-48739E1330DA}" srcOrd="2" destOrd="0" presId="urn:microsoft.com/office/officeart/2005/8/layout/cycle1"/>
    <dgm:cxn modelId="{5282531F-1373-4BC3-AFB0-4A4E5A40C80A}" type="presParOf" srcId="{68E7BAA3-CFE6-FC4F-9476-25C866166E9A}" destId="{516A35C8-50B9-8F47-842D-40CC4CE9E65B}" srcOrd="3" destOrd="0" presId="urn:microsoft.com/office/officeart/2005/8/layout/cycle1"/>
    <dgm:cxn modelId="{5002AAFA-9EF7-4AAE-9D8C-0C648CA0A673}" type="presParOf" srcId="{68E7BAA3-CFE6-FC4F-9476-25C866166E9A}" destId="{9A854710-B62F-E047-B885-845C28E1EC2A}" srcOrd="4" destOrd="0" presId="urn:microsoft.com/office/officeart/2005/8/layout/cycle1"/>
    <dgm:cxn modelId="{C13BED99-165E-4192-A236-DCBEC2275AC4}" type="presParOf" srcId="{68E7BAA3-CFE6-FC4F-9476-25C866166E9A}" destId="{0B5E9BF7-291A-284D-94FF-F32C6D82D213}" srcOrd="5" destOrd="0" presId="urn:microsoft.com/office/officeart/2005/8/layout/cycle1"/>
    <dgm:cxn modelId="{473D0B9F-8828-4A8C-9A8D-F474B4A37EBC}" type="presParOf" srcId="{68E7BAA3-CFE6-FC4F-9476-25C866166E9A}" destId="{3A2F2327-10D5-024B-A77D-01C5623CA1EF}" srcOrd="6" destOrd="0" presId="urn:microsoft.com/office/officeart/2005/8/layout/cycle1"/>
    <dgm:cxn modelId="{ADC54420-6404-4D0B-A7EE-A1EBAA22296D}" type="presParOf" srcId="{68E7BAA3-CFE6-FC4F-9476-25C866166E9A}" destId="{AC274CE4-FF13-944D-986E-2DDF464ABE37}" srcOrd="7" destOrd="0" presId="urn:microsoft.com/office/officeart/2005/8/layout/cycle1"/>
    <dgm:cxn modelId="{07840A52-CE81-41A6-B840-E17EF8046A0C}" type="presParOf" srcId="{68E7BAA3-CFE6-FC4F-9476-25C866166E9A}" destId="{78F69DBD-A0AE-B141-9C4C-814CDCB725FD}" srcOrd="8" destOrd="0" presId="urn:microsoft.com/office/officeart/2005/8/layout/cycle1"/>
    <dgm:cxn modelId="{48798ED2-35E4-42EF-902B-731438C74E62}" type="presParOf" srcId="{68E7BAA3-CFE6-FC4F-9476-25C866166E9A}" destId="{0E1CE340-14E3-DC4D-8DE8-BB7DB36FF22F}" srcOrd="9" destOrd="0" presId="urn:microsoft.com/office/officeart/2005/8/layout/cycle1"/>
    <dgm:cxn modelId="{2E9D7A85-D4E9-46F8-B526-FAE1DAE7FA05}" type="presParOf" srcId="{68E7BAA3-CFE6-FC4F-9476-25C866166E9A}" destId="{CDB00F95-11D7-1842-B554-2E945279B75F}" srcOrd="10" destOrd="0" presId="urn:microsoft.com/office/officeart/2005/8/layout/cycle1"/>
    <dgm:cxn modelId="{886A70B8-ACEB-4D93-A103-8BAAA7320FAD}" type="presParOf" srcId="{68E7BAA3-CFE6-FC4F-9476-25C866166E9A}" destId="{A78C3A54-C83D-914E-AE7F-E876335F4BCA}" srcOrd="11" destOrd="0" presId="urn:microsoft.com/office/officeart/2005/8/layout/cycle1"/>
    <dgm:cxn modelId="{3FDB050D-653B-4B93-BD7A-5F5B3B7F3F4E}" type="presParOf" srcId="{68E7BAA3-CFE6-FC4F-9476-25C866166E9A}" destId="{099D12DF-56B5-7D4B-B07B-223DD05D5C68}" srcOrd="12" destOrd="0" presId="urn:microsoft.com/office/officeart/2005/8/layout/cycle1"/>
    <dgm:cxn modelId="{6A99EA1B-025D-4A1F-92A7-C2482D7E4819}" type="presParOf" srcId="{68E7BAA3-CFE6-FC4F-9476-25C866166E9A}" destId="{9E0CD89B-B70C-164F-81C6-31208B1DCFAE}" srcOrd="13" destOrd="0" presId="urn:microsoft.com/office/officeart/2005/8/layout/cycle1"/>
    <dgm:cxn modelId="{25E6E685-1869-4CC2-A1AD-85C33C44F496}" type="presParOf" srcId="{68E7BAA3-CFE6-FC4F-9476-25C866166E9A}" destId="{85C515FA-5A1B-ED41-863F-C8E69963F60A}" srcOrd="14" destOrd="0" presId="urn:microsoft.com/office/officeart/2005/8/layout/cycle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3AE6-B1E3-48EE-9B88-A19EC95E6D79}">
      <dsp:nvSpPr>
        <dsp:cNvPr id="0" name=""/>
        <dsp:cNvSpPr/>
      </dsp:nvSpPr>
      <dsp:spPr>
        <a:xfrm>
          <a:off x="2774276" y="375309"/>
          <a:ext cx="4947735" cy="4947735"/>
        </a:xfrm>
        <a:prstGeom prst="circularArrow">
          <a:avLst>
            <a:gd name="adj1" fmla="val 5274"/>
            <a:gd name="adj2" fmla="val 312630"/>
            <a:gd name="adj3" fmla="val 12498626"/>
            <a:gd name="adj4" fmla="val 18234878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CF8E3-F73A-4077-9FEA-E2CA136C6455}">
      <dsp:nvSpPr>
        <dsp:cNvPr id="0" name=""/>
        <dsp:cNvSpPr/>
      </dsp:nvSpPr>
      <dsp:spPr>
        <a:xfrm>
          <a:off x="1202254" y="1523999"/>
          <a:ext cx="3478114" cy="1552205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Debbie Waggoner</a:t>
          </a:r>
          <a:r>
            <a:rPr lang="en-US" sz="2000" kern="1200" dirty="0" smtClean="0">
              <a:solidFill>
                <a:schemeClr val="tx1"/>
              </a:solidFill>
            </a:rPr>
            <a:t>,  KDE/CKEC Social Studies Instructional Specialist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78026" y="1599771"/>
        <a:ext cx="3326570" cy="1400661"/>
      </dsp:txXfrm>
    </dsp:sp>
    <dsp:sp modelId="{5A11FEC5-F3BA-4A31-9A2D-A651D023C7D2}">
      <dsp:nvSpPr>
        <dsp:cNvPr id="0" name=""/>
        <dsp:cNvSpPr/>
      </dsp:nvSpPr>
      <dsp:spPr>
        <a:xfrm>
          <a:off x="5045396" y="2133590"/>
          <a:ext cx="2574603" cy="118232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Krista Hall</a:t>
          </a:r>
          <a:r>
            <a:rPr lang="en-US" sz="2000" kern="1200" dirty="0" smtClean="0">
              <a:solidFill>
                <a:schemeClr val="tx1"/>
              </a:solidFill>
            </a:rPr>
            <a:t>, KDE Instructional Consultant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03112" y="2191306"/>
        <a:ext cx="2459171" cy="1066896"/>
      </dsp:txXfrm>
    </dsp:sp>
    <dsp:sp modelId="{D3B60169-6430-4C5E-A5DC-E80135EF4899}">
      <dsp:nvSpPr>
        <dsp:cNvPr id="0" name=""/>
        <dsp:cNvSpPr/>
      </dsp:nvSpPr>
      <dsp:spPr>
        <a:xfrm>
          <a:off x="4672777" y="3505201"/>
          <a:ext cx="2947222" cy="103689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Laura Smith, </a:t>
          </a:r>
          <a:r>
            <a:rPr lang="en-US" sz="2000" kern="1200" dirty="0" smtClean="0">
              <a:solidFill>
                <a:schemeClr val="tx1"/>
              </a:solidFill>
            </a:rPr>
            <a:t>Instructional Coach, CKEC/CKSEC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23394" y="3555818"/>
        <a:ext cx="2845988" cy="935659"/>
      </dsp:txXfrm>
    </dsp:sp>
    <dsp:sp modelId="{11CCE641-D54B-4DDB-A4F8-E541684A115A}">
      <dsp:nvSpPr>
        <dsp:cNvPr id="0" name=""/>
        <dsp:cNvSpPr/>
      </dsp:nvSpPr>
      <dsp:spPr>
        <a:xfrm>
          <a:off x="4815106" y="610625"/>
          <a:ext cx="2804893" cy="1490557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Terry Rhodes, </a:t>
          </a:r>
          <a:r>
            <a:rPr lang="en-US" sz="2000" kern="1200" dirty="0" smtClean="0">
              <a:solidFill>
                <a:schemeClr val="tx1"/>
              </a:solidFill>
            </a:rPr>
            <a:t>KDE/CKEC Science Instructional Specialist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887869" y="683388"/>
        <a:ext cx="2659367" cy="1345031"/>
      </dsp:txXfrm>
    </dsp:sp>
    <dsp:sp modelId="{E86A0463-E559-4398-B2DE-527FD339B2DA}">
      <dsp:nvSpPr>
        <dsp:cNvPr id="0" name=""/>
        <dsp:cNvSpPr/>
      </dsp:nvSpPr>
      <dsp:spPr>
        <a:xfrm>
          <a:off x="440256" y="228601"/>
          <a:ext cx="4268417" cy="1305614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Maurice Chappell,</a:t>
          </a:r>
          <a:endParaRPr lang="en-US" sz="2000" b="0" i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solidFill>
                <a:schemeClr val="tx1"/>
              </a:solidFill>
            </a:rPr>
            <a:t>Director of Implementation &amp; Innovation</a:t>
          </a:r>
          <a:r>
            <a:rPr lang="en-US" sz="1800" kern="1200" dirty="0" smtClean="0">
              <a:solidFill>
                <a:schemeClr val="tx1"/>
              </a:solidFill>
            </a:rPr>
            <a:t>,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Jessamine County Schools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03991" y="292336"/>
        <a:ext cx="4140947" cy="1178144"/>
      </dsp:txXfrm>
    </dsp:sp>
    <dsp:sp modelId="{051D65F1-3A78-487E-BC6C-4BAF5D32072C}">
      <dsp:nvSpPr>
        <dsp:cNvPr id="0" name=""/>
        <dsp:cNvSpPr/>
      </dsp:nvSpPr>
      <dsp:spPr>
        <a:xfrm>
          <a:off x="1888043" y="3200406"/>
          <a:ext cx="2832217" cy="130561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Rebecca Mueller</a:t>
          </a:r>
          <a:r>
            <a:rPr lang="en-US" sz="2100" b="0" i="1" kern="1200" dirty="0" smtClean="0">
              <a:solidFill>
                <a:schemeClr val="tx1"/>
              </a:solidFill>
            </a:rPr>
            <a:t>,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Doctoral Student, University of Kentucky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951778" y="3264141"/>
        <a:ext cx="2704747" cy="1178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132A2-4056-A84B-B762-BF6DE61FCCC7}">
      <dsp:nvSpPr>
        <dsp:cNvPr id="0" name=""/>
        <dsp:cNvSpPr/>
      </dsp:nvSpPr>
      <dsp:spPr>
        <a:xfrm>
          <a:off x="2890421" y="122236"/>
          <a:ext cx="1001735" cy="100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117E"/>
              </a:solidFill>
            </a:rPr>
            <a:t>Learning</a:t>
          </a:r>
          <a:endParaRPr lang="en-US" sz="1900" b="1" kern="1200" dirty="0">
            <a:solidFill>
              <a:srgbClr val="00117E"/>
            </a:solidFill>
          </a:endParaRPr>
        </a:p>
      </dsp:txBody>
      <dsp:txXfrm>
        <a:off x="2890421" y="122236"/>
        <a:ext cx="1001735" cy="1001735"/>
      </dsp:txXfrm>
    </dsp:sp>
    <dsp:sp modelId="{32948E22-CC97-8248-959B-48739E1330DA}">
      <dsp:nvSpPr>
        <dsp:cNvPr id="0" name=""/>
        <dsp:cNvSpPr/>
      </dsp:nvSpPr>
      <dsp:spPr>
        <a:xfrm>
          <a:off x="538879" y="154063"/>
          <a:ext cx="3755981" cy="3755981"/>
        </a:xfrm>
        <a:prstGeom prst="circularArrow">
          <a:avLst>
            <a:gd name="adj1" fmla="val 5201"/>
            <a:gd name="adj2" fmla="val 335955"/>
            <a:gd name="adj3" fmla="val 20992667"/>
            <a:gd name="adj4" fmla="val 19618744"/>
            <a:gd name="adj5" fmla="val 60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54710-B62F-E047-B885-845C28E1EC2A}">
      <dsp:nvSpPr>
        <dsp:cNvPr id="0" name=""/>
        <dsp:cNvSpPr/>
      </dsp:nvSpPr>
      <dsp:spPr>
        <a:xfrm>
          <a:off x="3437667" y="1900646"/>
          <a:ext cx="1117946" cy="986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117E"/>
              </a:solidFill>
            </a:rPr>
            <a:t>Teaching</a:t>
          </a:r>
          <a:endParaRPr lang="en-US" sz="1900" b="1" kern="1200" dirty="0">
            <a:solidFill>
              <a:srgbClr val="00117E"/>
            </a:solidFill>
          </a:endParaRPr>
        </a:p>
      </dsp:txBody>
      <dsp:txXfrm>
        <a:off x="3437667" y="1900646"/>
        <a:ext cx="1117946" cy="986098"/>
      </dsp:txXfrm>
    </dsp:sp>
    <dsp:sp modelId="{0B5E9BF7-291A-284D-94FF-F32C6D82D213}">
      <dsp:nvSpPr>
        <dsp:cNvPr id="0" name=""/>
        <dsp:cNvSpPr/>
      </dsp:nvSpPr>
      <dsp:spPr>
        <a:xfrm>
          <a:off x="378991" y="-45382"/>
          <a:ext cx="4238775" cy="3638720"/>
        </a:xfrm>
        <a:prstGeom prst="circularArrow">
          <a:avLst>
            <a:gd name="adj1" fmla="val 5201"/>
            <a:gd name="adj2" fmla="val 335955"/>
            <a:gd name="adj3" fmla="val 4071017"/>
            <a:gd name="adj4" fmla="val 2513746"/>
            <a:gd name="adj5" fmla="val 6068"/>
          </a:avLst>
        </a:prstGeom>
        <a:solidFill>
          <a:schemeClr val="accent3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74CE4-FF13-944D-986E-2DDF464ABE37}">
      <dsp:nvSpPr>
        <dsp:cNvPr id="0" name=""/>
        <dsp:cNvSpPr/>
      </dsp:nvSpPr>
      <dsp:spPr>
        <a:xfrm>
          <a:off x="1809496" y="2972344"/>
          <a:ext cx="1163565" cy="100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117E"/>
              </a:solidFill>
            </a:rPr>
            <a:t>Enhancing</a:t>
          </a:r>
          <a:endParaRPr lang="en-US" sz="1900" b="1" kern="1200" dirty="0">
            <a:solidFill>
              <a:srgbClr val="00117E"/>
            </a:solidFill>
          </a:endParaRPr>
        </a:p>
      </dsp:txBody>
      <dsp:txXfrm>
        <a:off x="1809496" y="2972344"/>
        <a:ext cx="1163565" cy="1001735"/>
      </dsp:txXfrm>
    </dsp:sp>
    <dsp:sp modelId="{78F69DBD-A0AE-B141-9C4C-814CDCB725FD}">
      <dsp:nvSpPr>
        <dsp:cNvPr id="0" name=""/>
        <dsp:cNvSpPr/>
      </dsp:nvSpPr>
      <dsp:spPr>
        <a:xfrm>
          <a:off x="-267458" y="-144908"/>
          <a:ext cx="4960224" cy="3755981"/>
        </a:xfrm>
        <a:prstGeom prst="circularArrow">
          <a:avLst>
            <a:gd name="adj1" fmla="val 5201"/>
            <a:gd name="adj2" fmla="val 335955"/>
            <a:gd name="adj3" fmla="val 8172556"/>
            <a:gd name="adj4" fmla="val 6504953"/>
            <a:gd name="adj5" fmla="val 60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B00F95-11D7-1842-B554-2E945279B75F}">
      <dsp:nvSpPr>
        <dsp:cNvPr id="0" name=""/>
        <dsp:cNvSpPr/>
      </dsp:nvSpPr>
      <dsp:spPr>
        <a:xfrm>
          <a:off x="232143" y="1982914"/>
          <a:ext cx="1189731" cy="821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117E"/>
              </a:solidFill>
            </a:rPr>
            <a:t>Supporting</a:t>
          </a:r>
          <a:endParaRPr lang="en-US" sz="1900" b="1" kern="1200" dirty="0">
            <a:solidFill>
              <a:srgbClr val="00117E"/>
            </a:solidFill>
          </a:endParaRPr>
        </a:p>
      </dsp:txBody>
      <dsp:txXfrm>
        <a:off x="232143" y="1982914"/>
        <a:ext cx="1189731" cy="821563"/>
      </dsp:txXfrm>
    </dsp:sp>
    <dsp:sp modelId="{A78C3A54-C83D-914E-AE7F-E876335F4BCA}">
      <dsp:nvSpPr>
        <dsp:cNvPr id="0" name=""/>
        <dsp:cNvSpPr/>
      </dsp:nvSpPr>
      <dsp:spPr>
        <a:xfrm>
          <a:off x="127324" y="-41149"/>
          <a:ext cx="4464209" cy="3755981"/>
        </a:xfrm>
        <a:prstGeom prst="circularArrow">
          <a:avLst>
            <a:gd name="adj1" fmla="val 5201"/>
            <a:gd name="adj2" fmla="val 335955"/>
            <a:gd name="adj3" fmla="val 12297658"/>
            <a:gd name="adj4" fmla="val 10584984"/>
            <a:gd name="adj5" fmla="val 606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0CD89B-B70C-164F-81C6-31208B1DCFAE}">
      <dsp:nvSpPr>
        <dsp:cNvPr id="0" name=""/>
        <dsp:cNvSpPr/>
      </dsp:nvSpPr>
      <dsp:spPr>
        <a:xfrm>
          <a:off x="931487" y="29765"/>
          <a:ext cx="1001735" cy="1001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00117E"/>
              </a:solidFill>
            </a:rPr>
            <a:t>Sharing</a:t>
          </a:r>
          <a:endParaRPr lang="en-US" sz="1900" b="1" kern="1200" dirty="0">
            <a:solidFill>
              <a:srgbClr val="00117E"/>
            </a:solidFill>
          </a:endParaRPr>
        </a:p>
      </dsp:txBody>
      <dsp:txXfrm>
        <a:off x="931487" y="29765"/>
        <a:ext cx="1001735" cy="1001735"/>
      </dsp:txXfrm>
    </dsp:sp>
    <dsp:sp modelId="{85C515FA-5A1B-ED41-863F-C8E69963F60A}">
      <dsp:nvSpPr>
        <dsp:cNvPr id="0" name=""/>
        <dsp:cNvSpPr/>
      </dsp:nvSpPr>
      <dsp:spPr>
        <a:xfrm>
          <a:off x="415645" y="105697"/>
          <a:ext cx="3755981" cy="3755981"/>
        </a:xfrm>
        <a:prstGeom prst="circularArrow">
          <a:avLst>
            <a:gd name="adj1" fmla="val 5201"/>
            <a:gd name="adj2" fmla="val 335955"/>
            <a:gd name="adj3" fmla="val 17145868"/>
            <a:gd name="adj4" fmla="val 15472192"/>
            <a:gd name="adj5" fmla="val 606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4070-182D-104C-9198-0384A805664E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EF609-F7D3-B749-A781-6B56C7178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F5C019-D281-4664-90D7-E329D15166AD}" type="slidenum">
              <a:rPr lang="en-US" altLang="en-US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 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A69E952-2BA6-4219-9895-09910947855B}" type="slidenum">
              <a:rPr lang="en-US" altLang="en-US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latin typeface="Arial" pitchFamily="34" charset="0"/>
              </a:rPr>
              <a:t>As always, we have your reflection sheet for you to record your thoughts and ideas throughout the meeting. </a:t>
            </a:r>
          </a:p>
          <a:p>
            <a:endParaRPr lang="en-US" altLang="en-US" b="1" smtClean="0">
              <a:latin typeface="Arial" pitchFamily="34" charset="0"/>
            </a:endParaRPr>
          </a:p>
          <a:p>
            <a:r>
              <a:rPr lang="en-US" altLang="en-US" b="1" smtClean="0">
                <a:latin typeface="Arial" pitchFamily="34" charset="0"/>
              </a:rPr>
              <a:t>(Read  Reflection questions)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1363" indent="-284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14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986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581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30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02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74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4613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A385FA4-C0E1-4F72-A121-8F4839990EC4}" type="slidenum">
              <a:rPr lang="en-US" altLang="en-US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https://www.teachingchannel.org/videos/teaching-declaration-of-independence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EF609-F7D3-B749-A781-6B56C71782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1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amount of new information we each come in contact with daily is greater than at any time in history.  </a:t>
            </a:r>
          </a:p>
          <a:p>
            <a:r>
              <a:rPr lang="en-US" altLang="en-US" dirty="0" smtClean="0"/>
              <a:t>We can’t expect to keep doing things the same way and keep up, we have all ourselves to be disturbed so we can learn from one another.  </a:t>
            </a:r>
          </a:p>
          <a:p>
            <a:r>
              <a:rPr lang="en-US" altLang="en-US" dirty="0" smtClean="0"/>
              <a:t>This video shows how the world has already changed just in the time these young kids have been alive.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9E239-15C2-4BC3-92E3-5D39A8E52C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EF609-F7D3-B749-A781-6B56C71782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4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our grade band definition of proficiency of Evaluation Sources?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9906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14600"/>
            <a:ext cx="77724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6900" y="838200"/>
            <a:ext cx="16383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38200"/>
            <a:ext cx="47625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FC7F21-85BE-4258-9158-92A8F3DA262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169586-265A-47EA-AADE-DF8C79C5B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6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53642" y="178594"/>
            <a:ext cx="8036719" cy="1714500"/>
          </a:xfrm>
          <a:prstGeom prst="rect">
            <a:avLst/>
          </a:prstGeom>
        </p:spPr>
        <p:txBody>
          <a:bodyPr lIns="0" tIns="0" rIns="0" bIns="0"/>
          <a:lstStyle>
            <a:lvl1pPr algn="l" defTabSz="410751">
              <a:def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1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553642" y="1946674"/>
            <a:ext cx="8036719" cy="4018359"/>
          </a:xfrm>
          <a:prstGeom prst="rect">
            <a:avLst/>
          </a:prstGeom>
        </p:spPr>
        <p:txBody>
          <a:bodyPr lIns="0" tIns="0" rIns="0" bIns="0" anchor="ctr"/>
          <a:lstStyle>
            <a:lvl1pPr marL="312528" indent="-312528" defTabSz="410751">
              <a:spcBef>
                <a:spcPts val="2531"/>
              </a:spcBef>
              <a:buSzPct val="30000"/>
              <a:buFontTx/>
              <a:buBlip>
                <a:blip r:embed="rId2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1pPr>
            <a:lvl2pPr marL="625056" indent="-312528" defTabSz="410751">
              <a:spcBef>
                <a:spcPts val="2531"/>
              </a:spcBef>
              <a:buSzPct val="30000"/>
              <a:buFontTx/>
              <a:buBlip>
                <a:blip r:embed="rId2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2pPr>
            <a:lvl3pPr indent="-312528" defTabSz="410751">
              <a:spcBef>
                <a:spcPts val="2531"/>
              </a:spcBef>
              <a:buSzPct val="30000"/>
              <a:buFontTx/>
              <a:buBlip>
                <a:blip r:embed="rId2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3pPr>
            <a:lvl4pPr marL="1250112" indent="-312528" defTabSz="410751">
              <a:spcBef>
                <a:spcPts val="2531"/>
              </a:spcBef>
              <a:buSzPct val="30000"/>
              <a:buFontTx/>
              <a:buBlip>
                <a:blip r:embed="rId2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4pPr>
            <a:lvl5pPr marL="1562640" indent="-312528" defTabSz="410751">
              <a:spcBef>
                <a:spcPts val="2531"/>
              </a:spcBef>
              <a:buSzPct val="30000"/>
              <a:buFontTx/>
              <a:buBlip>
                <a:blip r:embed="rId2"/>
              </a:buBlip>
              <a:def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500">
                <a:solidFill>
                  <a:srgbClr val="FFFFFF"/>
                </a:solidFill>
                <a:effectLst>
                  <a:outerShdw blurRad="50800" dist="381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137205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752600"/>
            <a:ext cx="3200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6553200" cy="43434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+mn-lt"/>
              </a:defRPr>
            </a:lvl1pPr>
            <a:lvl2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2pPr>
            <a:lvl3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655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6553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5E1E7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i0iPphcgt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ebbiewaggoner.com/mar-2015-social-studie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bbiewaggoner.com/mar-2015-social-studies.html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bbiewaggoner.com/uploads/1/2/9/9/12998469/question_journal_gist.pdf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discoveryeducation.com/clipart/clip/ani-apple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microsoft.com/office/2007/relationships/diagramDrawing" Target="../diagrams/drawing2.xml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diagramQuickStyle" Target="../diagrams/quickStyle2.xml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diagramLayout" Target="../diagrams/layout2.xml"/><Relationship Id="rId28" Type="http://schemas.openxmlformats.org/officeDocument/2006/relationships/image" Target="../media/image28.jpeg"/><Relationship Id="rId10" Type="http://schemas.openxmlformats.org/officeDocument/2006/relationships/image" Target="../media/image16.jpeg"/><Relationship Id="rId19" Type="http://schemas.openxmlformats.org/officeDocument/2006/relationships/hyperlink" Target="http://www.scott.kyschools.us/index.aspx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diagramData" Target="../diagrams/data2.xml"/><Relationship Id="rId27" Type="http://schemas.openxmlformats.org/officeDocument/2006/relationships/image" Target="../media/image27.jpeg"/><Relationship Id="rId30" Type="http://schemas.openxmlformats.org/officeDocument/2006/relationships/image" Target="../media/image3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497" y="603187"/>
            <a:ext cx="9144000" cy="1640940"/>
          </a:xfrm>
        </p:spPr>
        <p:txBody>
          <a:bodyPr/>
          <a:lstStyle/>
          <a:p>
            <a:r>
              <a:rPr lang="en-US" sz="4000" dirty="0" smtClean="0"/>
              <a:t>Please sit at a table with </a:t>
            </a:r>
            <a:br>
              <a:rPr lang="en-US" sz="4000" dirty="0" smtClean="0"/>
            </a:br>
            <a:r>
              <a:rPr lang="en-US" sz="3200" dirty="0" smtClean="0"/>
              <a:t>2 elementary, </a:t>
            </a:r>
            <a:br>
              <a:rPr lang="en-US" sz="3200" dirty="0" smtClean="0"/>
            </a:br>
            <a:r>
              <a:rPr lang="en-US" sz="3200" dirty="0" smtClean="0"/>
              <a:t>2 middle school and </a:t>
            </a:r>
            <a:br>
              <a:rPr lang="en-US" sz="3200" dirty="0" smtClean="0"/>
            </a:br>
            <a:r>
              <a:rPr lang="en-US" sz="3200" dirty="0" smtClean="0"/>
              <a:t>2 high school teachers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from at least 3 different districts. 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71749" y="2824163"/>
            <a:ext cx="40005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4379" y="3292944"/>
            <a:ext cx="161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Elementary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65143" y="3881294"/>
            <a:ext cx="161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Elementary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348288" y="6396336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School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84151" y="6396336"/>
            <a:ext cx="1649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School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04449" y="5724871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Middle School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05684" y="3240006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Middle School</a:t>
            </a:r>
            <a:endParaRPr lang="en-US" sz="2400" dirty="0"/>
          </a:p>
        </p:txBody>
      </p:sp>
      <p:sp>
        <p:nvSpPr>
          <p:cNvPr id="11" name="Oval 10"/>
          <p:cNvSpPr/>
          <p:nvPr/>
        </p:nvSpPr>
        <p:spPr>
          <a:xfrm>
            <a:off x="3277872" y="3701671"/>
            <a:ext cx="2456090" cy="214567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44839" y="4543673"/>
            <a:ext cx="195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GROUP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81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32" y="68995"/>
            <a:ext cx="7894618" cy="838200"/>
          </a:xfrm>
        </p:spPr>
        <p:txBody>
          <a:bodyPr/>
          <a:lstStyle/>
          <a:p>
            <a:pPr algn="ctr"/>
            <a:r>
              <a:rPr lang="en-US" dirty="0" smtClean="0"/>
              <a:t>Update on SS Standards </a:t>
            </a:r>
            <a:r>
              <a:rPr lang="en-US" sz="3600" dirty="0" smtClean="0"/>
              <a:t>(Mar. 2015)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37" y="907195"/>
            <a:ext cx="8824424" cy="491565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Revisions have been occurring as a result of public and focus group feedback.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The majority of responses (approx. 80%) were to make NO changes to the existing draft.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Supplementary resources (appendices) are in the works: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Curriculum considerations documents for K-8 (See Kindergarten copy)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High school suggested course options – tradition vs. integrated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K-2 Integrated unit samples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Glossary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Ky. BOE to have second read in June.  </a:t>
            </a:r>
          </a:p>
          <a:p>
            <a:pPr lvl="1"/>
            <a:r>
              <a:rPr lang="en-US" sz="2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Bangla MN"/>
                <a:cs typeface="Bangla MN"/>
              </a:rPr>
              <a:t>Statement of Considerations presented in                                   August with KDE rationale regarding decisions around                   public feedback. </a:t>
            </a:r>
          </a:p>
          <a:p>
            <a:r>
              <a:rPr lang="en-US" sz="2200" b="1" u="sng" dirty="0" smtClean="0">
                <a:solidFill>
                  <a:srgbClr val="C00000"/>
                </a:solidFill>
                <a:latin typeface="Bangla MN"/>
                <a:cs typeface="Bangla MN"/>
              </a:rPr>
              <a:t>Implementation still planned for Fall 2015</a:t>
            </a:r>
            <a:endParaRPr lang="en-US" sz="2200" b="1" u="sng" dirty="0">
              <a:solidFill>
                <a:srgbClr val="C00000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179443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0" y="0"/>
            <a:ext cx="5658198" cy="68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29700" cy="838200"/>
          </a:xfrm>
        </p:spPr>
        <p:txBody>
          <a:bodyPr/>
          <a:lstStyle/>
          <a:p>
            <a:r>
              <a:rPr lang="en-US" dirty="0" smtClean="0"/>
              <a:t>Connecting to CHETL/PGES/Framework for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5"/>
            <a:ext cx="90297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34187"/>
            <a:ext cx="904914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Focus on one page from the Framework for Teaching: 1E, 2B, or 3C while you are </a:t>
            </a:r>
          </a:p>
          <a:p>
            <a:r>
              <a:rPr lang="en-US" sz="2000" dirty="0" smtClean="0"/>
              <a:t>watching the video.  Look for evidence in the video  that corresponds to the page you</a:t>
            </a:r>
          </a:p>
          <a:p>
            <a:r>
              <a:rPr lang="en-US" sz="2000" dirty="0" smtClean="0"/>
              <a:t>are reviewing.  Make sure all three pages are represented at Your table.  </a:t>
            </a:r>
          </a:p>
          <a:p>
            <a:r>
              <a:rPr lang="en-US" sz="2000" dirty="0" smtClean="0"/>
              <a:t>Be ready to discuss the evidence you see after the video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0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68486"/>
            <a:ext cx="904914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Focus on one page from the Framework for Teaching: 1E, 2B, or 3C while you are </a:t>
            </a:r>
          </a:p>
          <a:p>
            <a:r>
              <a:rPr lang="en-US" sz="2000" dirty="0" smtClean="0"/>
              <a:t>watching the video.  Look for evidence in the video  that corresponds to the page you</a:t>
            </a:r>
          </a:p>
          <a:p>
            <a:r>
              <a:rPr lang="en-US" sz="2000" dirty="0" smtClean="0"/>
              <a:t>are reviewing.  Make sure all three pages are represented at Your table.  </a:t>
            </a:r>
          </a:p>
          <a:p>
            <a:r>
              <a:rPr lang="en-US" sz="2000" dirty="0" smtClean="0"/>
              <a:t>Be ready to discuss the evidence you see after the video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30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0765" cy="37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068486"/>
            <a:ext cx="904914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Focus on one page from the Framework for Teaching: 1E, 2B, or 3C while you are </a:t>
            </a:r>
          </a:p>
          <a:p>
            <a:r>
              <a:rPr lang="en-US" sz="2000" dirty="0" smtClean="0"/>
              <a:t>watching the video.  Look for evidence in the video  that corresponds to the page you</a:t>
            </a:r>
          </a:p>
          <a:p>
            <a:r>
              <a:rPr lang="en-US" sz="2000" dirty="0" smtClean="0"/>
              <a:t>are reviewing.  Make sure all three pages are represented at Your table.  </a:t>
            </a:r>
          </a:p>
          <a:p>
            <a:r>
              <a:rPr lang="en-US" sz="2000" dirty="0" smtClean="0"/>
              <a:t>Be ready to discuss the evidence you see after the video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525209"/>
            <a:ext cx="9049144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Focus on one page from the Framework for Teaching: 1E, 2B, or 3C while you are </a:t>
            </a:r>
          </a:p>
          <a:p>
            <a:r>
              <a:rPr lang="en-US" sz="2000" dirty="0" smtClean="0"/>
              <a:t>watching the video.  Look for evidence in the video  that corresponds to the page you</a:t>
            </a:r>
          </a:p>
          <a:p>
            <a:r>
              <a:rPr lang="en-US" sz="2000" dirty="0" smtClean="0"/>
              <a:t>are reviewing.  Make sure all three pages are represented at Your table.  </a:t>
            </a:r>
          </a:p>
          <a:p>
            <a:r>
              <a:rPr lang="en-US" sz="2000" dirty="0" smtClean="0"/>
              <a:t>Be ready to discuss the evidence you see after the video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22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Are you Willing to Be Disturbed?</a:t>
            </a:r>
            <a:endParaRPr lang="en-US" sz="60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1" y="1905000"/>
            <a:ext cx="6575833" cy="4953000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Read the short one-page passage.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While reading</a:t>
            </a:r>
            <a:r>
              <a:rPr lang="en-US" b="1" i="1" dirty="0"/>
              <a:t>, highlight the one statement </a:t>
            </a:r>
            <a:r>
              <a:rPr lang="en-US" dirty="0"/>
              <a:t>that resonates with you.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dirty="0" smtClean="0"/>
              <a:t>Video Clip “I remember” by Intel</a:t>
            </a:r>
          </a:p>
          <a:p>
            <a:r>
              <a:rPr lang="en-US" altLang="en-US" u="sng" dirty="0" smtClean="0">
                <a:hlinkClick r:id="rId3"/>
              </a:rPr>
              <a:t>http://www.youtube.com/watch?v=8i0iPphcgtU</a:t>
            </a:r>
            <a:endParaRPr lang="en-US" altLang="en-US" u="sng" dirty="0" smtClean="0"/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Beginning with the person at your table whose birthday is closest to </a:t>
            </a:r>
            <a:r>
              <a:rPr lang="en-US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Easter,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share your statement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.  </a:t>
            </a:r>
            <a:endParaRPr lang="en-US" altLang="en-US" u="sng" dirty="0" smtClean="0"/>
          </a:p>
          <a:p>
            <a:r>
              <a:rPr lang="en-US" altLang="en-US" dirty="0" smtClean="0"/>
              <a:t>Discuss with your table group the implications this </a:t>
            </a:r>
            <a:r>
              <a:rPr lang="en-US" altLang="en-US" b="1" i="1" dirty="0" smtClean="0"/>
              <a:t>video</a:t>
            </a:r>
            <a:r>
              <a:rPr lang="en-US" altLang="en-US" dirty="0" smtClean="0"/>
              <a:t> and the </a:t>
            </a:r>
            <a:r>
              <a:rPr lang="en-US" altLang="en-US" i="1" u="sng" dirty="0" smtClean="0"/>
              <a:t>Are you willing to be disturbed?</a:t>
            </a:r>
            <a:r>
              <a:rPr lang="en-US" altLang="en-US" dirty="0" smtClean="0"/>
              <a:t> passage have on:</a:t>
            </a:r>
          </a:p>
          <a:p>
            <a:pPr lvl="1"/>
            <a:r>
              <a:rPr lang="en-US" altLang="en-US" dirty="0" smtClean="0"/>
              <a:t> the need for the new focus on social studies standards for the next generation and </a:t>
            </a:r>
          </a:p>
          <a:p>
            <a:pPr lvl="1"/>
            <a:r>
              <a:rPr lang="en-US" altLang="en-US" dirty="0" smtClean="0"/>
              <a:t>your role as a social studies leader in your school and district to help prepare teachers for this shift…</a:t>
            </a:r>
            <a:endParaRPr lang="en-US" altLang="en-US" sz="2000" i="1" dirty="0" smtClean="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8229600" y="6019800"/>
            <a:ext cx="546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3304CB88-FFA2-4CAD-8171-3249499C4A2E}" type="slidenum">
              <a:rPr lang="en-US" altLang="en-US" sz="2000" b="1">
                <a:cs typeface="Arial" pitchFamily="34" charset="0"/>
              </a:rPr>
              <a:pPr algn="ctr" eaLnBrk="1" hangingPunct="1"/>
              <a:t>16</a:t>
            </a:fld>
            <a:endParaRPr lang="en-US" altLang="en-US" sz="2000" b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887365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12" y="1257300"/>
            <a:ext cx="6553200" cy="838200"/>
          </a:xfrm>
        </p:spPr>
        <p:txBody>
          <a:bodyPr/>
          <a:lstStyle/>
          <a:p>
            <a:r>
              <a:rPr lang="en-US" sz="4000" dirty="0" smtClean="0">
                <a:latin typeface="Bangla MN"/>
                <a:cs typeface="Bangla MN"/>
              </a:rPr>
              <a:t>Target</a:t>
            </a:r>
            <a:endParaRPr lang="en-US" sz="40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12" y="2514600"/>
            <a:ext cx="6553200" cy="434340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en-US" sz="3200" b="1" dirty="0">
                <a:latin typeface="Bangla MN"/>
                <a:cs typeface="Bangla MN"/>
              </a:rPr>
              <a:t>Participants can distill content from draft standards through a process for curricular design.</a:t>
            </a:r>
            <a:endParaRPr lang="en-US" sz="32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C:\Users\The Waggoners\AppData\Local\Microsoft\Windows\Temporary Internet Files\Content.IE5\Y8E0VLJN\target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6657" y="280713"/>
            <a:ext cx="1903000" cy="1953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4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1992"/>
            <a:ext cx="6553200" cy="838200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Bangla MN"/>
                <a:cs typeface="Bangla MN"/>
              </a:rPr>
              <a:t>Modeling a </a:t>
            </a:r>
            <a:r>
              <a:rPr lang="en-US" sz="40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Protocol</a:t>
            </a:r>
            <a:r>
              <a:rPr lang="en-US" sz="4000" b="1" dirty="0" smtClean="0">
                <a:latin typeface="Bangla MN"/>
                <a:cs typeface="Bangla MN"/>
              </a:rPr>
              <a:t> for Distilling Content from Standards</a:t>
            </a:r>
            <a:endParaRPr lang="en-US" sz="4000" b="1" dirty="0">
              <a:latin typeface="Bangla MN"/>
              <a:cs typeface="Bangla M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7986" y="2289727"/>
            <a:ext cx="4489279" cy="2677656"/>
          </a:xfrm>
          <a:prstGeom prst="rect">
            <a:avLst/>
          </a:prstGeom>
          <a:solidFill>
            <a:srgbClr val="92D050"/>
          </a:solidFill>
          <a:ln w="38100" cmpd="sng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Architecture Study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Anchor</a:t>
            </a:r>
          </a:p>
          <a:p>
            <a:pPr marL="342900" indent="-342900" algn="ctr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Bangla MN"/>
                <a:cs typeface="Bangla MN"/>
              </a:rPr>
              <a:t>Grade-level Narrative</a:t>
            </a:r>
            <a:endParaRPr lang="en-US" sz="2800" dirty="0" smtClean="0">
              <a:solidFill>
                <a:schemeClr val="tx2"/>
              </a:solidFill>
              <a:latin typeface="Bangla MN"/>
              <a:cs typeface="Bangla MN"/>
            </a:endParaRP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Grade-level Standard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Context Examples</a:t>
            </a:r>
          </a:p>
          <a:p>
            <a:pPr marL="342900" indent="-342900" algn="ctr"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Bangla MN"/>
                <a:cs typeface="Bangla MN"/>
              </a:rPr>
              <a:t>Connections</a:t>
            </a:r>
            <a:endParaRPr lang="en-US" sz="2800" dirty="0">
              <a:solidFill>
                <a:schemeClr val="tx2"/>
              </a:solidFill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140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919" y="433340"/>
            <a:ext cx="9301399" cy="60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1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3120"/>
            <a:ext cx="7772400" cy="9906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CKEC Social Studies Content Leadership Network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0229" y="6166356"/>
            <a:ext cx="7772400" cy="685800"/>
          </a:xfrm>
          <a:solidFill>
            <a:srgbClr val="FFFF00"/>
          </a:solidFill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Bangla MN"/>
                <a:cs typeface="Bangla MN"/>
              </a:rPr>
              <a:t>All materials for today’s meeting can be found at</a:t>
            </a:r>
          </a:p>
          <a:p>
            <a:r>
              <a:rPr lang="en-US" sz="2000" dirty="0">
                <a:latin typeface="Bangla MN"/>
                <a:cs typeface="Bangla MN"/>
                <a:hlinkClick r:id="rId2"/>
              </a:rPr>
              <a:t>http://</a:t>
            </a:r>
            <a:r>
              <a:rPr lang="en-US" sz="2000" dirty="0" smtClean="0">
                <a:latin typeface="Bangla MN"/>
                <a:cs typeface="Bangla MN"/>
                <a:hlinkClick r:id="rId2"/>
              </a:rPr>
              <a:t>www.debbiewaggoner.com/mar-2015-social-studies.html</a:t>
            </a:r>
            <a:endParaRPr lang="en-US" sz="2000" dirty="0" smtClean="0">
              <a:latin typeface="Bangla MN"/>
              <a:cs typeface="Bangla MN"/>
            </a:endParaRPr>
          </a:p>
          <a:p>
            <a:endParaRPr lang="en-US" sz="2000" dirty="0">
              <a:latin typeface="Bangla MN"/>
              <a:cs typeface="Bangla M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" y="3316305"/>
            <a:ext cx="1685535" cy="159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184" y="3316306"/>
            <a:ext cx="1977004" cy="14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25504" y="2072386"/>
            <a:ext cx="3737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March 24</a:t>
            </a:r>
            <a:r>
              <a:rPr lang="en-US" sz="40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2015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42" y="25470"/>
            <a:ext cx="89280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Work through steps 1-8 </a:t>
            </a:r>
            <a:r>
              <a:rPr lang="en-US" sz="2800" b="1" dirty="0" smtClean="0">
                <a:solidFill>
                  <a:srgbClr val="F79646"/>
                </a:solidFill>
                <a:latin typeface="Bangla MN"/>
                <a:cs typeface="Bangla MN"/>
              </a:rPr>
              <a:t>of the PROTOCOL with your table group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089" y="1622113"/>
            <a:ext cx="7604911" cy="523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5400000">
            <a:off x="1835886" y="1250551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7002230" y="1188980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80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642" y="25470"/>
            <a:ext cx="8928046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79646"/>
                </a:solidFill>
                <a:latin typeface="Bangla MN"/>
                <a:cs typeface="Bangla MN"/>
              </a:rPr>
              <a:t>Work through steps 1-8 </a:t>
            </a:r>
            <a:r>
              <a:rPr lang="en-US" sz="2800" b="1" dirty="0" smtClean="0">
                <a:solidFill>
                  <a:srgbClr val="F79646"/>
                </a:solidFill>
                <a:latin typeface="Bangla MN"/>
                <a:cs typeface="Bangla MN"/>
              </a:rPr>
              <a:t>of the PROTOCOL with your table group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4" y="1970805"/>
            <a:ext cx="9210834" cy="442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 rot="5400000">
            <a:off x="7002230" y="1188980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1835886" y="1250551"/>
            <a:ext cx="1541082" cy="226097"/>
          </a:xfrm>
          <a:prstGeom prst="righ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9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14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gallery walk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771" y="899678"/>
            <a:ext cx="4719135" cy="210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6825" y="3429000"/>
            <a:ext cx="56371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Spend time with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osters and talking</a:t>
            </a:r>
          </a:p>
          <a:p>
            <a:pPr algn="ctr"/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ith others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82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00791" y="1498060"/>
            <a:ext cx="49291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Use the Distilling Content Protocol to 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distill content from all the grade level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standards in your grade band for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Anchor Standard 10. 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Elementary:  K-2 and 3-5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Middle School:  grades 6-8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High School:  HS1, HS2, HS3, HS4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11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" y="1136603"/>
            <a:ext cx="5800702" cy="52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63491" y="2416627"/>
            <a:ext cx="3380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capacities are in place to make curricula decisions?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How </a:t>
            </a:r>
            <a:r>
              <a:rPr lang="en-US" sz="2800" dirty="0">
                <a:solidFill>
                  <a:schemeClr val="bg1"/>
                </a:solidFill>
              </a:rPr>
              <a:t>do we prepare our </a:t>
            </a:r>
            <a:r>
              <a:rPr lang="en-US" sz="2800" dirty="0" smtClean="0">
                <a:solidFill>
                  <a:schemeClr val="bg1"/>
                </a:solidFill>
              </a:rPr>
              <a:t>district, school, and team </a:t>
            </a:r>
            <a:r>
              <a:rPr lang="en-US" sz="2800" dirty="0">
                <a:solidFill>
                  <a:schemeClr val="bg1"/>
                </a:solidFill>
              </a:rPr>
              <a:t>to write SS curriculum?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100" name="Picture 4" descr="Image result for 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330" y="283026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19289423">
            <a:off x="629188" y="3480339"/>
            <a:ext cx="47937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Take a picture for your records </a:t>
            </a:r>
          </a:p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 turn in once finished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558" y="195477"/>
            <a:ext cx="4602991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Please sit with your DISTRICT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203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8835" y="34925"/>
            <a:ext cx="5712737" cy="1362075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Bangla MN"/>
                <a:cs typeface="Bangla MN"/>
              </a:rPr>
              <a:t>CKEC Summer SS Network</a:t>
            </a:r>
            <a:endParaRPr lang="en-US" sz="3600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29547"/>
              </p:ext>
            </p:extLst>
          </p:nvPr>
        </p:nvGraphicFramePr>
        <p:xfrm>
          <a:off x="443620" y="1445034"/>
          <a:ext cx="8489673" cy="121920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960483"/>
                <a:gridCol w="2855263"/>
                <a:gridCol w="26739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Thurs.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June 11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Tues. July 21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Thurs. July 23rd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Curriculum</a:t>
                      </a:r>
                      <a:r>
                        <a:rPr lang="en-US" sz="2000" baseline="0" dirty="0" smtClean="0"/>
                        <a:t> Planning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Curriculum Planning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Joint</a:t>
                      </a:r>
                      <a:r>
                        <a:rPr lang="en-US" sz="2000" baseline="0" dirty="0" smtClean="0"/>
                        <a:t> Science and Social Studies LDC Day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10685" y="3250194"/>
            <a:ext cx="4585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is your district team</a:t>
            </a:r>
          </a:p>
          <a:p>
            <a:pPr algn="ctr"/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going to attend?</a:t>
            </a:r>
            <a:endParaRPr lang="en-US" sz="32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6677" y="4349064"/>
            <a:ext cx="29807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Lunch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218" name="Picture 2" descr="Image result for gar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27" y="596326"/>
            <a:ext cx="4023641" cy="345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8437"/>
            <a:ext cx="6553200" cy="838200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Kentucky Rising FACT Sheet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02" y="996637"/>
            <a:ext cx="6553200" cy="5099363"/>
          </a:xfrm>
        </p:spPr>
        <p:txBody>
          <a:bodyPr/>
          <a:lstStyle/>
          <a:p>
            <a:r>
              <a:rPr lang="en-US" i="1" dirty="0" smtClean="0"/>
              <a:t>Kentucky Rising </a:t>
            </a:r>
            <a:r>
              <a:rPr lang="en-US" dirty="0" smtClean="0"/>
              <a:t>establishes criteria for a high school diploma, certificate, or endorsement that certifies a graduate meets the employment requirements of foreign industries that are directly investing in the state and industries that are creating trade with other countries.  </a:t>
            </a:r>
          </a:p>
          <a:p>
            <a:r>
              <a:rPr lang="en-US" dirty="0" smtClean="0"/>
              <a:t>By ensuring Kentucky’s workforce is an asset to global development, Kentucky can continue to create jobs for residents that grow the state’s economy.  “Global ready diploma”</a:t>
            </a:r>
          </a:p>
          <a:p>
            <a:r>
              <a:rPr lang="en-US" i="1" dirty="0" smtClean="0"/>
              <a:t>Kentucky </a:t>
            </a:r>
            <a:r>
              <a:rPr lang="en-US" i="1" dirty="0"/>
              <a:t>Rising</a:t>
            </a:r>
            <a:r>
              <a:rPr lang="en-US" dirty="0"/>
              <a:t> both supports and intersects with ALL content areas, </a:t>
            </a:r>
            <a:r>
              <a:rPr lang="en-US" u="sng" dirty="0"/>
              <a:t>especially social studies</a:t>
            </a:r>
            <a:r>
              <a:rPr lang="en-US" dirty="0"/>
              <a:t>. An emphasis on </a:t>
            </a:r>
            <a:r>
              <a:rPr lang="en-US" i="1" dirty="0"/>
              <a:t>Kentucky Rising</a:t>
            </a:r>
            <a:r>
              <a:rPr lang="en-US" dirty="0"/>
              <a:t> as an intentional focus aligns the rigor of KCAS, PGES, 21</a:t>
            </a:r>
            <a:r>
              <a:rPr lang="en-US" baseline="30000" dirty="0"/>
              <a:t>st</a:t>
            </a:r>
            <a:r>
              <a:rPr lang="en-US" dirty="0"/>
              <a:t> Century Skills and Program Reviews while developing a skilled and highly adaptable workforce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35782" y="371352"/>
            <a:ext cx="7500937" cy="74929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Focus on Inquiry enhances classroom practice…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6" y="1290638"/>
            <a:ext cx="8888413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1" y="1143002"/>
            <a:ext cx="5299075" cy="55213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041525" y="2747962"/>
            <a:ext cx="411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41525" y="3814762"/>
            <a:ext cx="4114800" cy="381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1525" y="5262562"/>
            <a:ext cx="4267200" cy="3810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42228084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12" y="565549"/>
            <a:ext cx="4671589" cy="616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itle 1"/>
          <p:cNvSpPr>
            <a:spLocks noGrp="1"/>
          </p:cNvSpPr>
          <p:nvPr>
            <p:ph type="title"/>
          </p:nvPr>
        </p:nvSpPr>
        <p:spPr>
          <a:xfrm>
            <a:off x="0" y="823866"/>
            <a:ext cx="4119327" cy="628650"/>
          </a:xfrm>
        </p:spPr>
        <p:txBody>
          <a:bodyPr/>
          <a:lstStyle/>
          <a:p>
            <a:r>
              <a:rPr lang="en-US" altLang="en-US" sz="3200" b="1" dirty="0" smtClean="0"/>
              <a:t>Defensible Evidence of Inquiry Standards 1-3</a:t>
            </a:r>
          </a:p>
        </p:txBody>
      </p:sp>
      <p:pic>
        <p:nvPicPr>
          <p:cNvPr id="7" name="Picture 3" descr="Screen Shot 2014-10-19 at 11.0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51">
            <a:off x="1091221" y="2591058"/>
            <a:ext cx="2350424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20016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189788" cy="990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CKEC Social Studies</a:t>
            </a:r>
            <a:br>
              <a:rPr lang="en-US" sz="4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Facilitation Team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7620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" y="6519446"/>
            <a:ext cx="9144000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Today’s materials can be accessed at</a:t>
            </a:r>
            <a:r>
              <a:rPr lang="en-US" sz="1600" b="1" dirty="0" smtClean="0"/>
              <a:t>: </a:t>
            </a:r>
            <a:r>
              <a:rPr lang="en-US" sz="1600" b="1" u="sng" dirty="0" smtClean="0">
                <a:hlinkClick r:id="rId8"/>
              </a:rPr>
              <a:t>www.debbiewaggoner.com/mar-2015-social-studies.html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24025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5" y="548772"/>
            <a:ext cx="8178617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20375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337" y="564726"/>
            <a:ext cx="891766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--HOMEWORK REVIEW</a:t>
            </a:r>
            <a:r>
              <a:rPr kumimoji="0" lang="en-US" altLang="en-US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(from our November meeting):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--Read selected chapter from the green QFT book: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   -Chapter 8 Students Reflect on Their Learning pg119-126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   -Chapter 10 Students and Classrooms Transformed pg135-147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   -Conclusion Questions and Education, Questions and Democracy pg149-156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dirty="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Use either the </a:t>
            </a: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Question Journal pg167 or the GIST pg184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reading strategy from red book as you read (yellow paper)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Have you tried either of these reading strategies (Question Journal or GIST) with your students?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64" y="4418090"/>
            <a:ext cx="6129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have you used the QFT in your classroom 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our November meeting?  How did it go?</a:t>
            </a:r>
          </a:p>
        </p:txBody>
      </p:sp>
    </p:spTree>
    <p:extLst>
      <p:ext uri="{BB962C8B-B14F-4D97-AF65-F5344CB8AC3E}">
        <p14:creationId xmlns:p14="http://schemas.microsoft.com/office/powerpoint/2010/main" val="42649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78222" y="532050"/>
            <a:ext cx="7777955" cy="53974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Focus on Inquiry enhances classroom practice…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6" y="1290638"/>
            <a:ext cx="8888413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2056" y="1219202"/>
            <a:ext cx="4227344" cy="55512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514600" y="2590800"/>
            <a:ext cx="3200400" cy="304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14600" y="3810000"/>
            <a:ext cx="3200400" cy="304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67200" y="3200400"/>
            <a:ext cx="1371600" cy="304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3505200"/>
            <a:ext cx="1371600" cy="304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4419600"/>
            <a:ext cx="3505200" cy="304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4724400"/>
            <a:ext cx="1524000" cy="3048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31691406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52" y="542924"/>
            <a:ext cx="4299348" cy="634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reen Shot 2014-10-19 at 11.0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51">
            <a:off x="1709054" y="4193850"/>
            <a:ext cx="2012565" cy="2548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6324" y="2928477"/>
            <a:ext cx="461831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dirty="0"/>
              <a:t>Defining Defensible Evidence: </a:t>
            </a:r>
            <a:br>
              <a:rPr lang="en-US" sz="2800" dirty="0"/>
            </a:br>
            <a:r>
              <a:rPr lang="en-US" sz="2800" dirty="0"/>
              <a:t>Mastery of </a:t>
            </a:r>
            <a:r>
              <a:rPr lang="en-US" sz="2800" b="1" dirty="0" smtClean="0"/>
              <a:t>Evaluating Sources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606" y="88480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--HOMEWORK REVIEW </a:t>
            </a:r>
          </a:p>
          <a:p>
            <a:r>
              <a:rPr lang="en-US" altLang="en-US" i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altLang="en-US" i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from our November meeting):</a:t>
            </a:r>
            <a:r>
              <a:rPr lang="en-US" altLang="en-US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en-US" altLang="en-US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en-US" altLang="en-US" b="1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--Bring DEFENSIBLE EVIDENCE of student’s effective Evaluation of Sources </a:t>
            </a:r>
            <a:r>
              <a:rPr lang="en-US" altLang="en-US" b="1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 </a:t>
            </a:r>
            <a:r>
              <a:rPr lang="en-US" altLang="en-US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What evidence did you bring</a:t>
            </a:r>
          </a:p>
          <a:p>
            <a:r>
              <a:rPr lang="en-US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 have you observed in your students?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108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99" y="711452"/>
            <a:ext cx="8246198" cy="838200"/>
          </a:xfrm>
        </p:spPr>
        <p:txBody>
          <a:bodyPr/>
          <a:lstStyle/>
          <a:p>
            <a:r>
              <a:rPr lang="en-US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proficient level of “evaluating </a:t>
            </a:r>
            <a:r>
              <a:rPr lang="en-US" alt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sources”</a:t>
            </a:r>
            <a:r>
              <a:rPr lang="en-US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899" y="1549652"/>
            <a:ext cx="6851142" cy="4775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Identify the context written or spoken</a:t>
            </a:r>
          </a:p>
          <a:p>
            <a:r>
              <a:rPr lang="en-US" sz="2200" dirty="0" smtClean="0"/>
              <a:t>Point out any bias in the document</a:t>
            </a:r>
          </a:p>
          <a:p>
            <a:r>
              <a:rPr lang="en-US" sz="2200" dirty="0" smtClean="0"/>
              <a:t>Recognize the purpose</a:t>
            </a:r>
          </a:p>
          <a:p>
            <a:r>
              <a:rPr lang="en-US" sz="2200" dirty="0" smtClean="0"/>
              <a:t>Actually be able to read and/or understand the document</a:t>
            </a:r>
          </a:p>
          <a:p>
            <a:r>
              <a:rPr lang="en-US" sz="2200" dirty="0" smtClean="0"/>
              <a:t>Be able to compare and contrast</a:t>
            </a:r>
          </a:p>
          <a:p>
            <a:r>
              <a:rPr lang="en-US" sz="2200" dirty="0" smtClean="0"/>
              <a:t>Using multiple sources as evidence not just one source</a:t>
            </a:r>
          </a:p>
          <a:p>
            <a:r>
              <a:rPr lang="en-US" sz="2200" dirty="0" smtClean="0"/>
              <a:t>Gather their own sources (depends on grade level) or choose the best sources among a selection of sources</a:t>
            </a:r>
          </a:p>
          <a:p>
            <a:r>
              <a:rPr lang="en-US" sz="2200" dirty="0" smtClean="0"/>
              <a:t>Credibility of the source – primary or secondary source 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1683830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94026" y="541103"/>
            <a:ext cx="7744014" cy="53974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Focus on Inquiry enhances classroom practice…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6" y="1290638"/>
            <a:ext cx="9070974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35" y="1198594"/>
            <a:ext cx="4709386" cy="565940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12333" y="2625505"/>
            <a:ext cx="4309449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12332" y="2918233"/>
            <a:ext cx="3014805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12333" y="3212469"/>
            <a:ext cx="1801639" cy="28065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12334" y="4154032"/>
            <a:ext cx="3286408" cy="280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12332" y="4449777"/>
            <a:ext cx="1507402" cy="280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5954370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 Shot 2014-10-19 at 11.06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0551">
            <a:off x="1275551" y="3699751"/>
            <a:ext cx="2325333" cy="29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0903"/>
            <a:ext cx="439093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/>
              <a:t>Defining Defensible Evidence: </a:t>
            </a:r>
            <a:br>
              <a:rPr lang="en-US" sz="2800" dirty="0"/>
            </a:br>
            <a:r>
              <a:rPr lang="en-US" sz="2800" dirty="0"/>
              <a:t>Mastery of </a:t>
            </a:r>
            <a:r>
              <a:rPr lang="en-US" sz="2800" b="1" dirty="0" smtClean="0"/>
              <a:t>Communicating -</a:t>
            </a:r>
          </a:p>
          <a:p>
            <a:r>
              <a:rPr lang="en-US" altLang="en-US" sz="2800" dirty="0">
                <a:latin typeface="Calibri" pitchFamily="34" charset="0"/>
              </a:rPr>
              <a:t>Constructing Viable Arguments and Critiquing Arguments of Others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931" y="542925"/>
            <a:ext cx="4753069" cy="63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13885429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839"/>
            <a:ext cx="8913813" cy="9144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Defining Defensible Evidence: </a:t>
            </a:r>
            <a:br>
              <a:rPr lang="en-US" dirty="0" smtClean="0"/>
            </a:br>
            <a:r>
              <a:rPr lang="en-US" dirty="0" smtClean="0"/>
              <a:t>Mastery of </a:t>
            </a:r>
            <a:r>
              <a:rPr lang="en-US" b="1" dirty="0" smtClean="0"/>
              <a:t>Communicating - </a:t>
            </a: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Constructing Viable Arguments and Critiquing Arguments of Others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11310"/>
            <a:ext cx="5208588" cy="5226050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n"/>
              <a:defRPr/>
            </a:pPr>
            <a:r>
              <a:rPr lang="en-US" dirty="0" smtClean="0"/>
              <a:t>Defensible Evidence:  examples from instructional practice that can be defended as mastery of a skill.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Using today’s learning and resources, brainstorm what is proficient level of Evaluating Sources (for your grade band)?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Can you affirm or revise the criteria from the </a:t>
            </a:r>
            <a:r>
              <a:rPr lang="en-US" dirty="0" err="1" smtClean="0"/>
              <a:t>FfT</a:t>
            </a:r>
            <a:r>
              <a:rPr lang="en-US" dirty="0" smtClean="0"/>
              <a:t>?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What evidence can you provide from your classroom that students are mastering the art of evaluating sources?</a:t>
            </a:r>
          </a:p>
          <a:p>
            <a:pPr>
              <a:buFont typeface="Wingdings" charset="2"/>
              <a:buChar char="n"/>
              <a:defRPr/>
            </a:pPr>
            <a:r>
              <a:rPr lang="en-US" dirty="0" smtClean="0"/>
              <a:t>Bring DEFENSIBLE EVIDENCE of EFFECTIVE STUDENT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Communicating -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Constructing Viable Arguments and Critiquing Arguments of Others</a:t>
            </a:r>
            <a:r>
              <a:rPr lang="en-US" dirty="0" smtClean="0"/>
              <a:t> to the APRIL meeting</a:t>
            </a:r>
            <a:endParaRPr lang="en-US" dirty="0"/>
          </a:p>
        </p:txBody>
      </p:sp>
      <p:pic>
        <p:nvPicPr>
          <p:cNvPr id="89092" name="Picture 3" descr="Screen Shot 2014-10-19 at 11.06.5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004">
            <a:off x="5785897" y="2376891"/>
            <a:ext cx="3098800" cy="3924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</p:spTree>
    <p:extLst>
      <p:ext uri="{BB962C8B-B14F-4D97-AF65-F5344CB8AC3E}">
        <p14:creationId xmlns:p14="http://schemas.microsoft.com/office/powerpoint/2010/main" val="403610878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14425" y="615720"/>
            <a:ext cx="6850298" cy="587840"/>
          </a:xfrm>
        </p:spPr>
        <p:txBody>
          <a:bodyPr/>
          <a:lstStyle/>
          <a:p>
            <a:r>
              <a:rPr lang="en-US" altLang="en-US" b="1" dirty="0" smtClean="0"/>
              <a:t>HOMEWORK</a:t>
            </a:r>
          </a:p>
        </p:txBody>
      </p:sp>
      <p:pic>
        <p:nvPicPr>
          <p:cNvPr id="107524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1660679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4"/>
          <p:cNvSpPr>
            <a:spLocks noChangeArrowheads="1"/>
          </p:cNvSpPr>
          <p:nvPr/>
        </p:nvSpPr>
        <p:spPr bwMode="auto">
          <a:xfrm>
            <a:off x="1587500" y="3080619"/>
            <a:ext cx="7556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Bring DEFENSIBLE EVIDENCE of EFFECTIVE </a:t>
            </a:r>
            <a:r>
              <a:rPr lang="en-US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student Communicating: Constructing Viable Arguments and Critiquing Arguments of Others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to </a:t>
            </a: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the </a:t>
            </a:r>
            <a:r>
              <a:rPr lang="en-US" alt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APRIL </a:t>
            </a:r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meeting</a:t>
            </a:r>
          </a:p>
        </p:txBody>
      </p:sp>
      <p:pic>
        <p:nvPicPr>
          <p:cNvPr id="107526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3256831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535782" y="-4"/>
            <a:ext cx="8222456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838" y="1421394"/>
            <a:ext cx="69776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Who will attend the summer curriculum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planning meetings from your district and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what day(s) will you attend?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049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ontent Placeholder 2"/>
          <p:cNvSpPr>
            <a:spLocks noGrp="1"/>
          </p:cNvSpPr>
          <p:nvPr>
            <p:ph idx="4294967295"/>
          </p:nvPr>
        </p:nvSpPr>
        <p:spPr>
          <a:xfrm>
            <a:off x="3458424" y="438150"/>
            <a:ext cx="5685576" cy="6873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600" dirty="0" smtClean="0"/>
              <a:t>Review of the day: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23841" y="5270309"/>
            <a:ext cx="6534702" cy="1587691"/>
          </a:xfrm>
          <a:prstGeom prst="rect">
            <a:avLst/>
          </a:prstGeom>
          <a:solidFill>
            <a:srgbClr val="FFFF00"/>
          </a:solidFill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US" altLang="en-US" sz="3200" dirty="0" smtClean="0">
                <a:ea typeface="MS PGothic" pitchFamily="34" charset="-128"/>
              </a:rPr>
              <a:t>Please complete the online evaluation</a:t>
            </a:r>
          </a:p>
          <a:p>
            <a:pPr algn="ctr">
              <a:defRPr/>
            </a:pPr>
            <a:r>
              <a:rPr lang="en-US" altLang="en-US" sz="3200" dirty="0" smtClean="0">
                <a:ea typeface="MS PGothic" pitchFamily="34" charset="-128"/>
              </a:rPr>
              <a:t> </a:t>
            </a:r>
            <a:r>
              <a:rPr lang="en-US" altLang="en-US" sz="3200" b="1" i="1" u="sng" dirty="0" smtClean="0">
                <a:ea typeface="MS PGothic" pitchFamily="34" charset="-128"/>
              </a:rPr>
              <a:t>before</a:t>
            </a:r>
            <a:r>
              <a:rPr lang="en-US" altLang="en-US" sz="3200" dirty="0" smtClean="0">
                <a:ea typeface="MS PGothic" pitchFamily="34" charset="-128"/>
              </a:rPr>
              <a:t> you leave.  </a:t>
            </a:r>
            <a:r>
              <a:rPr lang="en-US" altLang="en-US" sz="3600" dirty="0" smtClean="0">
                <a:ea typeface="MS PGothic" pitchFamily="34" charset="-128"/>
              </a:rPr>
              <a:t/>
            </a:r>
            <a:br>
              <a:rPr lang="en-US" altLang="en-US" sz="3600" dirty="0" smtClean="0">
                <a:ea typeface="MS PGothic" pitchFamily="34" charset="-128"/>
              </a:rPr>
            </a:br>
            <a:r>
              <a:rPr lang="en-US" altLang="en-US" sz="36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We need your feedback!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200150" y="-4"/>
            <a:ext cx="7036594" cy="5429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6" y="1040859"/>
            <a:ext cx="8612019" cy="43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2" descr="talking appl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56" y="2836563"/>
            <a:ext cx="15525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28038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2219325" y="1931988"/>
            <a:ext cx="4675188" cy="36671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940"/>
            <a:ext cx="11207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2"/>
            <a:ext cx="18494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3637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362200"/>
            <a:ext cx="19113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2"/>
            <a:ext cx="19939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nch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6" y="5029200"/>
            <a:ext cx="10842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Description: fcps-eng-1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0"/>
            <a:ext cx="14906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webheader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2"/>
            <a:ext cx="25908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0"/>
            <a:ext cx="18748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133352"/>
            <a:ext cx="27844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676402"/>
            <a:ext cx="11303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84490"/>
            <a:ext cx="1676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962400"/>
            <a:ext cx="8540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9" y="4876800"/>
            <a:ext cx="21955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5805488"/>
            <a:ext cx="10382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1868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turn to Homepage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5640388"/>
            <a:ext cx="149066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 descr="image00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2"/>
            <a:ext cx="998538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Diagram 26"/>
          <p:cNvGraphicFramePr/>
          <p:nvPr/>
        </p:nvGraphicFramePr>
        <p:xfrm>
          <a:off x="2219325" y="1971783"/>
          <a:ext cx="4787758" cy="404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4" name="Picture 13" descr="header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2362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1" descr="ckec-logo 2009 e-mail logo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2963865"/>
            <a:ext cx="23939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" y="3505200"/>
            <a:ext cx="2239963" cy="4778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ln>
                  <a:solidFill>
                    <a:schemeClr val="bg1"/>
                  </a:solidFill>
                </a:ln>
                <a:solidFill>
                  <a:srgbClr val="8B0000"/>
                </a:solidFill>
                <a:latin typeface="Edwardian Script ITC" pitchFamily="66" charset="0"/>
                <a:cs typeface="Times New Roman" pitchFamily="18" charset="0"/>
              </a:rPr>
              <a:t>Burgin Independent School</a:t>
            </a:r>
            <a:endParaRPr lang="en-US" sz="1400" b="1" dirty="0">
              <a:ln>
                <a:solidFill>
                  <a:schemeClr val="bg1"/>
                </a:solidFill>
              </a:ln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sz="1100" b="1" dirty="0">
                <a:solidFill>
                  <a:srgbClr val="000000"/>
                </a:solidFill>
                <a:cs typeface="Times New Roman" pitchFamily="18" charset="0"/>
              </a:rPr>
              <a:t>Over 100 years of Excellence</a:t>
            </a:r>
            <a:r>
              <a:rPr lang="en-US" sz="1100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00200"/>
            <a:ext cx="1090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16192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70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239" y="1061487"/>
            <a:ext cx="8183563" cy="10509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accent2"/>
                </a:solidFill>
              </a:rPr>
              <a:t>CKEC Social Studies </a:t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accent2"/>
                </a:solidFill>
              </a:rPr>
              <a:t>Leadership Network 2014-2015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31171" y="2092828"/>
            <a:ext cx="8534400" cy="5114925"/>
          </a:xfrm>
          <a:extLst/>
        </p:spPr>
        <p:txBody>
          <a:bodyPr>
            <a:normAutofit/>
          </a:bodyPr>
          <a:lstStyle/>
          <a:p>
            <a:pPr algn="ctr">
              <a:buFont typeface="Wingdings" charset="2"/>
              <a:buNone/>
              <a:defRPr/>
            </a:pPr>
            <a:r>
              <a:rPr lang="en-US" b="1" i="1" dirty="0" err="1" smtClean="0"/>
              <a:t>NorthEast</a:t>
            </a:r>
            <a:r>
              <a:rPr lang="en-US" b="1" i="1" dirty="0" smtClean="0"/>
              <a:t> Christian Church </a:t>
            </a:r>
          </a:p>
          <a:p>
            <a:pPr algn="ctr">
              <a:buFont typeface="Wingdings" charset="2"/>
              <a:buNone/>
              <a:defRPr/>
            </a:pPr>
            <a:r>
              <a:rPr lang="en-US" b="1" i="1" dirty="0" smtClean="0"/>
              <a:t>8:30am-3:30pm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/>
              <a:t>Tues. Sept. 30</a:t>
            </a:r>
            <a:r>
              <a:rPr lang="en-US" b="1" baseline="30000" dirty="0" smtClean="0"/>
              <a:t>th</a:t>
            </a:r>
            <a:r>
              <a:rPr lang="en-US" b="1" dirty="0" smtClean="0"/>
              <a:t>, </a:t>
            </a:r>
            <a:r>
              <a:rPr lang="en-US" b="1" dirty="0"/>
              <a:t>2014 </a:t>
            </a: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/>
              <a:t> Tues. Oct. 21</a:t>
            </a:r>
            <a:r>
              <a:rPr lang="en-US" b="1" baseline="30000" dirty="0" smtClean="0"/>
              <a:t>st, </a:t>
            </a:r>
            <a:r>
              <a:rPr lang="en-US" b="1" dirty="0" smtClean="0"/>
              <a:t> 2014</a:t>
            </a:r>
            <a:r>
              <a:rPr lang="en-US" b="1" dirty="0"/>
              <a:t> 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Mon. Nov. 24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2014</a:t>
            </a:r>
            <a:r>
              <a:rPr lang="en-US" b="1" dirty="0"/>
              <a:t> </a:t>
            </a:r>
            <a:r>
              <a:rPr lang="en-US" dirty="0"/>
              <a:t> </a:t>
            </a: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Tues. Mar. 24th, 2015 </a:t>
            </a:r>
            <a:endParaRPr lang="en-US" b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Tues. Apr. 21</a:t>
            </a:r>
            <a:r>
              <a:rPr lang="en-US" b="1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 2015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 smtClean="0"/>
              <a:t>Summer 2015: June 11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, July 21</a:t>
            </a:r>
            <a:r>
              <a:rPr lang="en-US" b="1" i="1" baseline="30000" dirty="0" smtClean="0"/>
              <a:t>st</a:t>
            </a:r>
            <a:r>
              <a:rPr lang="en-US" b="1" i="1" dirty="0" smtClean="0"/>
              <a:t>, July23rd </a:t>
            </a:r>
            <a:r>
              <a:rPr lang="en-US" i="1" dirty="0" smtClean="0"/>
              <a:t> </a:t>
            </a:r>
            <a:endParaRPr lang="en-US" dirty="0"/>
          </a:p>
          <a:p>
            <a:pPr algn="ctr">
              <a:buFont typeface="Wingdings" charset="2"/>
              <a:buNone/>
              <a:defRPr/>
            </a:pPr>
            <a:endParaRPr lang="en-US" b="1" i="1" dirty="0" smtClean="0"/>
          </a:p>
        </p:txBody>
      </p:sp>
      <p:pic>
        <p:nvPicPr>
          <p:cNvPr id="108549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2" y="3220724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824367" y="4208352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8551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782" y="3492517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42" y="3827684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96239" y="5377961"/>
            <a:ext cx="4747273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cs typeface="Arial" charset="0"/>
              </a:rPr>
              <a:t>See you </a:t>
            </a:r>
            <a:r>
              <a:rPr lang="en-US" sz="3600" b="1" dirty="0" smtClean="0">
                <a:cs typeface="Arial" charset="0"/>
              </a:rPr>
              <a:t>next month on </a:t>
            </a:r>
            <a:r>
              <a:rPr lang="en-US" sz="3600" b="1" i="1" u="sng" dirty="0" smtClean="0">
                <a:cs typeface="Arial" charset="0"/>
              </a:rPr>
              <a:t>Tues, April 21</a:t>
            </a:r>
            <a:r>
              <a:rPr lang="en-US" sz="3600" b="1" i="1" u="sng" baseline="30000" dirty="0" smtClean="0">
                <a:cs typeface="Arial" charset="0"/>
              </a:rPr>
              <a:t>st</a:t>
            </a:r>
            <a:r>
              <a:rPr lang="en-US" sz="3600" b="1" i="1" u="sng" dirty="0" smtClean="0">
                <a:cs typeface="Arial" charset="0"/>
              </a:rPr>
              <a:t>, 2015</a:t>
            </a:r>
            <a:endParaRPr lang="en-US" sz="3600" b="1" i="1" u="sng" dirty="0">
              <a:cs typeface="Arial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06944" y="0"/>
            <a:ext cx="7624269" cy="4667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defTabSz="914400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Grade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Level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ＭＳ Ｐゴシック" charset="0"/>
              </a:rPr>
              <a:t>Groups – </a:t>
            </a:r>
          </a:p>
        </p:txBody>
      </p:sp>
      <p:pic>
        <p:nvPicPr>
          <p:cNvPr id="20" name="Picture 2" descr="C:\Users\The Waggoners\AppData\Local\Microsoft\Windows\Temporary Internet Files\Content.IE5\ZOKUPVU5\MM900185588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684" y="2868299"/>
            <a:ext cx="5810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04294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481" y="-3675"/>
            <a:ext cx="9266404" cy="148467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BIG BLUE! #BBN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WeAreUK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PursuitOfPerfection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#</a:t>
            </a:r>
            <a:r>
              <a:rPr lang="en-US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TimeForNINE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7" y="1544370"/>
            <a:ext cx="7546247" cy="53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35718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734" y="92798"/>
            <a:ext cx="4750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705383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73909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PGES - Professional Growth and Effectiveness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93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921544" y="3352801"/>
            <a:ext cx="162163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21544" y="5572126"/>
            <a:ext cx="1621631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743200" y="466727"/>
            <a:ext cx="3686175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32499" y="-13873"/>
            <a:ext cx="6011501" cy="729430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          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CKEC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Network AGENDA TUES March 24th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--Welcome, Intro, Targets, Willing to be Disturbed article</a:t>
            </a:r>
            <a:br>
              <a:rPr lang="en-US" dirty="0"/>
            </a:br>
            <a:r>
              <a:rPr lang="en-US" b="1" dirty="0"/>
              <a:t>--</a:t>
            </a:r>
            <a:r>
              <a:rPr lang="en-US" dirty="0"/>
              <a:t>Whole group Distilling the Standards Protocol – go over the sample protocol as an example, then complete one Elem, one MS, one HS standard at each table</a:t>
            </a:r>
            <a:br>
              <a:rPr lang="en-US" dirty="0"/>
            </a:br>
            <a:r>
              <a:rPr lang="en-US" b="1" dirty="0"/>
              <a:t>--</a:t>
            </a:r>
            <a:r>
              <a:rPr lang="en-US" dirty="0"/>
              <a:t>Grade Level Break-Outs Complete Progression for you Grade Band K-5, 6-8, 9-12. </a:t>
            </a:r>
            <a:br>
              <a:rPr lang="en-US" dirty="0"/>
            </a:br>
            <a:r>
              <a:rPr lang="en-US" b="1" dirty="0"/>
              <a:t>--</a:t>
            </a:r>
            <a:r>
              <a:rPr lang="en-US" dirty="0"/>
              <a:t>Whole group sitting in district teams – share out progressions from grade band work, discuss ideas for sharing protocol in your district, Homework - determine who from your district will be attending summer meetings on which days </a:t>
            </a:r>
            <a:br>
              <a:rPr lang="en-US" dirty="0"/>
            </a:br>
            <a:r>
              <a:rPr lang="en-US" dirty="0"/>
              <a:t>--LUNCH review Inquiry Cycle </a:t>
            </a:r>
            <a:br>
              <a:rPr lang="en-US" dirty="0"/>
            </a:br>
            <a:r>
              <a:rPr lang="en-US" b="1" dirty="0"/>
              <a:t>--</a:t>
            </a:r>
            <a:r>
              <a:rPr lang="en-US" dirty="0"/>
              <a:t>Grade Level Break-Out rooms:  </a:t>
            </a:r>
            <a:br>
              <a:rPr lang="en-US" dirty="0"/>
            </a:br>
            <a:r>
              <a:rPr lang="en-US" dirty="0"/>
              <a:t>     Review what we have completed so far in the Inquiry Cycle </a:t>
            </a:r>
            <a:br>
              <a:rPr lang="en-US" dirty="0"/>
            </a:br>
            <a:r>
              <a:rPr lang="en-US" dirty="0"/>
              <a:t>         –column one: questioning How have you been using the QFT protocol in your classroom?  Review assigned reading homework to finish the green QFT book, </a:t>
            </a:r>
            <a:br>
              <a:rPr lang="en-US" dirty="0"/>
            </a:br>
            <a:r>
              <a:rPr lang="en-US" dirty="0"/>
              <a:t>         --column two: evaluating sources – Review assigned homework - what evidence of student mastery of evaluating sources did you bring?, </a:t>
            </a:r>
            <a:br>
              <a:rPr lang="en-US" dirty="0"/>
            </a:br>
            <a:r>
              <a:rPr lang="en-US" dirty="0"/>
              <a:t>         --column three:  Argumentation as part of Communicating – how do you teach argumentation and how do teach kids to critique each others’ arguments? </a:t>
            </a:r>
            <a:br>
              <a:rPr lang="en-US" dirty="0"/>
            </a:br>
            <a:r>
              <a:rPr lang="en-US" dirty="0"/>
              <a:t>--Review today’s targets, complete online Evaluation</a:t>
            </a:r>
          </a:p>
        </p:txBody>
      </p:sp>
    </p:spTree>
    <p:extLst>
      <p:ext uri="{BB962C8B-B14F-4D97-AF65-F5344CB8AC3E}">
        <p14:creationId xmlns:p14="http://schemas.microsoft.com/office/powerpoint/2010/main" val="61572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889999" y="-110339"/>
            <a:ext cx="8036719" cy="122742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8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Norms:</a:t>
            </a:r>
            <a:r>
              <a:rPr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401112" y="1103626"/>
            <a:ext cx="8036719" cy="464131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Respect</a:t>
            </a: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Cell phone</a:t>
            </a: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Engagement</a:t>
            </a: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Restrooms</a:t>
            </a:r>
            <a:endParaRPr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Being Prepared</a:t>
            </a: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Side </a:t>
            </a:r>
            <a:r>
              <a:rPr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Conversations</a:t>
            </a:r>
            <a:endParaRPr lang="en-US" sz="3600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40021" indent="-240021">
              <a:defRPr sz="1800">
                <a:solidFill>
                  <a:srgbClr val="000000"/>
                </a:solidFill>
                <a:effectLst/>
              </a:defRPr>
            </a:pPr>
            <a:r>
              <a:rPr lang="en-US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Use Technology to enhance your </a:t>
            </a:r>
            <a:r>
              <a:rPr lang="en-US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day</a:t>
            </a:r>
            <a:endParaRPr lang="en-US" sz="36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5412">
            <a:off x="4443412" y="1012890"/>
            <a:ext cx="3057525" cy="319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2018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/>
          </p:nvPr>
        </p:nvSpPr>
        <p:spPr>
          <a:xfrm>
            <a:off x="2525713" y="0"/>
            <a:ext cx="5684837" cy="10779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2400" b="1" spc="300" dirty="0" smtClean="0">
                <a:solidFill>
                  <a:schemeClr val="tx1"/>
                </a:solidFill>
              </a:rPr>
              <a:t>Social Studies Network  Meeting </a:t>
            </a:r>
            <a:br>
              <a:rPr lang="en-US" altLang="en-US" sz="2400" b="1" spc="300" dirty="0" smtClean="0">
                <a:solidFill>
                  <a:schemeClr val="tx1"/>
                </a:solidFill>
              </a:rPr>
            </a:br>
            <a:r>
              <a:rPr lang="en-US" altLang="en-US" sz="2400" b="1" spc="300" dirty="0" smtClean="0">
                <a:solidFill>
                  <a:schemeClr val="tx1"/>
                </a:solidFill>
              </a:rPr>
              <a:t>   IMPORTANT NOTES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533400" y="1905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>
              <a:solidFill>
                <a:srgbClr val="DD5807"/>
              </a:solidFill>
              <a:latin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978140"/>
              </p:ext>
            </p:extLst>
          </p:nvPr>
        </p:nvGraphicFramePr>
        <p:xfrm>
          <a:off x="1311276" y="1447802"/>
          <a:ext cx="7462838" cy="54260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710655"/>
                <a:gridCol w="3752183"/>
              </a:tblGrid>
              <a:tr h="542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2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What do I want to remember?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27" marR="91427" marT="45728" marB="45728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How will I use this information, and how will I share it with others in my district?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427" marR="91427" marT="45728" marB="45728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6636" name="Picture 3" descr="MC90010474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1635127"/>
            <a:ext cx="10223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 descr="MC90010487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7126">
            <a:off x="6661151" y="1423988"/>
            <a:ext cx="94297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Box 7"/>
          <p:cNvSpPr txBox="1">
            <a:spLocks noChangeArrowheads="1"/>
          </p:cNvSpPr>
          <p:nvPr/>
        </p:nvSpPr>
        <p:spPr bwMode="auto">
          <a:xfrm rot="20929164">
            <a:off x="746501" y="625904"/>
            <a:ext cx="1503363" cy="830997"/>
          </a:xfrm>
          <a:prstGeom prst="rect">
            <a:avLst/>
          </a:prstGeom>
          <a:solidFill>
            <a:srgbClr val="FF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ADDCF5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>
                <a:solidFill>
                  <a:srgbClr val="595959"/>
                </a:solidFill>
                <a:latin typeface="Rockwell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PINK Sheet</a:t>
            </a:r>
          </a:p>
        </p:txBody>
      </p:sp>
    </p:spTree>
    <p:extLst>
      <p:ext uri="{BB962C8B-B14F-4D97-AF65-F5344CB8AC3E}">
        <p14:creationId xmlns:p14="http://schemas.microsoft.com/office/powerpoint/2010/main" val="418002233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4625"/>
            <a:ext cx="8865395" cy="567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8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cial Studi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Social Studies.thmx</Template>
  <TotalTime>2354</TotalTime>
  <Words>1467</Words>
  <Application>Microsoft Office PowerPoint</Application>
  <PresentationFormat>On-screen Show (4:3)</PresentationFormat>
  <Paragraphs>213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Social Studies</vt:lpstr>
      <vt:lpstr>Please sit at a table with  2 elementary,  2 middle school and  2 high school teachers  from at least 3 different districts. </vt:lpstr>
      <vt:lpstr>CKEC Social Studies Content Leadership Network</vt:lpstr>
      <vt:lpstr>CKEC Social Studies  Facilitation Team</vt:lpstr>
      <vt:lpstr>PowerPoint Presentation</vt:lpstr>
      <vt:lpstr>PowerPoint Presentation</vt:lpstr>
      <vt:lpstr>PowerPoint Presentation</vt:lpstr>
      <vt:lpstr>Norms:  </vt:lpstr>
      <vt:lpstr>Social Studies Network  Meeting     IMPORTANT NOTES</vt:lpstr>
      <vt:lpstr>PowerPoint Presentation</vt:lpstr>
      <vt:lpstr>Update on SS Standards (Mar. 2015)</vt:lpstr>
      <vt:lpstr>PowerPoint Presentation</vt:lpstr>
      <vt:lpstr>Connecting to CHETL/PGES/Framework for Teaching</vt:lpstr>
      <vt:lpstr>PowerPoint Presentation</vt:lpstr>
      <vt:lpstr>PowerPoint Presentation</vt:lpstr>
      <vt:lpstr>PowerPoint Presentation</vt:lpstr>
      <vt:lpstr>Are you Willing to Be Disturbed?</vt:lpstr>
      <vt:lpstr>Target</vt:lpstr>
      <vt:lpstr>Modeling a Protocol for Distilling Content from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CKEC Summer SS Network</vt:lpstr>
      <vt:lpstr>PowerPoint Presentation</vt:lpstr>
      <vt:lpstr>Kentucky Rising FACT Sheet</vt:lpstr>
      <vt:lpstr>Focus on Inquiry enhances classroom practice…</vt:lpstr>
      <vt:lpstr>Defensible Evidence of Inquiry Standards 1-3</vt:lpstr>
      <vt:lpstr>PowerPoint Presentation</vt:lpstr>
      <vt:lpstr>PowerPoint Presentation</vt:lpstr>
      <vt:lpstr>Focus on Inquiry enhances classroom practice…</vt:lpstr>
      <vt:lpstr>PowerPoint Presentation</vt:lpstr>
      <vt:lpstr>proficient level of “evaluating sources” </vt:lpstr>
      <vt:lpstr>Focus on Inquiry enhances classroom practice…</vt:lpstr>
      <vt:lpstr>PowerPoint Presentation</vt:lpstr>
      <vt:lpstr>Defining Defensible Evidence:  Mastery of Communicating - Constructing Viable Arguments and Critiquing Arguments of Others</vt:lpstr>
      <vt:lpstr>HOMEWORK</vt:lpstr>
      <vt:lpstr>PowerPoint Presentation</vt:lpstr>
      <vt:lpstr>CKEC Social Studies  Leadership Network 2014-2015</vt:lpstr>
      <vt:lpstr>GO BIG BLUE! #BBN #WeAreUK #PursuitOfPerfection #TimeForNINE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Kadi Ralston</dc:creator>
  <cp:lastModifiedBy>dwaggon</cp:lastModifiedBy>
  <cp:revision>210</cp:revision>
  <dcterms:created xsi:type="dcterms:W3CDTF">2015-02-17T14:31:32Z</dcterms:created>
  <dcterms:modified xsi:type="dcterms:W3CDTF">2015-03-23T23:35:39Z</dcterms:modified>
</cp:coreProperties>
</file>