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sldIdLst>
    <p:sldId id="268" r:id="rId3"/>
    <p:sldId id="257" r:id="rId4"/>
    <p:sldId id="260" r:id="rId5"/>
    <p:sldId id="261" r:id="rId6"/>
    <p:sldId id="264" r:id="rId7"/>
    <p:sldId id="270" r:id="rId8"/>
    <p:sldId id="274" r:id="rId9"/>
    <p:sldId id="278" r:id="rId10"/>
    <p:sldId id="275" r:id="rId11"/>
    <p:sldId id="271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hubbard\AppData\Roaming\Microsoft\Excel\2014%20KPREP%20Percentile%20Rankings%20(version%202).xlsb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hubbard\AppData\Roaming\Microsoft\Excel\2014%20KPREP%20Percentile%20Rankings%20(version%202).xlsb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435000fb08\staff\ahubbard\Data\2014%20Data%20Reports\2014%20KPREP%20Percentile%20Rankings%20with%20Top%2010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KPREP - Middle School </a:t>
            </a:r>
          </a:p>
          <a:p>
            <a:pPr>
              <a:defRPr sz="2400">
                <a:solidFill>
                  <a:schemeClr val="bg1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Achievement</a:t>
            </a:r>
            <a:r>
              <a:rPr lang="en-US" sz="2400" baseline="0" dirty="0">
                <a:solidFill>
                  <a:schemeClr val="bg1"/>
                </a:solidFill>
              </a:rPr>
              <a:t> </a:t>
            </a:r>
            <a:r>
              <a:rPr lang="en-US" sz="2400" baseline="0" dirty="0" smtClean="0">
                <a:solidFill>
                  <a:schemeClr val="bg1"/>
                </a:solidFill>
              </a:rPr>
              <a:t>Scores</a:t>
            </a:r>
            <a:endParaRPr lang="en-US" sz="2400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1586354849532597E-2"/>
          <c:y val="0.29023054032671503"/>
          <c:w val="0.89753583563171102"/>
          <c:h val="0.58666650464988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'Elementary Achievement'!$B$2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00000"/>
            </a:solidFill>
            <a:ln w="28575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Sheet1!$A$15:$A$16</c:f>
              <c:strCache>
                <c:ptCount val="2"/>
                <c:pt idx="0">
                  <c:v>MCIS</c:v>
                </c:pt>
                <c:pt idx="1">
                  <c:v>McNabb</c:v>
                </c:pt>
              </c:strCache>
            </c:strRef>
          </c:cat>
          <c:val>
            <c:numRef>
              <c:f>Sheet1!$B$3:$B$4</c:f>
              <c:numCache>
                <c:formatCode>0</c:formatCode>
                <c:ptCount val="2"/>
                <c:pt idx="0">
                  <c:v>78.8</c:v>
                </c:pt>
                <c:pt idx="1">
                  <c:v>72.2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2113D7"/>
            </a:solidFill>
            <a:ln w="28575" cmpd="sng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Sheet1!$A$15:$A$16</c:f>
              <c:strCache>
                <c:ptCount val="2"/>
                <c:pt idx="0">
                  <c:v>MCIS</c:v>
                </c:pt>
                <c:pt idx="1">
                  <c:v>McNabb</c:v>
                </c:pt>
              </c:strCache>
            </c:strRef>
          </c:cat>
          <c:val>
            <c:numRef>
              <c:f>Sheet1!$C$3:$C$4</c:f>
              <c:numCache>
                <c:formatCode>0</c:formatCode>
                <c:ptCount val="2"/>
                <c:pt idx="0">
                  <c:v>87</c:v>
                </c:pt>
                <c:pt idx="1">
                  <c:v>86.6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21728"/>
        <c:axId val="188936960"/>
      </c:barChart>
      <c:lineChart>
        <c:grouping val="standard"/>
        <c:varyColors val="0"/>
        <c:ser>
          <c:idx val="2"/>
          <c:order val="2"/>
          <c:tx>
            <c:strRef>
              <c:f>Sheet1!$A$17</c:f>
              <c:strCache>
                <c:ptCount val="1"/>
                <c:pt idx="0">
                  <c:v>Top 10</c:v>
                </c:pt>
              </c:strCache>
            </c:strRef>
          </c:tx>
          <c:spPr>
            <a:ln w="60325">
              <a:gradFill>
                <a:gsLst>
                  <a:gs pos="0">
                    <a:schemeClr val="bg1"/>
                  </a:gs>
                  <a:gs pos="6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1.1784422217493099E-2"/>
                  <c:y val="-1.817099251482449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Sheet1!$B$17:$E$17</c:f>
              <c:numCache>
                <c:formatCode>0</c:formatCode>
                <c:ptCount val="4"/>
                <c:pt idx="0">
                  <c:v>87.2</c:v>
                </c:pt>
                <c:pt idx="1">
                  <c:v>87.2</c:v>
                </c:pt>
                <c:pt idx="2">
                  <c:v>87.2</c:v>
                </c:pt>
                <c:pt idx="3">
                  <c:v>87.2</c:v>
                </c:pt>
              </c:numCache>
            </c:numRef>
          </c:cat>
          <c:val>
            <c:numRef>
              <c:f>Sheet1!$B$17:$E$17</c:f>
              <c:numCache>
                <c:formatCode>0</c:formatCode>
                <c:ptCount val="4"/>
                <c:pt idx="0">
                  <c:v>87.2</c:v>
                </c:pt>
                <c:pt idx="1">
                  <c:v>87.2</c:v>
                </c:pt>
                <c:pt idx="2">
                  <c:v>87.2</c:v>
                </c:pt>
                <c:pt idx="3">
                  <c:v>87.2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921728"/>
        <c:axId val="188936960"/>
      </c:lineChart>
      <c:catAx>
        <c:axId val="188921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bg1"/>
                </a:solidFill>
              </a:defRPr>
            </a:pPr>
            <a:endParaRPr lang="en-US"/>
          </a:p>
        </c:txPr>
        <c:crossAx val="188936960"/>
        <c:crosses val="autoZero"/>
        <c:auto val="1"/>
        <c:lblAlgn val="ctr"/>
        <c:lblOffset val="100"/>
        <c:noMultiLvlLbl val="0"/>
      </c:catAx>
      <c:valAx>
        <c:axId val="188936960"/>
        <c:scaling>
          <c:orientation val="minMax"/>
          <c:max val="100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bg1"/>
                </a:solidFill>
              </a:defRPr>
            </a:pPr>
            <a:endParaRPr lang="en-US"/>
          </a:p>
        </c:txPr>
        <c:crossAx val="188921728"/>
        <c:crosses val="autoZero"/>
        <c:crossBetween val="between"/>
        <c:majorUnit val="25"/>
      </c:valAx>
      <c:spPr>
        <a:solidFill>
          <a:schemeClr val="tx1"/>
        </a:solidFill>
      </c:spPr>
    </c:plotArea>
    <c:legend>
      <c:legendPos val="t"/>
      <c:legendEntry>
        <c:idx val="2"/>
        <c:delete val="1"/>
      </c:legendEntry>
      <c:layout/>
      <c:overlay val="0"/>
      <c:txPr>
        <a:bodyPr/>
        <a:lstStyle/>
        <a:p>
          <a:pPr>
            <a:defRPr sz="1800" b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r>
              <a:rPr lang="en-US" sz="2400" dirty="0">
                <a:solidFill>
                  <a:schemeClr val="bg1"/>
                </a:solidFill>
              </a:rPr>
              <a:t>KPREP - Middle School </a:t>
            </a:r>
          </a:p>
          <a:p>
            <a:pPr>
              <a:defRPr sz="2400">
                <a:solidFill>
                  <a:schemeClr val="bg1"/>
                </a:solidFill>
              </a:defRPr>
            </a:pPr>
            <a:r>
              <a:rPr lang="en-US" sz="2400" baseline="0" dirty="0">
                <a:solidFill>
                  <a:schemeClr val="bg1"/>
                </a:solidFill>
              </a:rPr>
              <a:t>Gap </a:t>
            </a:r>
            <a:r>
              <a:rPr lang="en-US" sz="2400" baseline="0" dirty="0" smtClean="0">
                <a:solidFill>
                  <a:schemeClr val="bg1"/>
                </a:solidFill>
              </a:rPr>
              <a:t>Scores</a:t>
            </a:r>
            <a:endParaRPr lang="en-US" sz="2400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1586354849532597E-2"/>
          <c:y val="0.29023054032671503"/>
          <c:w val="0.89753583563171102"/>
          <c:h val="0.60051773253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00000"/>
            </a:solidFill>
            <a:ln w="28575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Sheet1!$A$15:$A$16</c:f>
              <c:strCache>
                <c:ptCount val="2"/>
                <c:pt idx="0">
                  <c:v>MCIS</c:v>
                </c:pt>
                <c:pt idx="1">
                  <c:v>McNabb</c:v>
                </c:pt>
              </c:strCache>
            </c:strRef>
          </c:cat>
          <c:val>
            <c:numRef>
              <c:f>Sheet1!$D$3:$D$4</c:f>
              <c:numCache>
                <c:formatCode>0</c:formatCode>
                <c:ptCount val="2"/>
                <c:pt idx="0">
                  <c:v>51.4</c:v>
                </c:pt>
                <c:pt idx="1">
                  <c:v>44.2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2113D7"/>
            </a:solidFill>
            <a:ln w="28575" cmpd="sng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Sheet1!$A$15:$A$16</c:f>
              <c:strCache>
                <c:ptCount val="2"/>
                <c:pt idx="0">
                  <c:v>MCIS</c:v>
                </c:pt>
                <c:pt idx="1">
                  <c:v>McNabb</c:v>
                </c:pt>
              </c:strCache>
            </c:strRef>
          </c:cat>
          <c:val>
            <c:numRef>
              <c:f>Sheet1!$E$3:$E$4</c:f>
              <c:numCache>
                <c:formatCode>0</c:formatCode>
                <c:ptCount val="2"/>
                <c:pt idx="0">
                  <c:v>58.9</c:v>
                </c:pt>
                <c:pt idx="1">
                  <c:v>53.4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400192"/>
        <c:axId val="189402112"/>
      </c:barChart>
      <c:lineChart>
        <c:grouping val="standard"/>
        <c:varyColors val="0"/>
        <c:ser>
          <c:idx val="2"/>
          <c:order val="2"/>
          <c:tx>
            <c:strRef>
              <c:f>Sheet1!$A$17</c:f>
              <c:strCache>
                <c:ptCount val="1"/>
                <c:pt idx="0">
                  <c:v>Top 10</c:v>
                </c:pt>
              </c:strCache>
            </c:strRef>
          </c:tx>
          <c:spPr>
            <a:ln w="60325">
              <a:gradFill>
                <a:gsLst>
                  <a:gs pos="0">
                    <a:schemeClr val="bg1"/>
                  </a:gs>
                  <a:gs pos="6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1.3285878784663399E-2"/>
                  <c:y val="-4.697755260659049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Sheet1!$B$17:$E$17</c:f>
              <c:numCache>
                <c:formatCode>0</c:formatCode>
                <c:ptCount val="4"/>
                <c:pt idx="0">
                  <c:v>87.2</c:v>
                </c:pt>
                <c:pt idx="1">
                  <c:v>87.2</c:v>
                </c:pt>
                <c:pt idx="2">
                  <c:v>87.2</c:v>
                </c:pt>
                <c:pt idx="3">
                  <c:v>87.2</c:v>
                </c:pt>
              </c:numCache>
            </c:numRef>
          </c:cat>
          <c:val>
            <c:numRef>
              <c:f>Sheet1!$B$23:$E$23</c:f>
              <c:numCache>
                <c:formatCode>General</c:formatCode>
                <c:ptCount val="4"/>
                <c:pt idx="0">
                  <c:v>63.1</c:v>
                </c:pt>
                <c:pt idx="1">
                  <c:v>63.1</c:v>
                </c:pt>
                <c:pt idx="2">
                  <c:v>63.1</c:v>
                </c:pt>
                <c:pt idx="3">
                  <c:v>63.1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400192"/>
        <c:axId val="189402112"/>
      </c:lineChart>
      <c:catAx>
        <c:axId val="189400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en-US"/>
          </a:p>
        </c:txPr>
        <c:crossAx val="189402112"/>
        <c:crosses val="autoZero"/>
        <c:auto val="1"/>
        <c:lblAlgn val="ctr"/>
        <c:lblOffset val="100"/>
        <c:noMultiLvlLbl val="0"/>
      </c:catAx>
      <c:valAx>
        <c:axId val="189402112"/>
        <c:scaling>
          <c:orientation val="minMax"/>
          <c:max val="100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bg1"/>
                </a:solidFill>
              </a:defRPr>
            </a:pPr>
            <a:endParaRPr lang="en-US"/>
          </a:p>
        </c:txPr>
        <c:crossAx val="189400192"/>
        <c:crosses val="autoZero"/>
        <c:crossBetween val="between"/>
        <c:majorUnit val="25"/>
      </c:valAx>
      <c:spPr>
        <a:solidFill>
          <a:schemeClr val="tx1"/>
        </a:solidFill>
      </c:spPr>
    </c:plotArea>
    <c:legend>
      <c:legendPos val="t"/>
      <c:legendEntry>
        <c:idx val="2"/>
        <c:delete val="1"/>
      </c:legendEntry>
      <c:layout/>
      <c:overlay val="0"/>
      <c:txPr>
        <a:bodyPr/>
        <a:lstStyle/>
        <a:p>
          <a:pPr>
            <a:defRPr sz="1800" b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>
                <a:solidFill>
                  <a:schemeClr val="bg1"/>
                </a:solidFill>
              </a:defRPr>
            </a:pPr>
            <a:r>
              <a:rPr lang="en-US" sz="2800" dirty="0">
                <a:solidFill>
                  <a:schemeClr val="bg1"/>
                </a:solidFill>
              </a:rPr>
              <a:t>KPREP - Middle School </a:t>
            </a:r>
          </a:p>
          <a:p>
            <a:pPr>
              <a:defRPr sz="2800">
                <a:solidFill>
                  <a:schemeClr val="bg1"/>
                </a:solidFill>
              </a:defRPr>
            </a:pPr>
            <a:r>
              <a:rPr lang="en-US" sz="2800" baseline="0" dirty="0">
                <a:solidFill>
                  <a:schemeClr val="bg1"/>
                </a:solidFill>
              </a:rPr>
              <a:t>Math </a:t>
            </a:r>
            <a:r>
              <a:rPr lang="en-US" sz="2800" baseline="0" dirty="0" smtClean="0">
                <a:solidFill>
                  <a:schemeClr val="bg1"/>
                </a:solidFill>
              </a:rPr>
              <a:t>Scores</a:t>
            </a:r>
            <a:endParaRPr lang="en-US" sz="2800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1586354849532597E-2"/>
          <c:y val="0.24694055288543501"/>
          <c:w val="0.89753583563171102"/>
          <c:h val="0.64887599277363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MS!$B$2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00000"/>
            </a:solidFill>
            <a:ln w="28575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MS!$A$15:$A$16</c:f>
              <c:strCache>
                <c:ptCount val="2"/>
                <c:pt idx="0">
                  <c:v>MCIS</c:v>
                </c:pt>
                <c:pt idx="1">
                  <c:v>McNabb</c:v>
                </c:pt>
              </c:strCache>
            </c:strRef>
          </c:cat>
          <c:val>
            <c:numRef>
              <c:f>MS!$B$52:$B$53</c:f>
              <c:numCache>
                <c:formatCode>0</c:formatCode>
                <c:ptCount val="2"/>
                <c:pt idx="0">
                  <c:v>75.3</c:v>
                </c:pt>
                <c:pt idx="1">
                  <c:v>58.5</c:v>
                </c:pt>
              </c:numCache>
            </c:numRef>
          </c:val>
        </c:ser>
        <c:ser>
          <c:idx val="1"/>
          <c:order val="1"/>
          <c:tx>
            <c:strRef>
              <c:f>MS!$C$51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2113D7"/>
            </a:solidFill>
            <a:ln w="28575" cmpd="sng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MS!$A$15:$A$16</c:f>
              <c:strCache>
                <c:ptCount val="2"/>
                <c:pt idx="0">
                  <c:v>MCIS</c:v>
                </c:pt>
                <c:pt idx="1">
                  <c:v>McNabb</c:v>
                </c:pt>
              </c:strCache>
            </c:strRef>
          </c:cat>
          <c:val>
            <c:numRef>
              <c:f>MS!$C$52:$C$53</c:f>
              <c:numCache>
                <c:formatCode>0</c:formatCode>
                <c:ptCount val="2"/>
                <c:pt idx="0">
                  <c:v>85.9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47424"/>
        <c:axId val="221014656"/>
      </c:barChart>
      <c:lineChart>
        <c:grouping val="standard"/>
        <c:varyColors val="0"/>
        <c:ser>
          <c:idx val="2"/>
          <c:order val="2"/>
          <c:tx>
            <c:strRef>
              <c:f>MS!$A$17</c:f>
              <c:strCache>
                <c:ptCount val="1"/>
                <c:pt idx="0">
                  <c:v>Top 10</c:v>
                </c:pt>
              </c:strCache>
            </c:strRef>
          </c:tx>
          <c:spPr>
            <a:ln w="60325">
              <a:gradFill>
                <a:gsLst>
                  <a:gs pos="0">
                    <a:schemeClr val="bg1"/>
                  </a:gs>
                  <a:gs pos="6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1.3285878784663399E-2"/>
                  <c:y val="-4.697755260659049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MS!$B$17:$E$17</c:f>
              <c:numCache>
                <c:formatCode>0</c:formatCode>
                <c:ptCount val="4"/>
                <c:pt idx="0">
                  <c:v>87.2</c:v>
                </c:pt>
                <c:pt idx="1">
                  <c:v>87.2</c:v>
                </c:pt>
                <c:pt idx="2">
                  <c:v>87.2</c:v>
                </c:pt>
                <c:pt idx="3">
                  <c:v>87.2</c:v>
                </c:pt>
              </c:numCache>
            </c:numRef>
          </c:cat>
          <c:val>
            <c:numRef>
              <c:f>MS!$B$54:$E$54</c:f>
              <c:numCache>
                <c:formatCode>General</c:formatCode>
                <c:ptCount val="4"/>
                <c:pt idx="0">
                  <c:v>84.3</c:v>
                </c:pt>
                <c:pt idx="1">
                  <c:v>84.3</c:v>
                </c:pt>
                <c:pt idx="2">
                  <c:v>84.3</c:v>
                </c:pt>
                <c:pt idx="3">
                  <c:v>84.3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647424"/>
        <c:axId val="221014656"/>
      </c:lineChart>
      <c:catAx>
        <c:axId val="2206474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en-US"/>
          </a:p>
        </c:txPr>
        <c:crossAx val="221014656"/>
        <c:crosses val="autoZero"/>
        <c:auto val="1"/>
        <c:lblAlgn val="ctr"/>
        <c:lblOffset val="100"/>
        <c:noMultiLvlLbl val="0"/>
      </c:catAx>
      <c:valAx>
        <c:axId val="221014656"/>
        <c:scaling>
          <c:orientation val="minMax"/>
          <c:max val="100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bg1"/>
                </a:solidFill>
              </a:defRPr>
            </a:pPr>
            <a:endParaRPr lang="en-US"/>
          </a:p>
        </c:txPr>
        <c:crossAx val="220647424"/>
        <c:crosses val="autoZero"/>
        <c:crossBetween val="between"/>
        <c:majorUnit val="25"/>
      </c:valAx>
      <c:spPr>
        <a:solidFill>
          <a:schemeClr val="tx1"/>
        </a:solidFill>
      </c:spPr>
    </c:plotArea>
    <c:legend>
      <c:legendPos val="t"/>
      <c:legendEntry>
        <c:idx val="2"/>
        <c:delete val="1"/>
      </c:legendEntry>
      <c:layout/>
      <c:overlay val="0"/>
      <c:txPr>
        <a:bodyPr/>
        <a:lstStyle/>
        <a:p>
          <a:pPr>
            <a:defRPr sz="1600" b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3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2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3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6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6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2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5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5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1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5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2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09E2699-9973-7D49-975D-E3B3D10B6528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FD7CD0-A7B6-B546-8562-1A4E06968A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 Montgomery County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ISLN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November 20, 2014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38400"/>
            <a:ext cx="2829616" cy="17564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080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Level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Weekly PLC’s during common planning led by the </a:t>
            </a:r>
            <a:r>
              <a:rPr lang="en-US" dirty="0" smtClean="0">
                <a:solidFill>
                  <a:srgbClr val="FF0000"/>
                </a:solidFill>
              </a:rPr>
              <a:t>building principals</a:t>
            </a:r>
          </a:p>
          <a:p>
            <a:r>
              <a:rPr lang="en-US" dirty="0" smtClean="0"/>
              <a:t>Content/course PLC’s during common planning or after school</a:t>
            </a:r>
          </a:p>
          <a:p>
            <a:r>
              <a:rPr lang="en-US" dirty="0" smtClean="0"/>
              <a:t>Common curriculum maps</a:t>
            </a:r>
          </a:p>
          <a:p>
            <a:r>
              <a:rPr lang="en-US" dirty="0" smtClean="0"/>
              <a:t>Common instructional units</a:t>
            </a:r>
          </a:p>
          <a:p>
            <a:r>
              <a:rPr lang="en-US" dirty="0" smtClean="0"/>
              <a:t>Common unit assessments</a:t>
            </a:r>
          </a:p>
          <a:p>
            <a:r>
              <a:rPr lang="en-US" dirty="0" smtClean="0"/>
              <a:t>Data Presentations after each unit assessment</a:t>
            </a:r>
          </a:p>
          <a:p>
            <a:r>
              <a:rPr lang="en-US" dirty="0" smtClean="0"/>
              <a:t>Daily flexible intervention/enrichment “Tribe Time”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22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Level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Daily learning targets are posted every day in every classroom (theoretically annotated &amp; referenced)</a:t>
            </a:r>
          </a:p>
          <a:p>
            <a:r>
              <a:rPr lang="en-US" dirty="0" smtClean="0"/>
              <a:t>Daily formative assessments</a:t>
            </a:r>
          </a:p>
          <a:p>
            <a:r>
              <a:rPr lang="en-US" dirty="0" smtClean="0"/>
              <a:t>All teachers use a process to teach kids to answer constructed response items (ACES)</a:t>
            </a:r>
          </a:p>
          <a:p>
            <a:r>
              <a:rPr lang="en-US" dirty="0" smtClean="0"/>
              <a:t>All teachers use the 4 Square method for teaching students to write full length pieces</a:t>
            </a:r>
          </a:p>
          <a:p>
            <a:r>
              <a:rPr lang="en-US" dirty="0" smtClean="0"/>
              <a:t>School-wide book studies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7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Most Importantly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principals and members of the leadership team are in classrooms every day and they leave feedback and/or have crucial conversations.</a:t>
            </a:r>
          </a:p>
          <a:p>
            <a:endParaRPr lang="en-US" dirty="0"/>
          </a:p>
          <a:p>
            <a:r>
              <a:rPr lang="en-US" dirty="0" smtClean="0"/>
              <a:t>Our building principals are truly involved in the work and are the instructional leaders in our district.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2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545959"/>
              </p:ext>
            </p:extLst>
          </p:nvPr>
        </p:nvGraphicFramePr>
        <p:xfrm>
          <a:off x="228599" y="457200"/>
          <a:ext cx="8458202" cy="3614432"/>
        </p:xfrm>
        <a:graphic>
          <a:graphicData uri="http://schemas.openxmlformats.org/drawingml/2006/table">
            <a:tbl>
              <a:tblPr/>
              <a:tblGrid>
                <a:gridCol w="914401"/>
                <a:gridCol w="495299"/>
                <a:gridCol w="495301"/>
                <a:gridCol w="457200"/>
                <a:gridCol w="457200"/>
                <a:gridCol w="5638801"/>
              </a:tblGrid>
              <a:tr h="40984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Montgomery County Schools Percentile Rankings</a:t>
                      </a:r>
                    </a:p>
                  </a:txBody>
                  <a:tcPr marL="9510" marR="9510" marT="95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Classifications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65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District</a:t>
                      </a:r>
                    </a:p>
                  </a:txBody>
                  <a:tcPr marL="9510" marR="9510" marT="95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Distinguished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Camargo</a:t>
                      </a:r>
                    </a:p>
                  </a:txBody>
                  <a:tcPr marL="9510" marR="9510" marT="95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Proficient/Progressing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Mapleton</a:t>
                      </a:r>
                    </a:p>
                  </a:txBody>
                  <a:tcPr marL="9510" marR="9510" marT="95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Distinguished/School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Distinction/High Progress School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MSE</a:t>
                      </a:r>
                    </a:p>
                  </a:txBody>
                  <a:tcPr marL="9510" marR="9510" marT="95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Proficient/Progressing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MCIS</a:t>
                      </a:r>
                    </a:p>
                  </a:txBody>
                  <a:tcPr marL="9510" marR="9510" marT="95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Distinguished/Progressing/School of Distinction/High Progress School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McNabb</a:t>
                      </a:r>
                    </a:p>
                  </a:txBody>
                  <a:tcPr marL="9510" marR="9510" marT="95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Distinguished/Progressing/High Performing School/High Progress School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MCHS</a:t>
                      </a:r>
                    </a:p>
                  </a:txBody>
                  <a:tcPr marL="9510" marR="9510" marT="95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Needs Improvement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04850"/>
              </p:ext>
            </p:extLst>
          </p:nvPr>
        </p:nvGraphicFramePr>
        <p:xfrm>
          <a:off x="381000" y="4302410"/>
          <a:ext cx="5803900" cy="2050765"/>
        </p:xfrm>
        <a:graphic>
          <a:graphicData uri="http://schemas.openxmlformats.org/drawingml/2006/table">
            <a:tbl>
              <a:tblPr/>
              <a:tblGrid>
                <a:gridCol w="2330582"/>
                <a:gridCol w="3473318"/>
              </a:tblGrid>
              <a:tr h="27721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Classification and Label Definitions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*Needs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Below 70th Percentile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*Proficient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 or Above 70th Percentile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*Distinguished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Above 90th Percentile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*Progressing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Meet Annual Measurable Objective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*High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Performing School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90% of Schools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*School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Distinction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95% of Schools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*High-Progress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10% of Improvement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8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485839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516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95195"/>
              </p:ext>
            </p:extLst>
          </p:nvPr>
        </p:nvGraphicFramePr>
        <p:xfrm>
          <a:off x="304800" y="304800"/>
          <a:ext cx="85344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81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3246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number of novice students at McNabb in math was reduced from 21% to 7%.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996254"/>
              </p:ext>
            </p:extLst>
          </p:nvPr>
        </p:nvGraphicFramePr>
        <p:xfrm>
          <a:off x="381000" y="304800"/>
          <a:ext cx="8305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3814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District 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b="1" dirty="0" smtClean="0"/>
              <a:t>District vision—Create a “new normal”– a culture of high expectations</a:t>
            </a:r>
          </a:p>
          <a:p>
            <a:pPr lvl="1"/>
            <a:r>
              <a:rPr lang="en-US" sz="3600" dirty="0"/>
              <a:t>To lead all of Kentucky’s children by achieving Top 10 in everything we </a:t>
            </a:r>
            <a:r>
              <a:rPr lang="en-US" sz="3600" dirty="0" smtClean="0"/>
              <a:t>do</a:t>
            </a:r>
          </a:p>
          <a:p>
            <a:pPr lvl="1"/>
            <a:r>
              <a:rPr lang="en-US" sz="3600" dirty="0" smtClean="0"/>
              <a:t>Become </a:t>
            </a:r>
            <a:r>
              <a:rPr lang="en-US" sz="3600" dirty="0"/>
              <a:t>a </a:t>
            </a:r>
            <a:r>
              <a:rPr lang="en-US" sz="3600" dirty="0" smtClean="0"/>
              <a:t>collaborative, interdependent district </a:t>
            </a:r>
            <a:r>
              <a:rPr lang="en-US" sz="3600" dirty="0"/>
              <a:t>instead of a set of individual </a:t>
            </a:r>
            <a:r>
              <a:rPr lang="en-US" sz="3600" dirty="0" smtClean="0"/>
              <a:t>schools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9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TEAM </a:t>
            </a:r>
            <a:r>
              <a:rPr lang="en-US" sz="2800" dirty="0" smtClean="0"/>
              <a:t>KIDS</a:t>
            </a:r>
          </a:p>
          <a:p>
            <a:pPr lvl="1"/>
            <a:r>
              <a:rPr lang="en-US" sz="2400" dirty="0" smtClean="0"/>
              <a:t>Principals and teachers from each building meeting and learning together (like a Super Council)—release days</a:t>
            </a:r>
            <a:endParaRPr lang="en-US" sz="2400" dirty="0"/>
          </a:p>
          <a:p>
            <a:pPr lvl="1"/>
            <a:r>
              <a:rPr lang="en-US" sz="2000" dirty="0"/>
              <a:t>Began with sharing </a:t>
            </a:r>
            <a:r>
              <a:rPr lang="en-US" sz="2000" dirty="0" smtClean="0"/>
              <a:t>structures (e.g. How to have PLCs, curriculum expectations, determining quality work, etc.)</a:t>
            </a:r>
            <a:endParaRPr lang="en-US" sz="2000" dirty="0"/>
          </a:p>
          <a:p>
            <a:pPr lvl="1"/>
            <a:r>
              <a:rPr lang="en-US" sz="2000" dirty="0"/>
              <a:t>Moved to </a:t>
            </a:r>
            <a:r>
              <a:rPr lang="en-US" sz="2000" dirty="0" smtClean="0"/>
              <a:t>Dr. Elmore’s </a:t>
            </a:r>
            <a:r>
              <a:rPr lang="en-US" sz="2000" dirty="0"/>
              <a:t>Instructional Rounds</a:t>
            </a:r>
          </a:p>
          <a:p>
            <a:pPr lvl="1"/>
            <a:r>
              <a:rPr lang="en-US" sz="2000" dirty="0"/>
              <a:t>Now differentiated (Program Review, Science)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392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Instructional Service Stops (District Walk-throughs)</a:t>
            </a:r>
          </a:p>
          <a:p>
            <a:r>
              <a:rPr lang="en-US" sz="2800" dirty="0"/>
              <a:t>Monthly Principals’ PLC (last Monday from 1-4)</a:t>
            </a:r>
          </a:p>
          <a:p>
            <a:r>
              <a:rPr lang="en-US" sz="2800" dirty="0"/>
              <a:t>Monthly Data Reports to the BOE</a:t>
            </a:r>
          </a:p>
          <a:p>
            <a:r>
              <a:rPr lang="en-US" sz="2800" dirty="0"/>
              <a:t>Monthly Administrative Meeting—Led by Superintendent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3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District Assessment Plan</a:t>
            </a:r>
          </a:p>
          <a:p>
            <a:r>
              <a:rPr lang="en-US" sz="2800" dirty="0" smtClean="0"/>
              <a:t>Curriculum Team</a:t>
            </a:r>
          </a:p>
          <a:p>
            <a:r>
              <a:rPr lang="en-US" sz="2800" dirty="0" err="1" smtClean="0"/>
              <a:t>iRead</a:t>
            </a:r>
            <a:r>
              <a:rPr lang="en-US" sz="2800" dirty="0" smtClean="0"/>
              <a:t> to Succeed</a:t>
            </a:r>
          </a:p>
          <a:p>
            <a:r>
              <a:rPr lang="en-US" sz="2800" dirty="0" smtClean="0"/>
              <a:t>Monthly horizontal planning at elementary schools</a:t>
            </a:r>
          </a:p>
          <a:p>
            <a:pPr marL="0" indent="0">
              <a:buNone/>
            </a:pPr>
            <a:r>
              <a:rPr lang="en-US" sz="2800" b="1" dirty="0" smtClean="0">
                <a:latin typeface="Cooper Black"/>
                <a:cs typeface="Cooper Black"/>
              </a:rPr>
              <a:t>Newest Initiatives:</a:t>
            </a:r>
            <a:endParaRPr lang="en-US" sz="2800" b="1" dirty="0">
              <a:latin typeface="Cooper Black"/>
              <a:cs typeface="Cooper Black"/>
            </a:endParaRPr>
          </a:p>
          <a:p>
            <a:r>
              <a:rPr lang="en-US" sz="2800" dirty="0" smtClean="0"/>
              <a:t>1:1 </a:t>
            </a:r>
            <a:r>
              <a:rPr lang="en-US" sz="2800" dirty="0" err="1" smtClean="0"/>
              <a:t>Chromebooks</a:t>
            </a:r>
            <a:r>
              <a:rPr lang="en-US" sz="2800" dirty="0" smtClean="0"/>
              <a:t> for grades 5-12</a:t>
            </a:r>
          </a:p>
          <a:p>
            <a:r>
              <a:rPr lang="en-US" sz="2800" dirty="0" smtClean="0"/>
              <a:t>Vertical Assessment Study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261225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471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Pushpin</vt:lpstr>
      <vt:lpstr> Montgomery County Schools</vt:lpstr>
      <vt:lpstr>PowerPoint Presentation</vt:lpstr>
      <vt:lpstr>PowerPoint Presentation</vt:lpstr>
      <vt:lpstr>PowerPoint Presentation</vt:lpstr>
      <vt:lpstr>PowerPoint Presentation</vt:lpstr>
      <vt:lpstr>District Vision</vt:lpstr>
      <vt:lpstr>District Structures</vt:lpstr>
      <vt:lpstr>District Structures</vt:lpstr>
      <vt:lpstr>District Structures</vt:lpstr>
      <vt:lpstr>School Level Structures</vt:lpstr>
      <vt:lpstr>School Level Structures</vt:lpstr>
      <vt:lpstr>And Most Importantly . . .</vt:lpstr>
    </vt:vector>
  </TitlesOfParts>
  <Company>Montgomery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Unbridled Learning Results</dc:title>
  <dc:creator>Marty DIxon</dc:creator>
  <cp:lastModifiedBy>dwaggon</cp:lastModifiedBy>
  <cp:revision>15</cp:revision>
  <dcterms:created xsi:type="dcterms:W3CDTF">2014-11-17T18:03:42Z</dcterms:created>
  <dcterms:modified xsi:type="dcterms:W3CDTF">2014-11-20T03:56:35Z</dcterms:modified>
</cp:coreProperties>
</file>