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8" r:id="rId2"/>
    <p:sldId id="259" r:id="rId3"/>
    <p:sldId id="269" r:id="rId4"/>
    <p:sldId id="283" r:id="rId5"/>
    <p:sldId id="303" r:id="rId6"/>
    <p:sldId id="289" r:id="rId7"/>
    <p:sldId id="271" r:id="rId8"/>
    <p:sldId id="282" r:id="rId9"/>
    <p:sldId id="291" r:id="rId10"/>
    <p:sldId id="266" r:id="rId11"/>
    <p:sldId id="265" r:id="rId12"/>
    <p:sldId id="256" r:id="rId13"/>
    <p:sldId id="257" r:id="rId14"/>
    <p:sldId id="261" r:id="rId15"/>
    <p:sldId id="280" r:id="rId16"/>
    <p:sldId id="281" r:id="rId17"/>
    <p:sldId id="302" r:id="rId18"/>
    <p:sldId id="290" r:id="rId19"/>
    <p:sldId id="279" r:id="rId20"/>
    <p:sldId id="304" r:id="rId21"/>
    <p:sldId id="305" r:id="rId22"/>
    <p:sldId id="306"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139"/>
    <a:srgbClr val="359B5C"/>
    <a:srgbClr val="985410"/>
    <a:srgbClr val="545C56"/>
    <a:srgbClr val="636D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7691" autoAdjust="0"/>
  </p:normalViewPr>
  <p:slideViewPr>
    <p:cSldViewPr>
      <p:cViewPr>
        <p:scale>
          <a:sx n="69" d="100"/>
          <a:sy n="69" d="100"/>
        </p:scale>
        <p:origin x="-1834" y="-456"/>
      </p:cViewPr>
      <p:guideLst>
        <p:guide orient="horz" pos="2160"/>
        <p:guide pos="2880"/>
      </p:guideLst>
    </p:cSldViewPr>
  </p:slideViewPr>
  <p:notesTextViewPr>
    <p:cViewPr>
      <p:scale>
        <a:sx n="1" d="1"/>
        <a:sy n="1" d="1"/>
      </p:scale>
      <p:origin x="0" y="0"/>
    </p:cViewPr>
  </p:notesTextViewPr>
  <p:sorterViewPr>
    <p:cViewPr>
      <p:scale>
        <a:sx n="58" d="100"/>
        <a:sy n="58" d="100"/>
      </p:scale>
      <p:origin x="0" y="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1_1" csCatId="accent1" phldr="1"/>
      <dgm:spPr/>
    </dgm:pt>
    <dgm:pt modelId="{110DB969-4ED2-4A6A-88FE-0DFF8C468265}">
      <dgm:prSet phldrT="[Text]"/>
      <dgm:spPr>
        <a:solidFill>
          <a:srgbClr val="99CCCC"/>
        </a:solidFill>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a:p>
      </dgm:t>
    </dgm:pt>
    <dgm:pt modelId="{F465D28E-0D77-43B5-BCDE-74D1DC408F22}">
      <dgm:prSet phldrT="[Text]"/>
      <dgm:spPr/>
      <dgm:t>
        <a:bodyPr/>
        <a:lstStyle/>
        <a:p>
          <a:r>
            <a:rPr lang="en-US" dirty="0"/>
            <a:t>Step 2:</a:t>
          </a:r>
        </a:p>
        <a:p>
          <a:r>
            <a:rPr lang="en-US" dirty="0"/>
            <a:t>Create specific learning goals based on </a:t>
          </a:r>
          <a:r>
            <a:rPr lang="en-US" dirty="0" smtClean="0"/>
            <a:t>pre-assessment</a:t>
          </a:r>
          <a:endParaRPr lang="en-US" dirty="0"/>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a:noFill/>
      </dgm:spPr>
      <dgm:t>
        <a:bodyPr/>
        <a:lstStyle/>
        <a:p>
          <a:endParaRPr lang="en-US"/>
        </a:p>
      </dgm:t>
    </dgm:pt>
    <dgm:pt modelId="{10141751-DBCF-47FB-8D6D-58C86B8B17A3}">
      <dgm:prSet phldrT="[Text]"/>
      <dgm:spPr/>
      <dgm:t>
        <a:bodyPr/>
        <a:lstStyle/>
        <a:p>
          <a:r>
            <a:rPr lang="en-US"/>
            <a:t>Step 4:</a:t>
          </a:r>
        </a:p>
        <a:p>
          <a:r>
            <a:rPr lang="en-US"/>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a:p>
      </dgm:t>
    </dgm:pt>
    <dgm:pt modelId="{EDF1F874-F001-45CC-A029-6716C21AA3AA}">
      <dgm:prSet phldrT="[Text]"/>
      <dgm:spPr/>
      <dgm:t>
        <a:bodyPr/>
        <a:lstStyle/>
        <a:p>
          <a:r>
            <a:rPr lang="en-US"/>
            <a:t>Step 5:</a:t>
          </a:r>
        </a:p>
        <a:p>
          <a:r>
            <a:rPr lang="en-US"/>
            <a:t>Determine whether the student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t>
        <a:bodyPr/>
        <a:lstStyle/>
        <a:p>
          <a:endParaRPr lang="en-US"/>
        </a:p>
      </dgm:t>
    </dgm:pt>
    <dgm:pt modelId="{26A6B725-E340-45EB-A2B7-5057EEACCF8D}" type="pres">
      <dgm:prSet presAssocID="{012245A9-E33D-420E-B337-C87A1DDFF595}" presName="sibTrans" presStyleLbl="sibTrans2D1" presStyleIdx="0" presStyleCnt="4"/>
      <dgm:spPr/>
      <dgm:t>
        <a:bodyPr/>
        <a:lstStyle/>
        <a:p>
          <a:endParaRPr lang="en-US"/>
        </a:p>
      </dgm:t>
    </dgm:pt>
    <dgm:pt modelId="{47A485D7-28DC-4D91-8889-E8DF1B7944C6}" type="pres">
      <dgm:prSet presAssocID="{012245A9-E33D-420E-B337-C87A1DDFF595}" presName="connectorText" presStyleLbl="sibTrans2D1" presStyleIdx="0" presStyleCnt="4"/>
      <dgm:spPr/>
      <dgm:t>
        <a:bodyPr/>
        <a:lstStyle/>
        <a:p>
          <a:endParaRPr lang="en-US"/>
        </a:p>
      </dgm:t>
    </dgm:pt>
    <dgm:pt modelId="{FAB7E348-84F0-42D1-B2E8-6DD04A724922}" type="pres">
      <dgm:prSet presAssocID="{F465D28E-0D77-43B5-BCDE-74D1DC408F22}" presName="node" presStyleLbl="node1" presStyleIdx="1" presStyleCnt="5">
        <dgm:presLayoutVars>
          <dgm:bulletEnabled val="1"/>
        </dgm:presLayoutVars>
      </dgm:prSet>
      <dgm:spPr/>
      <dgm:t>
        <a:bodyPr/>
        <a:lstStyle/>
        <a:p>
          <a:endParaRPr lang="en-US"/>
        </a:p>
      </dgm:t>
    </dgm:pt>
    <dgm:pt modelId="{B8C529C3-031A-4EA2-ACC1-CB6A8CA5A36C}" type="pres">
      <dgm:prSet presAssocID="{4AE5BD2A-846E-406B-9BEA-517EAAEC7EF7}" presName="sibTrans" presStyleLbl="sibTrans2D1" presStyleIdx="1" presStyleCnt="4"/>
      <dgm:spPr/>
      <dgm:t>
        <a:bodyPr/>
        <a:lstStyle/>
        <a:p>
          <a:endParaRPr lang="en-US"/>
        </a:p>
      </dgm:t>
    </dgm:pt>
    <dgm:pt modelId="{AAA54F80-2385-4CA6-A246-70B7521D9D2A}" type="pres">
      <dgm:prSet presAssocID="{4AE5BD2A-846E-406B-9BEA-517EAAEC7EF7}" presName="connectorText" presStyleLbl="sibTrans2D1" presStyleIdx="1" presStyleCnt="4"/>
      <dgm:spPr/>
      <dgm:t>
        <a:bodyPr/>
        <a:lstStyle/>
        <a:p>
          <a:endParaRPr lang="en-US"/>
        </a:p>
      </dgm:t>
    </dgm:pt>
    <dgm:pt modelId="{4313B4AF-0A00-4071-B021-5C95AF2DE962}" type="pres">
      <dgm:prSet presAssocID="{FA3A906E-45DD-408F-B22B-56BD3AFF3FBB}" presName="node" presStyleLbl="node1" presStyleIdx="2" presStyleCnt="5">
        <dgm:presLayoutVars>
          <dgm:bulletEnabled val="1"/>
        </dgm:presLayoutVars>
      </dgm:prSet>
      <dgm:spPr/>
      <dgm:t>
        <a:bodyPr/>
        <a:lstStyle/>
        <a:p>
          <a:endParaRPr lang="en-US"/>
        </a:p>
      </dgm:t>
    </dgm:pt>
    <dgm:pt modelId="{90B896A4-9B61-42AF-9C96-6471A8B0F912}" type="pres">
      <dgm:prSet presAssocID="{DD27E346-A5FC-4FC9-9E66-1225F25EF3FF}" presName="sibTrans" presStyleLbl="sibTrans2D1" presStyleIdx="2" presStyleCnt="4"/>
      <dgm:spPr/>
      <dgm:t>
        <a:bodyPr/>
        <a:lstStyle/>
        <a:p>
          <a:endParaRPr lang="en-US"/>
        </a:p>
      </dgm:t>
    </dgm:pt>
    <dgm:pt modelId="{F3268480-7451-4FBA-B483-43B716583909}" type="pres">
      <dgm:prSet presAssocID="{DD27E346-A5FC-4FC9-9E66-1225F25EF3FF}" presName="connectorText" presStyleLbl="sibTrans2D1" presStyleIdx="2" presStyleCnt="4"/>
      <dgm:spPr/>
      <dgm:t>
        <a:bodyPr/>
        <a:lstStyle/>
        <a:p>
          <a:endParaRPr lang="en-US"/>
        </a:p>
      </dgm:t>
    </dgm:pt>
    <dgm:pt modelId="{EED96863-216B-4D40-B33F-8D7E62166E8F}" type="pres">
      <dgm:prSet presAssocID="{10141751-DBCF-47FB-8D6D-58C86B8B17A3}" presName="node" presStyleLbl="node1" presStyleIdx="3" presStyleCnt="5">
        <dgm:presLayoutVars>
          <dgm:bulletEnabled val="1"/>
        </dgm:presLayoutVars>
      </dgm:prSet>
      <dgm:spPr/>
      <dgm:t>
        <a:bodyPr/>
        <a:lstStyle/>
        <a:p>
          <a:endParaRPr lang="en-US"/>
        </a:p>
      </dgm:t>
    </dgm:pt>
    <dgm:pt modelId="{0EBE87A4-7778-4E20-A1A1-6D3C11CCDA3C}" type="pres">
      <dgm:prSet presAssocID="{20977BB8-817A-43D1-9069-17F26E5B92EC}" presName="sibTrans" presStyleLbl="sibTrans2D1" presStyleIdx="3" presStyleCnt="4"/>
      <dgm:spPr/>
      <dgm:t>
        <a:bodyPr/>
        <a:lstStyle/>
        <a:p>
          <a:endParaRPr lang="en-US"/>
        </a:p>
      </dgm:t>
    </dgm:pt>
    <dgm:pt modelId="{E97C5981-5BBA-48D9-89CE-85B8EACC8B5F}" type="pres">
      <dgm:prSet presAssocID="{20977BB8-817A-43D1-9069-17F26E5B92EC}" presName="connectorText" presStyleLbl="sibTrans2D1" presStyleIdx="3" presStyleCnt="4"/>
      <dgm:spPr/>
      <dgm:t>
        <a:bodyPr/>
        <a:lstStyle/>
        <a:p>
          <a:endParaRPr lang="en-US"/>
        </a:p>
      </dgm:t>
    </dgm:pt>
    <dgm:pt modelId="{5E0B94D2-C43D-43CE-B378-A4263D31E1FE}" type="pres">
      <dgm:prSet presAssocID="{EDF1F874-F001-45CC-A029-6716C21AA3AA}" presName="node" presStyleLbl="node1" presStyleIdx="4" presStyleCnt="5">
        <dgm:presLayoutVars>
          <dgm:bulletEnabled val="1"/>
        </dgm:presLayoutVars>
      </dgm:prSet>
      <dgm:spPr/>
      <dgm:t>
        <a:bodyPr/>
        <a:lstStyle/>
        <a:p>
          <a:endParaRPr lang="en-US"/>
        </a:p>
      </dgm:t>
    </dgm:pt>
  </dgm:ptLst>
  <dgm:cxnLst>
    <dgm:cxn modelId="{01C5FC19-3D9E-4FE8-8231-2BE5DF1537D1}" type="presOf" srcId="{FA3A906E-45DD-408F-B22B-56BD3AFF3FBB}" destId="{4313B4AF-0A00-4071-B021-5C95AF2DE962}" srcOrd="0" destOrd="0" presId="urn:microsoft.com/office/officeart/2005/8/layout/process1"/>
    <dgm:cxn modelId="{99CC8827-C5D8-4530-83E4-7A6AE2F2165E}" srcId="{513F25F8-C23D-49AC-91C8-272D8752D6F8}" destId="{EDF1F874-F001-45CC-A029-6716C21AA3AA}" srcOrd="4" destOrd="0" parTransId="{7F0ACF37-B901-4CD5-A4D6-8DA2C1031076}" sibTransId="{3FD5A588-AA72-49F9-8FD0-B4685DB649BA}"/>
    <dgm:cxn modelId="{40A0D5DA-C2B6-4E09-897D-D06E263767AE}" type="presOf" srcId="{4AE5BD2A-846E-406B-9BEA-517EAAEC7EF7}" destId="{AAA54F80-2385-4CA6-A246-70B7521D9D2A}" srcOrd="1" destOrd="0" presId="urn:microsoft.com/office/officeart/2005/8/layout/process1"/>
    <dgm:cxn modelId="{90CA5C13-5EEC-4708-BF9C-DD538BB17655}" type="presOf" srcId="{20977BB8-817A-43D1-9069-17F26E5B92EC}" destId="{0EBE87A4-7778-4E20-A1A1-6D3C11CCDA3C}" srcOrd="0" destOrd="0" presId="urn:microsoft.com/office/officeart/2005/8/layout/process1"/>
    <dgm:cxn modelId="{129CF465-A7FC-4DF7-BEAE-5337E14706FC}" type="presOf" srcId="{10141751-DBCF-47FB-8D6D-58C86B8B17A3}" destId="{EED96863-216B-4D40-B33F-8D7E62166E8F}" srcOrd="0" destOrd="0" presId="urn:microsoft.com/office/officeart/2005/8/layout/process1"/>
    <dgm:cxn modelId="{2A11520B-14FD-4E35-B10E-BBA2042C40C4}" type="presOf" srcId="{513F25F8-C23D-49AC-91C8-272D8752D6F8}" destId="{E0C84C85-3589-4123-9EB1-B1E7B7CB4AD6}"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BAAA94AB-9C8D-483C-AE99-32700649FCD2}" type="presOf" srcId="{012245A9-E33D-420E-B337-C87A1DDFF595}" destId="{47A485D7-28DC-4D91-8889-E8DF1B7944C6}" srcOrd="1" destOrd="0" presId="urn:microsoft.com/office/officeart/2005/8/layout/process1"/>
    <dgm:cxn modelId="{7C2CCEFE-1131-464F-9494-78DAFDE5A40D}" type="presOf" srcId="{20977BB8-817A-43D1-9069-17F26E5B92EC}" destId="{E97C5981-5BBA-48D9-89CE-85B8EACC8B5F}" srcOrd="1"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5ED0EF1F-9F2F-4EB8-B0CB-9914C4A4170B}" type="presOf" srcId="{DD27E346-A5FC-4FC9-9E66-1225F25EF3FF}" destId="{F3268480-7451-4FBA-B483-43B716583909}" srcOrd="1"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A17E99A6-992C-43A5-AFF7-2DAE8863EE5A}" type="presOf" srcId="{110DB969-4ED2-4A6A-88FE-0DFF8C468265}" destId="{B2ADE313-80E6-46F1-A5BB-3B4E041DEC80}" srcOrd="0" destOrd="0" presId="urn:microsoft.com/office/officeart/2005/8/layout/process1"/>
    <dgm:cxn modelId="{7B407755-6E65-425E-AB79-04F4ACBDBAB3}" srcId="{513F25F8-C23D-49AC-91C8-272D8752D6F8}" destId="{110DB969-4ED2-4A6A-88FE-0DFF8C468265}" srcOrd="0" destOrd="0" parTransId="{75BE613E-8FBD-4B18-90F0-84B7FA3C46FB}" sibTransId="{012245A9-E33D-420E-B337-C87A1DDFF595}"/>
    <dgm:cxn modelId="{AB427F5B-6E62-4279-BFB8-A427F7F087FC}" type="presOf" srcId="{012245A9-E33D-420E-B337-C87A1DDFF595}" destId="{26A6B725-E340-45EB-A2B7-5057EEACCF8D}" srcOrd="0" destOrd="0" presId="urn:microsoft.com/office/officeart/2005/8/layout/process1"/>
    <dgm:cxn modelId="{D54AF8FC-526E-4987-AF56-9BF3104ED93F}" type="presOf" srcId="{4AE5BD2A-846E-406B-9BEA-517EAAEC7EF7}" destId="{B8C529C3-031A-4EA2-ACC1-CB6A8CA5A36C}" srcOrd="0" destOrd="0" presId="urn:microsoft.com/office/officeart/2005/8/layout/process1"/>
    <dgm:cxn modelId="{294B23D5-F079-490B-A2E6-FCD6E873F311}" type="presOf" srcId="{DD27E346-A5FC-4FC9-9E66-1225F25EF3FF}" destId="{90B896A4-9B61-42AF-9C96-6471A8B0F912}" srcOrd="0" destOrd="0" presId="urn:microsoft.com/office/officeart/2005/8/layout/process1"/>
    <dgm:cxn modelId="{791FE90F-77AC-45F6-9D1B-17CAC279ED2C}" type="presOf" srcId="{EDF1F874-F001-45CC-A029-6716C21AA3AA}" destId="{5E0B94D2-C43D-43CE-B378-A4263D31E1FE}" srcOrd="0" destOrd="0" presId="urn:microsoft.com/office/officeart/2005/8/layout/process1"/>
    <dgm:cxn modelId="{21767394-C72B-453C-A90D-1127BCD633D6}" type="presOf" srcId="{F465D28E-0D77-43B5-BCDE-74D1DC408F22}" destId="{FAB7E348-84F0-42D1-B2E8-6DD04A724922}" srcOrd="0" destOrd="0" presId="urn:microsoft.com/office/officeart/2005/8/layout/process1"/>
    <dgm:cxn modelId="{5AEACDBB-9D43-40A4-964E-7CDFE1E0DF36}" type="presParOf" srcId="{E0C84C85-3589-4123-9EB1-B1E7B7CB4AD6}" destId="{B2ADE313-80E6-46F1-A5BB-3B4E041DEC80}" srcOrd="0" destOrd="0" presId="urn:microsoft.com/office/officeart/2005/8/layout/process1"/>
    <dgm:cxn modelId="{84314A78-CC66-4B16-8815-13C7BDB54AAA}" type="presParOf" srcId="{E0C84C85-3589-4123-9EB1-B1E7B7CB4AD6}" destId="{26A6B725-E340-45EB-A2B7-5057EEACCF8D}" srcOrd="1" destOrd="0" presId="urn:microsoft.com/office/officeart/2005/8/layout/process1"/>
    <dgm:cxn modelId="{46A80E50-F07E-4070-895C-4047D34AED89}" type="presParOf" srcId="{26A6B725-E340-45EB-A2B7-5057EEACCF8D}" destId="{47A485D7-28DC-4D91-8889-E8DF1B7944C6}" srcOrd="0" destOrd="0" presId="urn:microsoft.com/office/officeart/2005/8/layout/process1"/>
    <dgm:cxn modelId="{E7D9A0B2-D63A-4060-8A49-8AC13527A59B}" type="presParOf" srcId="{E0C84C85-3589-4123-9EB1-B1E7B7CB4AD6}" destId="{FAB7E348-84F0-42D1-B2E8-6DD04A724922}" srcOrd="2" destOrd="0" presId="urn:microsoft.com/office/officeart/2005/8/layout/process1"/>
    <dgm:cxn modelId="{60048B02-9555-46F6-9733-1BAD58899C25}" type="presParOf" srcId="{E0C84C85-3589-4123-9EB1-B1E7B7CB4AD6}" destId="{B8C529C3-031A-4EA2-ACC1-CB6A8CA5A36C}" srcOrd="3" destOrd="0" presId="urn:microsoft.com/office/officeart/2005/8/layout/process1"/>
    <dgm:cxn modelId="{E2755C77-BE77-497B-AC95-E61F6C33BB1A}" type="presParOf" srcId="{B8C529C3-031A-4EA2-ACC1-CB6A8CA5A36C}" destId="{AAA54F80-2385-4CA6-A246-70B7521D9D2A}" srcOrd="0" destOrd="0" presId="urn:microsoft.com/office/officeart/2005/8/layout/process1"/>
    <dgm:cxn modelId="{CA2DC632-4657-41AA-9B31-B9390BE1F1B8}" type="presParOf" srcId="{E0C84C85-3589-4123-9EB1-B1E7B7CB4AD6}" destId="{4313B4AF-0A00-4071-B021-5C95AF2DE962}" srcOrd="4" destOrd="0" presId="urn:microsoft.com/office/officeart/2005/8/layout/process1"/>
    <dgm:cxn modelId="{BDD01AE4-DD94-4AAC-B2D2-9FFDB16E283E}" type="presParOf" srcId="{E0C84C85-3589-4123-9EB1-B1E7B7CB4AD6}" destId="{90B896A4-9B61-42AF-9C96-6471A8B0F912}" srcOrd="5" destOrd="0" presId="urn:microsoft.com/office/officeart/2005/8/layout/process1"/>
    <dgm:cxn modelId="{DB68875A-1BBA-4336-B6B1-39C91595F682}" type="presParOf" srcId="{90B896A4-9B61-42AF-9C96-6471A8B0F912}" destId="{F3268480-7451-4FBA-B483-43B716583909}" srcOrd="0" destOrd="0" presId="urn:microsoft.com/office/officeart/2005/8/layout/process1"/>
    <dgm:cxn modelId="{42ECC05B-9AB3-4381-A8E6-E18AB1DE19EF}" type="presParOf" srcId="{E0C84C85-3589-4123-9EB1-B1E7B7CB4AD6}" destId="{EED96863-216B-4D40-B33F-8D7E62166E8F}" srcOrd="6" destOrd="0" presId="urn:microsoft.com/office/officeart/2005/8/layout/process1"/>
    <dgm:cxn modelId="{3D21F2A5-646A-445A-A81E-166C7BFCF428}" type="presParOf" srcId="{E0C84C85-3589-4123-9EB1-B1E7B7CB4AD6}" destId="{0EBE87A4-7778-4E20-A1A1-6D3C11CCDA3C}" srcOrd="7" destOrd="0" presId="urn:microsoft.com/office/officeart/2005/8/layout/process1"/>
    <dgm:cxn modelId="{F4D48FB9-1289-46BE-BBD7-3B70F08EA470}" type="presParOf" srcId="{0EBE87A4-7778-4E20-A1A1-6D3C11CCDA3C}" destId="{E97C5981-5BBA-48D9-89CE-85B8EACC8B5F}" srcOrd="0" destOrd="0" presId="urn:microsoft.com/office/officeart/2005/8/layout/process1"/>
    <dgm:cxn modelId="{6EE82ACC-84F4-47CE-80E0-D58B317819DC}"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1_1" csCatId="accent1"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a:solidFill>
          <a:srgbClr val="99CCCC"/>
        </a:solidFill>
      </dgm:spPr>
      <dgm:t>
        <a:bodyPr/>
        <a:lstStyle/>
        <a:p>
          <a:r>
            <a:rPr lang="en-US" dirty="0"/>
            <a:t>Step 2:</a:t>
          </a:r>
        </a:p>
        <a:p>
          <a:r>
            <a:rPr lang="en-US" dirty="0"/>
            <a:t>Create specific learning goals based on </a:t>
          </a:r>
          <a:r>
            <a:rPr lang="en-US" dirty="0" smtClean="0"/>
            <a:t>pre-assessment</a:t>
          </a:r>
          <a:endParaRPr lang="en-US" dirty="0"/>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a:noFill/>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whether the student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t>
        <a:bodyPr/>
        <a:lstStyle/>
        <a:p>
          <a:endParaRPr lang="en-US"/>
        </a:p>
      </dgm:t>
    </dgm:pt>
    <dgm:pt modelId="{26A6B725-E340-45EB-A2B7-5057EEACCF8D}" type="pres">
      <dgm:prSet presAssocID="{012245A9-E33D-420E-B337-C87A1DDFF595}" presName="sibTrans" presStyleLbl="sibTrans2D1" presStyleIdx="0" presStyleCnt="4"/>
      <dgm:spPr/>
      <dgm:t>
        <a:bodyPr/>
        <a:lstStyle/>
        <a:p>
          <a:endParaRPr lang="en-US"/>
        </a:p>
      </dgm:t>
    </dgm:pt>
    <dgm:pt modelId="{47A485D7-28DC-4D91-8889-E8DF1B7944C6}" type="pres">
      <dgm:prSet presAssocID="{012245A9-E33D-420E-B337-C87A1DDFF595}" presName="connectorText" presStyleLbl="sibTrans2D1" presStyleIdx="0" presStyleCnt="4"/>
      <dgm:spPr/>
      <dgm:t>
        <a:bodyPr/>
        <a:lstStyle/>
        <a:p>
          <a:endParaRPr lang="en-US"/>
        </a:p>
      </dgm:t>
    </dgm:pt>
    <dgm:pt modelId="{FAB7E348-84F0-42D1-B2E8-6DD04A724922}" type="pres">
      <dgm:prSet presAssocID="{F465D28E-0D77-43B5-BCDE-74D1DC408F22}" presName="node" presStyleLbl="node1" presStyleIdx="1" presStyleCnt="5">
        <dgm:presLayoutVars>
          <dgm:bulletEnabled val="1"/>
        </dgm:presLayoutVars>
      </dgm:prSet>
      <dgm:spPr/>
      <dgm:t>
        <a:bodyPr/>
        <a:lstStyle/>
        <a:p>
          <a:endParaRPr lang="en-US"/>
        </a:p>
      </dgm:t>
    </dgm:pt>
    <dgm:pt modelId="{B8C529C3-031A-4EA2-ACC1-CB6A8CA5A36C}" type="pres">
      <dgm:prSet presAssocID="{4AE5BD2A-846E-406B-9BEA-517EAAEC7EF7}" presName="sibTrans" presStyleLbl="sibTrans2D1" presStyleIdx="1" presStyleCnt="4"/>
      <dgm:spPr/>
      <dgm:t>
        <a:bodyPr/>
        <a:lstStyle/>
        <a:p>
          <a:endParaRPr lang="en-US"/>
        </a:p>
      </dgm:t>
    </dgm:pt>
    <dgm:pt modelId="{AAA54F80-2385-4CA6-A246-70B7521D9D2A}" type="pres">
      <dgm:prSet presAssocID="{4AE5BD2A-846E-406B-9BEA-517EAAEC7EF7}" presName="connectorText" presStyleLbl="sibTrans2D1" presStyleIdx="1" presStyleCnt="4"/>
      <dgm:spPr/>
      <dgm:t>
        <a:bodyPr/>
        <a:lstStyle/>
        <a:p>
          <a:endParaRPr lang="en-US"/>
        </a:p>
      </dgm:t>
    </dgm:pt>
    <dgm:pt modelId="{4313B4AF-0A00-4071-B021-5C95AF2DE962}" type="pres">
      <dgm:prSet presAssocID="{FA3A906E-45DD-408F-B22B-56BD3AFF3FBB}" presName="node" presStyleLbl="node1" presStyleIdx="2" presStyleCnt="5">
        <dgm:presLayoutVars>
          <dgm:bulletEnabled val="1"/>
        </dgm:presLayoutVars>
      </dgm:prSet>
      <dgm:spPr/>
      <dgm:t>
        <a:bodyPr/>
        <a:lstStyle/>
        <a:p>
          <a:endParaRPr lang="en-US"/>
        </a:p>
      </dgm:t>
    </dgm:pt>
    <dgm:pt modelId="{90B896A4-9B61-42AF-9C96-6471A8B0F912}" type="pres">
      <dgm:prSet presAssocID="{DD27E346-A5FC-4FC9-9E66-1225F25EF3FF}" presName="sibTrans" presStyleLbl="sibTrans2D1" presStyleIdx="2" presStyleCnt="4"/>
      <dgm:spPr/>
      <dgm:t>
        <a:bodyPr/>
        <a:lstStyle/>
        <a:p>
          <a:endParaRPr lang="en-US"/>
        </a:p>
      </dgm:t>
    </dgm:pt>
    <dgm:pt modelId="{F3268480-7451-4FBA-B483-43B716583909}" type="pres">
      <dgm:prSet presAssocID="{DD27E346-A5FC-4FC9-9E66-1225F25EF3FF}" presName="connectorText" presStyleLbl="sibTrans2D1" presStyleIdx="2" presStyleCnt="4"/>
      <dgm:spPr/>
      <dgm:t>
        <a:bodyPr/>
        <a:lstStyle/>
        <a:p>
          <a:endParaRPr lang="en-US"/>
        </a:p>
      </dgm:t>
    </dgm:pt>
    <dgm:pt modelId="{EED96863-216B-4D40-B33F-8D7E62166E8F}" type="pres">
      <dgm:prSet presAssocID="{10141751-DBCF-47FB-8D6D-58C86B8B17A3}" presName="node" presStyleLbl="node1" presStyleIdx="3" presStyleCnt="5">
        <dgm:presLayoutVars>
          <dgm:bulletEnabled val="1"/>
        </dgm:presLayoutVars>
      </dgm:prSet>
      <dgm:spPr/>
      <dgm:t>
        <a:bodyPr/>
        <a:lstStyle/>
        <a:p>
          <a:endParaRPr lang="en-US"/>
        </a:p>
      </dgm:t>
    </dgm:pt>
    <dgm:pt modelId="{0EBE87A4-7778-4E20-A1A1-6D3C11CCDA3C}" type="pres">
      <dgm:prSet presAssocID="{20977BB8-817A-43D1-9069-17F26E5B92EC}" presName="sibTrans" presStyleLbl="sibTrans2D1" presStyleIdx="3" presStyleCnt="4"/>
      <dgm:spPr/>
      <dgm:t>
        <a:bodyPr/>
        <a:lstStyle/>
        <a:p>
          <a:endParaRPr lang="en-US"/>
        </a:p>
      </dgm:t>
    </dgm:pt>
    <dgm:pt modelId="{E97C5981-5BBA-48D9-89CE-85B8EACC8B5F}" type="pres">
      <dgm:prSet presAssocID="{20977BB8-817A-43D1-9069-17F26E5B92EC}" presName="connectorText" presStyleLbl="sibTrans2D1" presStyleIdx="3" presStyleCnt="4"/>
      <dgm:spPr/>
      <dgm:t>
        <a:bodyPr/>
        <a:lstStyle/>
        <a:p>
          <a:endParaRPr lang="en-US"/>
        </a:p>
      </dgm:t>
    </dgm:pt>
    <dgm:pt modelId="{5E0B94D2-C43D-43CE-B378-A4263D31E1FE}" type="pres">
      <dgm:prSet presAssocID="{EDF1F874-F001-45CC-A029-6716C21AA3AA}" presName="node" presStyleLbl="node1" presStyleIdx="4" presStyleCnt="5">
        <dgm:presLayoutVars>
          <dgm:bulletEnabled val="1"/>
        </dgm:presLayoutVars>
      </dgm:prSet>
      <dgm:spPr/>
      <dgm:t>
        <a:bodyPr/>
        <a:lstStyle/>
        <a:p>
          <a:endParaRPr lang="en-US"/>
        </a:p>
      </dgm:t>
    </dgm:pt>
  </dgm:ptLst>
  <dgm:cxnLst>
    <dgm:cxn modelId="{99CC8827-C5D8-4530-83E4-7A6AE2F2165E}" srcId="{513F25F8-C23D-49AC-91C8-272D8752D6F8}" destId="{EDF1F874-F001-45CC-A029-6716C21AA3AA}" srcOrd="4" destOrd="0" parTransId="{7F0ACF37-B901-4CD5-A4D6-8DA2C1031076}" sibTransId="{3FD5A588-AA72-49F9-8FD0-B4685DB649BA}"/>
    <dgm:cxn modelId="{9C9B0885-8867-423E-A6F2-0A0D3C8AC585}" type="presOf" srcId="{10141751-DBCF-47FB-8D6D-58C86B8B17A3}" destId="{EED96863-216B-4D40-B33F-8D7E62166E8F}" srcOrd="0" destOrd="0" presId="urn:microsoft.com/office/officeart/2005/8/layout/process1"/>
    <dgm:cxn modelId="{2542D4CB-C260-4E30-A0EA-F8490CB969B7}" type="presOf" srcId="{FA3A906E-45DD-408F-B22B-56BD3AFF3FBB}" destId="{4313B4AF-0A00-4071-B021-5C95AF2DE962}" srcOrd="0" destOrd="0" presId="urn:microsoft.com/office/officeart/2005/8/layout/process1"/>
    <dgm:cxn modelId="{6831776C-E739-4FC0-A4B0-E7506D0F7119}" type="presOf" srcId="{20977BB8-817A-43D1-9069-17F26E5B92EC}" destId="{E97C5981-5BBA-48D9-89CE-85B8EACC8B5F}" srcOrd="1" destOrd="0" presId="urn:microsoft.com/office/officeart/2005/8/layout/process1"/>
    <dgm:cxn modelId="{7FD306EB-9F7E-4FA7-ABAE-4AD79E281D1A}" type="presOf" srcId="{F465D28E-0D77-43B5-BCDE-74D1DC408F22}" destId="{FAB7E348-84F0-42D1-B2E8-6DD04A724922}"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1C7EDBA9-81A8-490F-8129-62A9FFD2AEE5}" type="presOf" srcId="{110DB969-4ED2-4A6A-88FE-0DFF8C468265}" destId="{B2ADE313-80E6-46F1-A5BB-3B4E041DEC80}" srcOrd="0" destOrd="0" presId="urn:microsoft.com/office/officeart/2005/8/layout/process1"/>
    <dgm:cxn modelId="{C1778DCA-A6A9-42DE-88A4-A563039E1411}" type="presOf" srcId="{012245A9-E33D-420E-B337-C87A1DDFF595}" destId="{26A6B725-E340-45EB-A2B7-5057EEACCF8D}" srcOrd="0" destOrd="0" presId="urn:microsoft.com/office/officeart/2005/8/layout/process1"/>
    <dgm:cxn modelId="{12361924-9AD3-4BCB-9A08-9FB446A101FE}" type="presOf" srcId="{DD27E346-A5FC-4FC9-9E66-1225F25EF3FF}" destId="{F3268480-7451-4FBA-B483-43B716583909}" srcOrd="1"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D0C26F63-E8FD-4BC5-9E43-DD20B9793C26}" srcId="{513F25F8-C23D-49AC-91C8-272D8752D6F8}" destId="{FA3A906E-45DD-408F-B22B-56BD3AFF3FBB}" srcOrd="2" destOrd="0" parTransId="{3CD5E3F7-E366-43FF-BDC3-D83252FE6199}" sibTransId="{DD27E346-A5FC-4FC9-9E66-1225F25EF3FF}"/>
    <dgm:cxn modelId="{7B407755-6E65-425E-AB79-04F4ACBDBAB3}" srcId="{513F25F8-C23D-49AC-91C8-272D8752D6F8}" destId="{110DB969-4ED2-4A6A-88FE-0DFF8C468265}" srcOrd="0" destOrd="0" parTransId="{75BE613E-8FBD-4B18-90F0-84B7FA3C46FB}" sibTransId="{012245A9-E33D-420E-B337-C87A1DDFF595}"/>
    <dgm:cxn modelId="{3A713718-2DB2-4E73-89CA-0BEC2993923B}" type="presOf" srcId="{EDF1F874-F001-45CC-A029-6716C21AA3AA}" destId="{5E0B94D2-C43D-43CE-B378-A4263D31E1FE}" srcOrd="0" destOrd="0" presId="urn:microsoft.com/office/officeart/2005/8/layout/process1"/>
    <dgm:cxn modelId="{445C7E4A-9789-4339-B910-FCC88E00F454}" type="presOf" srcId="{4AE5BD2A-846E-406B-9BEA-517EAAEC7EF7}" destId="{B8C529C3-031A-4EA2-ACC1-CB6A8CA5A36C}" srcOrd="0" destOrd="0" presId="urn:microsoft.com/office/officeart/2005/8/layout/process1"/>
    <dgm:cxn modelId="{D7DA5513-AE04-4CF2-8FD3-D005F7EA7250}" type="presOf" srcId="{513F25F8-C23D-49AC-91C8-272D8752D6F8}" destId="{E0C84C85-3589-4123-9EB1-B1E7B7CB4AD6}" srcOrd="0" destOrd="0" presId="urn:microsoft.com/office/officeart/2005/8/layout/process1"/>
    <dgm:cxn modelId="{A0FC64FC-6ED8-4822-9027-BCB069A4484B}" type="presOf" srcId="{012245A9-E33D-420E-B337-C87A1DDFF595}" destId="{47A485D7-28DC-4D91-8889-E8DF1B7944C6}" srcOrd="1" destOrd="0" presId="urn:microsoft.com/office/officeart/2005/8/layout/process1"/>
    <dgm:cxn modelId="{369DD50A-0976-4C4B-AFA9-31A5F0F6FF54}" type="presOf" srcId="{4AE5BD2A-846E-406B-9BEA-517EAAEC7EF7}" destId="{AAA54F80-2385-4CA6-A246-70B7521D9D2A}" srcOrd="1" destOrd="0" presId="urn:microsoft.com/office/officeart/2005/8/layout/process1"/>
    <dgm:cxn modelId="{A1634FBB-0A00-4A5B-A431-2A9633049154}" type="presOf" srcId="{DD27E346-A5FC-4FC9-9E66-1225F25EF3FF}" destId="{90B896A4-9B61-42AF-9C96-6471A8B0F912}" srcOrd="0" destOrd="0" presId="urn:microsoft.com/office/officeart/2005/8/layout/process1"/>
    <dgm:cxn modelId="{D6195694-562F-4194-8276-741B39652D38}" type="presOf" srcId="{20977BB8-817A-43D1-9069-17F26E5B92EC}" destId="{0EBE87A4-7778-4E20-A1A1-6D3C11CCDA3C}" srcOrd="0" destOrd="0" presId="urn:microsoft.com/office/officeart/2005/8/layout/process1"/>
    <dgm:cxn modelId="{CE7FB17C-9A64-4972-9CFC-17C11A29575F}" type="presParOf" srcId="{E0C84C85-3589-4123-9EB1-B1E7B7CB4AD6}" destId="{B2ADE313-80E6-46F1-A5BB-3B4E041DEC80}" srcOrd="0" destOrd="0" presId="urn:microsoft.com/office/officeart/2005/8/layout/process1"/>
    <dgm:cxn modelId="{218C2044-4F91-4E14-BC65-2A3C299FB75C}" type="presParOf" srcId="{E0C84C85-3589-4123-9EB1-B1E7B7CB4AD6}" destId="{26A6B725-E340-45EB-A2B7-5057EEACCF8D}" srcOrd="1" destOrd="0" presId="urn:microsoft.com/office/officeart/2005/8/layout/process1"/>
    <dgm:cxn modelId="{F123D772-08EF-4F07-AE56-10A3CA95BC02}" type="presParOf" srcId="{26A6B725-E340-45EB-A2B7-5057EEACCF8D}" destId="{47A485D7-28DC-4D91-8889-E8DF1B7944C6}" srcOrd="0" destOrd="0" presId="urn:microsoft.com/office/officeart/2005/8/layout/process1"/>
    <dgm:cxn modelId="{9FD6A6E7-9318-4ACF-B877-9B69FEBF1E6B}" type="presParOf" srcId="{E0C84C85-3589-4123-9EB1-B1E7B7CB4AD6}" destId="{FAB7E348-84F0-42D1-B2E8-6DD04A724922}" srcOrd="2" destOrd="0" presId="urn:microsoft.com/office/officeart/2005/8/layout/process1"/>
    <dgm:cxn modelId="{C66A1168-D01B-4155-9261-EEB77914D638}" type="presParOf" srcId="{E0C84C85-3589-4123-9EB1-B1E7B7CB4AD6}" destId="{B8C529C3-031A-4EA2-ACC1-CB6A8CA5A36C}" srcOrd="3" destOrd="0" presId="urn:microsoft.com/office/officeart/2005/8/layout/process1"/>
    <dgm:cxn modelId="{50C86FBC-9927-46FD-B159-41DBDC94FBAF}" type="presParOf" srcId="{B8C529C3-031A-4EA2-ACC1-CB6A8CA5A36C}" destId="{AAA54F80-2385-4CA6-A246-70B7521D9D2A}" srcOrd="0" destOrd="0" presId="urn:microsoft.com/office/officeart/2005/8/layout/process1"/>
    <dgm:cxn modelId="{79E419B2-E794-473E-A099-8A51FA605C9C}" type="presParOf" srcId="{E0C84C85-3589-4123-9EB1-B1E7B7CB4AD6}" destId="{4313B4AF-0A00-4071-B021-5C95AF2DE962}" srcOrd="4" destOrd="0" presId="urn:microsoft.com/office/officeart/2005/8/layout/process1"/>
    <dgm:cxn modelId="{B3EFA2C3-2D62-43C6-923B-8E9772A76E70}" type="presParOf" srcId="{E0C84C85-3589-4123-9EB1-B1E7B7CB4AD6}" destId="{90B896A4-9B61-42AF-9C96-6471A8B0F912}" srcOrd="5" destOrd="0" presId="urn:microsoft.com/office/officeart/2005/8/layout/process1"/>
    <dgm:cxn modelId="{7BABA8FD-5C31-4E71-92D4-D9A8FDAE05EF}" type="presParOf" srcId="{90B896A4-9B61-42AF-9C96-6471A8B0F912}" destId="{F3268480-7451-4FBA-B483-43B716583909}" srcOrd="0" destOrd="0" presId="urn:microsoft.com/office/officeart/2005/8/layout/process1"/>
    <dgm:cxn modelId="{66C21AA0-3049-4A99-8EB0-5160E5BB51F3}" type="presParOf" srcId="{E0C84C85-3589-4123-9EB1-B1E7B7CB4AD6}" destId="{EED96863-216B-4D40-B33F-8D7E62166E8F}" srcOrd="6" destOrd="0" presId="urn:microsoft.com/office/officeart/2005/8/layout/process1"/>
    <dgm:cxn modelId="{43754849-A704-4248-9B80-E215FBBB125E}" type="presParOf" srcId="{E0C84C85-3589-4123-9EB1-B1E7B7CB4AD6}" destId="{0EBE87A4-7778-4E20-A1A1-6D3C11CCDA3C}" srcOrd="7" destOrd="0" presId="urn:microsoft.com/office/officeart/2005/8/layout/process1"/>
    <dgm:cxn modelId="{73149144-4604-497F-A9CA-744765266AEA}" type="presParOf" srcId="{0EBE87A4-7778-4E20-A1A1-6D3C11CCDA3C}" destId="{E97C5981-5BBA-48D9-89CE-85B8EACC8B5F}" srcOrd="0" destOrd="0" presId="urn:microsoft.com/office/officeart/2005/8/layout/process1"/>
    <dgm:cxn modelId="{8BA1A463-0CAD-4D27-8D23-E640E88C0621}"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1_1" csCatId="accent1"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a:noFill/>
      </dgm:spPr>
      <dgm:t>
        <a:bodyPr/>
        <a:lstStyle/>
        <a:p>
          <a:r>
            <a:rPr lang="en-US" dirty="0"/>
            <a:t>Step 2:</a:t>
          </a:r>
        </a:p>
        <a:p>
          <a:r>
            <a:rPr lang="en-US" dirty="0"/>
            <a:t>Create specific learning goals based on </a:t>
          </a:r>
          <a:r>
            <a:rPr lang="en-US" dirty="0" smtClean="0"/>
            <a:t>pre-assessment</a:t>
          </a:r>
          <a:endParaRPr lang="en-US" dirty="0"/>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a:solidFill>
          <a:srgbClr val="99CCCC"/>
        </a:solidFill>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a:noFill/>
      </dgm:spPr>
      <dgm:t>
        <a:bodyPr/>
        <a:lstStyle/>
        <a:p>
          <a:endParaRPr lang="en-US" dirty="0"/>
        </a:p>
      </dgm:t>
    </dgm:pt>
    <dgm:pt modelId="{10141751-DBCF-47FB-8D6D-58C86B8B17A3}">
      <dgm:prSet phldrT="[Text]"/>
      <dgm:spPr>
        <a:solidFill>
          <a:schemeClr val="bg1"/>
        </a:solidFill>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whether the student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t>
        <a:bodyPr/>
        <a:lstStyle/>
        <a:p>
          <a:endParaRPr lang="en-US"/>
        </a:p>
      </dgm:t>
    </dgm:pt>
    <dgm:pt modelId="{26A6B725-E340-45EB-A2B7-5057EEACCF8D}" type="pres">
      <dgm:prSet presAssocID="{012245A9-E33D-420E-B337-C87A1DDFF595}" presName="sibTrans" presStyleLbl="sibTrans2D1" presStyleIdx="0" presStyleCnt="4"/>
      <dgm:spPr/>
      <dgm:t>
        <a:bodyPr/>
        <a:lstStyle/>
        <a:p>
          <a:endParaRPr lang="en-US"/>
        </a:p>
      </dgm:t>
    </dgm:pt>
    <dgm:pt modelId="{47A485D7-28DC-4D91-8889-E8DF1B7944C6}" type="pres">
      <dgm:prSet presAssocID="{012245A9-E33D-420E-B337-C87A1DDFF595}" presName="connectorText" presStyleLbl="sibTrans2D1" presStyleIdx="0" presStyleCnt="4"/>
      <dgm:spPr/>
      <dgm:t>
        <a:bodyPr/>
        <a:lstStyle/>
        <a:p>
          <a:endParaRPr lang="en-US"/>
        </a:p>
      </dgm:t>
    </dgm:pt>
    <dgm:pt modelId="{FAB7E348-84F0-42D1-B2E8-6DD04A724922}" type="pres">
      <dgm:prSet presAssocID="{F465D28E-0D77-43B5-BCDE-74D1DC408F22}" presName="node" presStyleLbl="node1" presStyleIdx="1" presStyleCnt="5">
        <dgm:presLayoutVars>
          <dgm:bulletEnabled val="1"/>
        </dgm:presLayoutVars>
      </dgm:prSet>
      <dgm:spPr/>
      <dgm:t>
        <a:bodyPr/>
        <a:lstStyle/>
        <a:p>
          <a:endParaRPr lang="en-US"/>
        </a:p>
      </dgm:t>
    </dgm:pt>
    <dgm:pt modelId="{B8C529C3-031A-4EA2-ACC1-CB6A8CA5A36C}" type="pres">
      <dgm:prSet presAssocID="{4AE5BD2A-846E-406B-9BEA-517EAAEC7EF7}" presName="sibTrans" presStyleLbl="sibTrans2D1" presStyleIdx="1" presStyleCnt="4"/>
      <dgm:spPr/>
      <dgm:t>
        <a:bodyPr/>
        <a:lstStyle/>
        <a:p>
          <a:endParaRPr lang="en-US"/>
        </a:p>
      </dgm:t>
    </dgm:pt>
    <dgm:pt modelId="{AAA54F80-2385-4CA6-A246-70B7521D9D2A}" type="pres">
      <dgm:prSet presAssocID="{4AE5BD2A-846E-406B-9BEA-517EAAEC7EF7}" presName="connectorText" presStyleLbl="sibTrans2D1" presStyleIdx="1" presStyleCnt="4"/>
      <dgm:spPr/>
      <dgm:t>
        <a:bodyPr/>
        <a:lstStyle/>
        <a:p>
          <a:endParaRPr lang="en-US"/>
        </a:p>
      </dgm:t>
    </dgm:pt>
    <dgm:pt modelId="{4313B4AF-0A00-4071-B021-5C95AF2DE962}" type="pres">
      <dgm:prSet presAssocID="{FA3A906E-45DD-408F-B22B-56BD3AFF3FBB}" presName="node" presStyleLbl="node1" presStyleIdx="2" presStyleCnt="5">
        <dgm:presLayoutVars>
          <dgm:bulletEnabled val="1"/>
        </dgm:presLayoutVars>
      </dgm:prSet>
      <dgm:spPr/>
      <dgm:t>
        <a:bodyPr/>
        <a:lstStyle/>
        <a:p>
          <a:endParaRPr lang="en-US"/>
        </a:p>
      </dgm:t>
    </dgm:pt>
    <dgm:pt modelId="{90B896A4-9B61-42AF-9C96-6471A8B0F912}" type="pres">
      <dgm:prSet presAssocID="{DD27E346-A5FC-4FC9-9E66-1225F25EF3FF}" presName="sibTrans" presStyleLbl="sibTrans2D1" presStyleIdx="2" presStyleCnt="4"/>
      <dgm:spPr/>
      <dgm:t>
        <a:bodyPr/>
        <a:lstStyle/>
        <a:p>
          <a:endParaRPr lang="en-US"/>
        </a:p>
      </dgm:t>
    </dgm:pt>
    <dgm:pt modelId="{F3268480-7451-4FBA-B483-43B716583909}" type="pres">
      <dgm:prSet presAssocID="{DD27E346-A5FC-4FC9-9E66-1225F25EF3FF}" presName="connectorText" presStyleLbl="sibTrans2D1" presStyleIdx="2" presStyleCnt="4"/>
      <dgm:spPr/>
      <dgm:t>
        <a:bodyPr/>
        <a:lstStyle/>
        <a:p>
          <a:endParaRPr lang="en-US"/>
        </a:p>
      </dgm:t>
    </dgm:pt>
    <dgm:pt modelId="{EED96863-216B-4D40-B33F-8D7E62166E8F}" type="pres">
      <dgm:prSet presAssocID="{10141751-DBCF-47FB-8D6D-58C86B8B17A3}" presName="node" presStyleLbl="node1" presStyleIdx="3" presStyleCnt="5">
        <dgm:presLayoutVars>
          <dgm:bulletEnabled val="1"/>
        </dgm:presLayoutVars>
      </dgm:prSet>
      <dgm:spPr/>
      <dgm:t>
        <a:bodyPr/>
        <a:lstStyle/>
        <a:p>
          <a:endParaRPr lang="en-US"/>
        </a:p>
      </dgm:t>
    </dgm:pt>
    <dgm:pt modelId="{0EBE87A4-7778-4E20-A1A1-6D3C11CCDA3C}" type="pres">
      <dgm:prSet presAssocID="{20977BB8-817A-43D1-9069-17F26E5B92EC}" presName="sibTrans" presStyleLbl="sibTrans2D1" presStyleIdx="3" presStyleCnt="4"/>
      <dgm:spPr/>
      <dgm:t>
        <a:bodyPr/>
        <a:lstStyle/>
        <a:p>
          <a:endParaRPr lang="en-US"/>
        </a:p>
      </dgm:t>
    </dgm:pt>
    <dgm:pt modelId="{E97C5981-5BBA-48D9-89CE-85B8EACC8B5F}" type="pres">
      <dgm:prSet presAssocID="{20977BB8-817A-43D1-9069-17F26E5B92EC}" presName="connectorText" presStyleLbl="sibTrans2D1" presStyleIdx="3" presStyleCnt="4"/>
      <dgm:spPr/>
      <dgm:t>
        <a:bodyPr/>
        <a:lstStyle/>
        <a:p>
          <a:endParaRPr lang="en-US"/>
        </a:p>
      </dgm:t>
    </dgm:pt>
    <dgm:pt modelId="{5E0B94D2-C43D-43CE-B378-A4263D31E1FE}" type="pres">
      <dgm:prSet presAssocID="{EDF1F874-F001-45CC-A029-6716C21AA3AA}" presName="node" presStyleLbl="node1" presStyleIdx="4" presStyleCnt="5">
        <dgm:presLayoutVars>
          <dgm:bulletEnabled val="1"/>
        </dgm:presLayoutVars>
      </dgm:prSet>
      <dgm:spPr/>
      <dgm:t>
        <a:bodyPr/>
        <a:lstStyle/>
        <a:p>
          <a:endParaRPr lang="en-US"/>
        </a:p>
      </dgm:t>
    </dgm:pt>
  </dgm:ptLst>
  <dgm:cxnLst>
    <dgm:cxn modelId="{99CC8827-C5D8-4530-83E4-7A6AE2F2165E}" srcId="{513F25F8-C23D-49AC-91C8-272D8752D6F8}" destId="{EDF1F874-F001-45CC-A029-6716C21AA3AA}" srcOrd="4" destOrd="0" parTransId="{7F0ACF37-B901-4CD5-A4D6-8DA2C1031076}" sibTransId="{3FD5A588-AA72-49F9-8FD0-B4685DB649BA}"/>
    <dgm:cxn modelId="{493F8888-60A4-4E8A-BE62-601F5E3130B6}" type="presOf" srcId="{FA3A906E-45DD-408F-B22B-56BD3AFF3FBB}" destId="{4313B4AF-0A00-4071-B021-5C95AF2DE962}" srcOrd="0" destOrd="0" presId="urn:microsoft.com/office/officeart/2005/8/layout/process1"/>
    <dgm:cxn modelId="{DFC52CE5-07ED-48E7-92ED-923A312C0712}" type="presOf" srcId="{10141751-DBCF-47FB-8D6D-58C86B8B17A3}" destId="{EED96863-216B-4D40-B33F-8D7E62166E8F}" srcOrd="0" destOrd="0" presId="urn:microsoft.com/office/officeart/2005/8/layout/process1"/>
    <dgm:cxn modelId="{5BA36B52-DF70-43FE-9328-A3E4B495D702}" type="presOf" srcId="{20977BB8-817A-43D1-9069-17F26E5B92EC}" destId="{0EBE87A4-7778-4E20-A1A1-6D3C11CCDA3C}" srcOrd="0" destOrd="0" presId="urn:microsoft.com/office/officeart/2005/8/layout/process1"/>
    <dgm:cxn modelId="{452A88BF-92D6-4144-AC2D-9FF9F93773F3}" type="presOf" srcId="{EDF1F874-F001-45CC-A029-6716C21AA3AA}" destId="{5E0B94D2-C43D-43CE-B378-A4263D31E1FE}"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1E988351-ABBB-40AB-97CE-547C8586A335}" srcId="{513F25F8-C23D-49AC-91C8-272D8752D6F8}" destId="{10141751-DBCF-47FB-8D6D-58C86B8B17A3}" srcOrd="3" destOrd="0" parTransId="{18B73BD1-4AC0-42C6-ABE8-41BEACE191A1}" sibTransId="{20977BB8-817A-43D1-9069-17F26E5B92EC}"/>
    <dgm:cxn modelId="{83EB27CE-61F2-4227-BF5A-3B6270665D74}" type="presOf" srcId="{012245A9-E33D-420E-B337-C87A1DDFF595}" destId="{26A6B725-E340-45EB-A2B7-5057EEACCF8D}" srcOrd="0" destOrd="0" presId="urn:microsoft.com/office/officeart/2005/8/layout/process1"/>
    <dgm:cxn modelId="{6DA236B4-B747-452A-BB36-B3AE28ADD3D3}" type="presOf" srcId="{4AE5BD2A-846E-406B-9BEA-517EAAEC7EF7}" destId="{AAA54F80-2385-4CA6-A246-70B7521D9D2A}" srcOrd="1" destOrd="0" presId="urn:microsoft.com/office/officeart/2005/8/layout/process1"/>
    <dgm:cxn modelId="{C915E977-837D-4E46-831F-487C5CB30CE8}" type="presOf" srcId="{4AE5BD2A-846E-406B-9BEA-517EAAEC7EF7}" destId="{B8C529C3-031A-4EA2-ACC1-CB6A8CA5A36C}" srcOrd="0"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7B407755-6E65-425E-AB79-04F4ACBDBAB3}" srcId="{513F25F8-C23D-49AC-91C8-272D8752D6F8}" destId="{110DB969-4ED2-4A6A-88FE-0DFF8C468265}" srcOrd="0" destOrd="0" parTransId="{75BE613E-8FBD-4B18-90F0-84B7FA3C46FB}" sibTransId="{012245A9-E33D-420E-B337-C87A1DDFF595}"/>
    <dgm:cxn modelId="{8974C412-8200-4F80-B04D-CB94048CB622}" type="presOf" srcId="{DD27E346-A5FC-4FC9-9E66-1225F25EF3FF}" destId="{F3268480-7451-4FBA-B483-43B716583909}" srcOrd="1" destOrd="0" presId="urn:microsoft.com/office/officeart/2005/8/layout/process1"/>
    <dgm:cxn modelId="{0685FE33-878D-42E4-9815-16F57D37E22F}" type="presOf" srcId="{110DB969-4ED2-4A6A-88FE-0DFF8C468265}" destId="{B2ADE313-80E6-46F1-A5BB-3B4E041DEC80}" srcOrd="0" destOrd="0" presId="urn:microsoft.com/office/officeart/2005/8/layout/process1"/>
    <dgm:cxn modelId="{4E83F592-E779-44E1-95E3-32B55EA994B1}" type="presOf" srcId="{012245A9-E33D-420E-B337-C87A1DDFF595}" destId="{47A485D7-28DC-4D91-8889-E8DF1B7944C6}" srcOrd="1" destOrd="0" presId="urn:microsoft.com/office/officeart/2005/8/layout/process1"/>
    <dgm:cxn modelId="{74CD77D1-8295-43FC-8052-5B21B5C8E369}" type="presOf" srcId="{513F25F8-C23D-49AC-91C8-272D8752D6F8}" destId="{E0C84C85-3589-4123-9EB1-B1E7B7CB4AD6}" srcOrd="0" destOrd="0" presId="urn:microsoft.com/office/officeart/2005/8/layout/process1"/>
    <dgm:cxn modelId="{040759DA-7B09-4E3F-8C49-8712D9291E71}" type="presOf" srcId="{20977BB8-817A-43D1-9069-17F26E5B92EC}" destId="{E97C5981-5BBA-48D9-89CE-85B8EACC8B5F}" srcOrd="1" destOrd="0" presId="urn:microsoft.com/office/officeart/2005/8/layout/process1"/>
    <dgm:cxn modelId="{26565F68-2D3F-4D28-B80A-FFDA0AC3204E}" type="presOf" srcId="{DD27E346-A5FC-4FC9-9E66-1225F25EF3FF}" destId="{90B896A4-9B61-42AF-9C96-6471A8B0F912}" srcOrd="0" destOrd="0" presId="urn:microsoft.com/office/officeart/2005/8/layout/process1"/>
    <dgm:cxn modelId="{DF3E218B-09E6-4E27-97A3-5B2FF1A3C4C0}" type="presOf" srcId="{F465D28E-0D77-43B5-BCDE-74D1DC408F22}" destId="{FAB7E348-84F0-42D1-B2E8-6DD04A724922}" srcOrd="0" destOrd="0" presId="urn:microsoft.com/office/officeart/2005/8/layout/process1"/>
    <dgm:cxn modelId="{2491F9B3-DBE5-4C8C-AAC2-505672F86549}" type="presParOf" srcId="{E0C84C85-3589-4123-9EB1-B1E7B7CB4AD6}" destId="{B2ADE313-80E6-46F1-A5BB-3B4E041DEC80}" srcOrd="0" destOrd="0" presId="urn:microsoft.com/office/officeart/2005/8/layout/process1"/>
    <dgm:cxn modelId="{4255F0FA-0632-4578-8420-978060681C29}" type="presParOf" srcId="{E0C84C85-3589-4123-9EB1-B1E7B7CB4AD6}" destId="{26A6B725-E340-45EB-A2B7-5057EEACCF8D}" srcOrd="1" destOrd="0" presId="urn:microsoft.com/office/officeart/2005/8/layout/process1"/>
    <dgm:cxn modelId="{1C164482-F6A8-4EDF-99B0-D6400AF54A4F}" type="presParOf" srcId="{26A6B725-E340-45EB-A2B7-5057EEACCF8D}" destId="{47A485D7-28DC-4D91-8889-E8DF1B7944C6}" srcOrd="0" destOrd="0" presId="urn:microsoft.com/office/officeart/2005/8/layout/process1"/>
    <dgm:cxn modelId="{C05976DB-D326-4B44-A116-828DA223C945}" type="presParOf" srcId="{E0C84C85-3589-4123-9EB1-B1E7B7CB4AD6}" destId="{FAB7E348-84F0-42D1-B2E8-6DD04A724922}" srcOrd="2" destOrd="0" presId="urn:microsoft.com/office/officeart/2005/8/layout/process1"/>
    <dgm:cxn modelId="{4FF2DDB9-878C-44B3-AD9C-5401E44914C4}" type="presParOf" srcId="{E0C84C85-3589-4123-9EB1-B1E7B7CB4AD6}" destId="{B8C529C3-031A-4EA2-ACC1-CB6A8CA5A36C}" srcOrd="3" destOrd="0" presId="urn:microsoft.com/office/officeart/2005/8/layout/process1"/>
    <dgm:cxn modelId="{D29DC15D-EBAA-480B-9755-FAFEE41CAA79}" type="presParOf" srcId="{B8C529C3-031A-4EA2-ACC1-CB6A8CA5A36C}" destId="{AAA54F80-2385-4CA6-A246-70B7521D9D2A}" srcOrd="0" destOrd="0" presId="urn:microsoft.com/office/officeart/2005/8/layout/process1"/>
    <dgm:cxn modelId="{0B9D24AA-0713-448F-98DD-A6326CD172C7}" type="presParOf" srcId="{E0C84C85-3589-4123-9EB1-B1E7B7CB4AD6}" destId="{4313B4AF-0A00-4071-B021-5C95AF2DE962}" srcOrd="4" destOrd="0" presId="urn:microsoft.com/office/officeart/2005/8/layout/process1"/>
    <dgm:cxn modelId="{60B053CE-2104-45A9-B3AF-8AA5D46D79EC}" type="presParOf" srcId="{E0C84C85-3589-4123-9EB1-B1E7B7CB4AD6}" destId="{90B896A4-9B61-42AF-9C96-6471A8B0F912}" srcOrd="5" destOrd="0" presId="urn:microsoft.com/office/officeart/2005/8/layout/process1"/>
    <dgm:cxn modelId="{2ACBE143-B5BD-496B-B5B3-CA099BD09103}" type="presParOf" srcId="{90B896A4-9B61-42AF-9C96-6471A8B0F912}" destId="{F3268480-7451-4FBA-B483-43B716583909}" srcOrd="0" destOrd="0" presId="urn:microsoft.com/office/officeart/2005/8/layout/process1"/>
    <dgm:cxn modelId="{CAFC8671-7166-4FBF-B245-FA9994D89B49}" type="presParOf" srcId="{E0C84C85-3589-4123-9EB1-B1E7B7CB4AD6}" destId="{EED96863-216B-4D40-B33F-8D7E62166E8F}" srcOrd="6" destOrd="0" presId="urn:microsoft.com/office/officeart/2005/8/layout/process1"/>
    <dgm:cxn modelId="{1837A5AC-6870-49D4-BA6C-72C756DA07C2}" type="presParOf" srcId="{E0C84C85-3589-4123-9EB1-B1E7B7CB4AD6}" destId="{0EBE87A4-7778-4E20-A1A1-6D3C11CCDA3C}" srcOrd="7" destOrd="0" presId="urn:microsoft.com/office/officeart/2005/8/layout/process1"/>
    <dgm:cxn modelId="{0AF07FEC-AAE6-46D6-B728-58853E17E355}" type="presParOf" srcId="{0EBE87A4-7778-4E20-A1A1-6D3C11CCDA3C}" destId="{E97C5981-5BBA-48D9-89CE-85B8EACC8B5F}" srcOrd="0" destOrd="0" presId="urn:microsoft.com/office/officeart/2005/8/layout/process1"/>
    <dgm:cxn modelId="{6059BE6F-1958-4E4E-8673-2A10F4F42156}"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1_1" csCatId="accent1" phldr="1"/>
      <dgm:spPr/>
    </dgm:pt>
    <dgm:pt modelId="{110DB969-4ED2-4A6A-88FE-0DFF8C468265}">
      <dgm:prSet phldrT="[Text]"/>
      <dgm:spPr/>
      <dgm:t>
        <a:bodyPr/>
        <a:lstStyle/>
        <a:p>
          <a:r>
            <a:rPr lang="en-US"/>
            <a:t>Step 1:</a:t>
          </a:r>
        </a:p>
        <a:p>
          <a:r>
            <a:rPr lang="en-US"/>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a:p>
      </dgm:t>
    </dgm:pt>
    <dgm:pt modelId="{F465D28E-0D77-43B5-BCDE-74D1DC408F22}">
      <dgm:prSet phldrT="[Text]"/>
      <dgm:spPr>
        <a:noFill/>
      </dgm:spPr>
      <dgm:t>
        <a:bodyPr/>
        <a:lstStyle/>
        <a:p>
          <a:r>
            <a:rPr lang="en-US" dirty="0"/>
            <a:t>Step 2:</a:t>
          </a:r>
        </a:p>
        <a:p>
          <a:r>
            <a:rPr lang="en-US" dirty="0"/>
            <a:t>Create specific learning goals based on </a:t>
          </a:r>
          <a:r>
            <a:rPr lang="en-US" dirty="0" smtClean="0"/>
            <a:t>pre-assessment</a:t>
          </a:r>
          <a:endParaRPr lang="en-US" dirty="0"/>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a:p>
      </dgm:t>
    </dgm:pt>
    <dgm:pt modelId="{FA3A906E-45DD-408F-B22B-56BD3AFF3FBB}">
      <dgm:prSet phldrT="[Text]"/>
      <dgm:spPr>
        <a:solidFill>
          <a:schemeClr val="bg1"/>
        </a:solidFill>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a:noFill/>
      </dgm:spPr>
      <dgm:t>
        <a:bodyPr/>
        <a:lstStyle/>
        <a:p>
          <a:endParaRPr lang="en-US"/>
        </a:p>
      </dgm:t>
    </dgm:pt>
    <dgm:pt modelId="{10141751-DBCF-47FB-8D6D-58C86B8B17A3}">
      <dgm:prSet phldrT="[Text]"/>
      <dgm:spPr>
        <a:solidFill>
          <a:srgbClr val="99CCCC"/>
        </a:solidFill>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a:p>
      </dgm:t>
    </dgm:pt>
    <dgm:pt modelId="{EDF1F874-F001-45CC-A029-6716C21AA3AA}">
      <dgm:prSet phldrT="[Text]"/>
      <dgm:spPr/>
      <dgm:t>
        <a:bodyPr/>
        <a:lstStyle/>
        <a:p>
          <a:r>
            <a:rPr lang="en-US"/>
            <a:t>Step 5:</a:t>
          </a:r>
        </a:p>
        <a:p>
          <a:r>
            <a:rPr lang="en-US"/>
            <a:t>Determine whether the student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t>
        <a:bodyPr/>
        <a:lstStyle/>
        <a:p>
          <a:endParaRPr lang="en-US"/>
        </a:p>
      </dgm:t>
    </dgm:pt>
    <dgm:pt modelId="{26A6B725-E340-45EB-A2B7-5057EEACCF8D}" type="pres">
      <dgm:prSet presAssocID="{012245A9-E33D-420E-B337-C87A1DDFF595}" presName="sibTrans" presStyleLbl="sibTrans2D1" presStyleIdx="0" presStyleCnt="4"/>
      <dgm:spPr/>
      <dgm:t>
        <a:bodyPr/>
        <a:lstStyle/>
        <a:p>
          <a:endParaRPr lang="en-US"/>
        </a:p>
      </dgm:t>
    </dgm:pt>
    <dgm:pt modelId="{47A485D7-28DC-4D91-8889-E8DF1B7944C6}" type="pres">
      <dgm:prSet presAssocID="{012245A9-E33D-420E-B337-C87A1DDFF595}" presName="connectorText" presStyleLbl="sibTrans2D1" presStyleIdx="0" presStyleCnt="4"/>
      <dgm:spPr/>
      <dgm:t>
        <a:bodyPr/>
        <a:lstStyle/>
        <a:p>
          <a:endParaRPr lang="en-US"/>
        </a:p>
      </dgm:t>
    </dgm:pt>
    <dgm:pt modelId="{FAB7E348-84F0-42D1-B2E8-6DD04A724922}" type="pres">
      <dgm:prSet presAssocID="{F465D28E-0D77-43B5-BCDE-74D1DC408F22}" presName="node" presStyleLbl="node1" presStyleIdx="1" presStyleCnt="5">
        <dgm:presLayoutVars>
          <dgm:bulletEnabled val="1"/>
        </dgm:presLayoutVars>
      </dgm:prSet>
      <dgm:spPr/>
      <dgm:t>
        <a:bodyPr/>
        <a:lstStyle/>
        <a:p>
          <a:endParaRPr lang="en-US"/>
        </a:p>
      </dgm:t>
    </dgm:pt>
    <dgm:pt modelId="{B8C529C3-031A-4EA2-ACC1-CB6A8CA5A36C}" type="pres">
      <dgm:prSet presAssocID="{4AE5BD2A-846E-406B-9BEA-517EAAEC7EF7}" presName="sibTrans" presStyleLbl="sibTrans2D1" presStyleIdx="1" presStyleCnt="4"/>
      <dgm:spPr/>
      <dgm:t>
        <a:bodyPr/>
        <a:lstStyle/>
        <a:p>
          <a:endParaRPr lang="en-US"/>
        </a:p>
      </dgm:t>
    </dgm:pt>
    <dgm:pt modelId="{AAA54F80-2385-4CA6-A246-70B7521D9D2A}" type="pres">
      <dgm:prSet presAssocID="{4AE5BD2A-846E-406B-9BEA-517EAAEC7EF7}" presName="connectorText" presStyleLbl="sibTrans2D1" presStyleIdx="1" presStyleCnt="4"/>
      <dgm:spPr/>
      <dgm:t>
        <a:bodyPr/>
        <a:lstStyle/>
        <a:p>
          <a:endParaRPr lang="en-US"/>
        </a:p>
      </dgm:t>
    </dgm:pt>
    <dgm:pt modelId="{4313B4AF-0A00-4071-B021-5C95AF2DE962}" type="pres">
      <dgm:prSet presAssocID="{FA3A906E-45DD-408F-B22B-56BD3AFF3FBB}" presName="node" presStyleLbl="node1" presStyleIdx="2" presStyleCnt="5">
        <dgm:presLayoutVars>
          <dgm:bulletEnabled val="1"/>
        </dgm:presLayoutVars>
      </dgm:prSet>
      <dgm:spPr/>
      <dgm:t>
        <a:bodyPr/>
        <a:lstStyle/>
        <a:p>
          <a:endParaRPr lang="en-US"/>
        </a:p>
      </dgm:t>
    </dgm:pt>
    <dgm:pt modelId="{90B896A4-9B61-42AF-9C96-6471A8B0F912}" type="pres">
      <dgm:prSet presAssocID="{DD27E346-A5FC-4FC9-9E66-1225F25EF3FF}" presName="sibTrans" presStyleLbl="sibTrans2D1" presStyleIdx="2" presStyleCnt="4"/>
      <dgm:spPr/>
      <dgm:t>
        <a:bodyPr/>
        <a:lstStyle/>
        <a:p>
          <a:endParaRPr lang="en-US"/>
        </a:p>
      </dgm:t>
    </dgm:pt>
    <dgm:pt modelId="{F3268480-7451-4FBA-B483-43B716583909}" type="pres">
      <dgm:prSet presAssocID="{DD27E346-A5FC-4FC9-9E66-1225F25EF3FF}" presName="connectorText" presStyleLbl="sibTrans2D1" presStyleIdx="2" presStyleCnt="4"/>
      <dgm:spPr/>
      <dgm:t>
        <a:bodyPr/>
        <a:lstStyle/>
        <a:p>
          <a:endParaRPr lang="en-US"/>
        </a:p>
      </dgm:t>
    </dgm:pt>
    <dgm:pt modelId="{EED96863-216B-4D40-B33F-8D7E62166E8F}" type="pres">
      <dgm:prSet presAssocID="{10141751-DBCF-47FB-8D6D-58C86B8B17A3}" presName="node" presStyleLbl="node1" presStyleIdx="3" presStyleCnt="5">
        <dgm:presLayoutVars>
          <dgm:bulletEnabled val="1"/>
        </dgm:presLayoutVars>
      </dgm:prSet>
      <dgm:spPr/>
      <dgm:t>
        <a:bodyPr/>
        <a:lstStyle/>
        <a:p>
          <a:endParaRPr lang="en-US"/>
        </a:p>
      </dgm:t>
    </dgm:pt>
    <dgm:pt modelId="{0EBE87A4-7778-4E20-A1A1-6D3C11CCDA3C}" type="pres">
      <dgm:prSet presAssocID="{20977BB8-817A-43D1-9069-17F26E5B92EC}" presName="sibTrans" presStyleLbl="sibTrans2D1" presStyleIdx="3" presStyleCnt="4"/>
      <dgm:spPr/>
      <dgm:t>
        <a:bodyPr/>
        <a:lstStyle/>
        <a:p>
          <a:endParaRPr lang="en-US"/>
        </a:p>
      </dgm:t>
    </dgm:pt>
    <dgm:pt modelId="{E97C5981-5BBA-48D9-89CE-85B8EACC8B5F}" type="pres">
      <dgm:prSet presAssocID="{20977BB8-817A-43D1-9069-17F26E5B92EC}" presName="connectorText" presStyleLbl="sibTrans2D1" presStyleIdx="3" presStyleCnt="4"/>
      <dgm:spPr/>
      <dgm:t>
        <a:bodyPr/>
        <a:lstStyle/>
        <a:p>
          <a:endParaRPr lang="en-US"/>
        </a:p>
      </dgm:t>
    </dgm:pt>
    <dgm:pt modelId="{5E0B94D2-C43D-43CE-B378-A4263D31E1FE}" type="pres">
      <dgm:prSet presAssocID="{EDF1F874-F001-45CC-A029-6716C21AA3AA}" presName="node" presStyleLbl="node1" presStyleIdx="4" presStyleCnt="5">
        <dgm:presLayoutVars>
          <dgm:bulletEnabled val="1"/>
        </dgm:presLayoutVars>
      </dgm:prSet>
      <dgm:spPr/>
      <dgm:t>
        <a:bodyPr/>
        <a:lstStyle/>
        <a:p>
          <a:endParaRPr lang="en-US"/>
        </a:p>
      </dgm:t>
    </dgm:pt>
  </dgm:ptLst>
  <dgm:cxnLst>
    <dgm:cxn modelId="{B8C980EC-7018-4198-8EBA-0C6FD90ECB6D}" type="presOf" srcId="{FA3A906E-45DD-408F-B22B-56BD3AFF3FBB}" destId="{4313B4AF-0A00-4071-B021-5C95AF2DE962}" srcOrd="0" destOrd="0" presId="urn:microsoft.com/office/officeart/2005/8/layout/process1"/>
    <dgm:cxn modelId="{99CC8827-C5D8-4530-83E4-7A6AE2F2165E}" srcId="{513F25F8-C23D-49AC-91C8-272D8752D6F8}" destId="{EDF1F874-F001-45CC-A029-6716C21AA3AA}" srcOrd="4" destOrd="0" parTransId="{7F0ACF37-B901-4CD5-A4D6-8DA2C1031076}" sibTransId="{3FD5A588-AA72-49F9-8FD0-B4685DB649BA}"/>
    <dgm:cxn modelId="{36F14E11-56B5-4A58-B51F-831A95F54BC2}" type="presOf" srcId="{012245A9-E33D-420E-B337-C87A1DDFF595}" destId="{47A485D7-28DC-4D91-8889-E8DF1B7944C6}" srcOrd="1" destOrd="0" presId="urn:microsoft.com/office/officeart/2005/8/layout/process1"/>
    <dgm:cxn modelId="{AB6DE00D-A190-417D-98E0-E80C20362247}" type="presOf" srcId="{4AE5BD2A-846E-406B-9BEA-517EAAEC7EF7}" destId="{AAA54F80-2385-4CA6-A246-70B7521D9D2A}" srcOrd="1"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C27ED94C-A369-482B-8D8E-4DF65F2616C2}" type="presOf" srcId="{EDF1F874-F001-45CC-A029-6716C21AA3AA}" destId="{5E0B94D2-C43D-43CE-B378-A4263D31E1FE}" srcOrd="0" destOrd="0" presId="urn:microsoft.com/office/officeart/2005/8/layout/process1"/>
    <dgm:cxn modelId="{EF621F87-BD7B-418B-9984-BD27F19E9A38}" type="presOf" srcId="{10141751-DBCF-47FB-8D6D-58C86B8B17A3}" destId="{EED96863-216B-4D40-B33F-8D7E62166E8F}" srcOrd="0" destOrd="0" presId="urn:microsoft.com/office/officeart/2005/8/layout/process1"/>
    <dgm:cxn modelId="{DC7C7CC2-A1C7-464D-99D7-36B0371EFD8F}" type="presOf" srcId="{4AE5BD2A-846E-406B-9BEA-517EAAEC7EF7}" destId="{B8C529C3-031A-4EA2-ACC1-CB6A8CA5A36C}" srcOrd="0"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75D1587A-105A-49EE-8300-3828534AA4E1}" type="presOf" srcId="{110DB969-4ED2-4A6A-88FE-0DFF8C468265}" destId="{B2ADE313-80E6-46F1-A5BB-3B4E041DEC80}" srcOrd="0" destOrd="0" presId="urn:microsoft.com/office/officeart/2005/8/layout/process1"/>
    <dgm:cxn modelId="{807CA2B7-044F-4052-8254-E4F22B6B18DC}" type="presOf" srcId="{20977BB8-817A-43D1-9069-17F26E5B92EC}" destId="{E97C5981-5BBA-48D9-89CE-85B8EACC8B5F}" srcOrd="1" destOrd="0" presId="urn:microsoft.com/office/officeart/2005/8/layout/process1"/>
    <dgm:cxn modelId="{764106F2-5C48-4225-8140-CDC1CA230E1C}" type="presOf" srcId="{012245A9-E33D-420E-B337-C87A1DDFF595}" destId="{26A6B725-E340-45EB-A2B7-5057EEACCF8D}" srcOrd="0"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7B407755-6E65-425E-AB79-04F4ACBDBAB3}" srcId="{513F25F8-C23D-49AC-91C8-272D8752D6F8}" destId="{110DB969-4ED2-4A6A-88FE-0DFF8C468265}" srcOrd="0" destOrd="0" parTransId="{75BE613E-8FBD-4B18-90F0-84B7FA3C46FB}" sibTransId="{012245A9-E33D-420E-B337-C87A1DDFF595}"/>
    <dgm:cxn modelId="{DBD84311-33BB-4981-8657-FF2563FBF37A}" type="presOf" srcId="{DD27E346-A5FC-4FC9-9E66-1225F25EF3FF}" destId="{90B896A4-9B61-42AF-9C96-6471A8B0F912}" srcOrd="0" destOrd="0" presId="urn:microsoft.com/office/officeart/2005/8/layout/process1"/>
    <dgm:cxn modelId="{E1A430EF-E0C1-491A-AB79-16C075B48BA9}" type="presOf" srcId="{DD27E346-A5FC-4FC9-9E66-1225F25EF3FF}" destId="{F3268480-7451-4FBA-B483-43B716583909}" srcOrd="1" destOrd="0" presId="urn:microsoft.com/office/officeart/2005/8/layout/process1"/>
    <dgm:cxn modelId="{05299E36-F31D-469F-B16D-B9B6FB94403E}" type="presOf" srcId="{513F25F8-C23D-49AC-91C8-272D8752D6F8}" destId="{E0C84C85-3589-4123-9EB1-B1E7B7CB4AD6}" srcOrd="0" destOrd="0" presId="urn:microsoft.com/office/officeart/2005/8/layout/process1"/>
    <dgm:cxn modelId="{64106822-5D48-4D05-AAC2-F87EB79E22E6}" type="presOf" srcId="{F465D28E-0D77-43B5-BCDE-74D1DC408F22}" destId="{FAB7E348-84F0-42D1-B2E8-6DD04A724922}" srcOrd="0" destOrd="0" presId="urn:microsoft.com/office/officeart/2005/8/layout/process1"/>
    <dgm:cxn modelId="{4E885A7F-9CC0-411B-A0FC-DCB63E25047E}" type="presOf" srcId="{20977BB8-817A-43D1-9069-17F26E5B92EC}" destId="{0EBE87A4-7778-4E20-A1A1-6D3C11CCDA3C}" srcOrd="0" destOrd="0" presId="urn:microsoft.com/office/officeart/2005/8/layout/process1"/>
    <dgm:cxn modelId="{7325A03B-E6A5-427A-8C6C-8424C0018318}" type="presParOf" srcId="{E0C84C85-3589-4123-9EB1-B1E7B7CB4AD6}" destId="{B2ADE313-80E6-46F1-A5BB-3B4E041DEC80}" srcOrd="0" destOrd="0" presId="urn:microsoft.com/office/officeart/2005/8/layout/process1"/>
    <dgm:cxn modelId="{4A742FAA-13F1-4788-A4D8-CF0C3193B0FE}" type="presParOf" srcId="{E0C84C85-3589-4123-9EB1-B1E7B7CB4AD6}" destId="{26A6B725-E340-45EB-A2B7-5057EEACCF8D}" srcOrd="1" destOrd="0" presId="urn:microsoft.com/office/officeart/2005/8/layout/process1"/>
    <dgm:cxn modelId="{F59C2CBD-3A8F-4020-A6AD-453336EBD0DF}" type="presParOf" srcId="{26A6B725-E340-45EB-A2B7-5057EEACCF8D}" destId="{47A485D7-28DC-4D91-8889-E8DF1B7944C6}" srcOrd="0" destOrd="0" presId="urn:microsoft.com/office/officeart/2005/8/layout/process1"/>
    <dgm:cxn modelId="{5BBA625F-AB79-41BF-8F3F-D2968EA779B6}" type="presParOf" srcId="{E0C84C85-3589-4123-9EB1-B1E7B7CB4AD6}" destId="{FAB7E348-84F0-42D1-B2E8-6DD04A724922}" srcOrd="2" destOrd="0" presId="urn:microsoft.com/office/officeart/2005/8/layout/process1"/>
    <dgm:cxn modelId="{CCCBC703-4F32-4150-B2B2-4CA31F2B7B57}" type="presParOf" srcId="{E0C84C85-3589-4123-9EB1-B1E7B7CB4AD6}" destId="{B8C529C3-031A-4EA2-ACC1-CB6A8CA5A36C}" srcOrd="3" destOrd="0" presId="urn:microsoft.com/office/officeart/2005/8/layout/process1"/>
    <dgm:cxn modelId="{EECD374C-2E2D-4AD3-9BD0-353E5E5A6A95}" type="presParOf" srcId="{B8C529C3-031A-4EA2-ACC1-CB6A8CA5A36C}" destId="{AAA54F80-2385-4CA6-A246-70B7521D9D2A}" srcOrd="0" destOrd="0" presId="urn:microsoft.com/office/officeart/2005/8/layout/process1"/>
    <dgm:cxn modelId="{A4EA01A1-0486-4516-A650-15FCFBAFF3AE}" type="presParOf" srcId="{E0C84C85-3589-4123-9EB1-B1E7B7CB4AD6}" destId="{4313B4AF-0A00-4071-B021-5C95AF2DE962}" srcOrd="4" destOrd="0" presId="urn:microsoft.com/office/officeart/2005/8/layout/process1"/>
    <dgm:cxn modelId="{C06BBC9A-7489-446E-9367-E044965776E2}" type="presParOf" srcId="{E0C84C85-3589-4123-9EB1-B1E7B7CB4AD6}" destId="{90B896A4-9B61-42AF-9C96-6471A8B0F912}" srcOrd="5" destOrd="0" presId="urn:microsoft.com/office/officeart/2005/8/layout/process1"/>
    <dgm:cxn modelId="{CA331A03-FE6A-45DC-9A9E-1459930CE502}" type="presParOf" srcId="{90B896A4-9B61-42AF-9C96-6471A8B0F912}" destId="{F3268480-7451-4FBA-B483-43B716583909}" srcOrd="0" destOrd="0" presId="urn:microsoft.com/office/officeart/2005/8/layout/process1"/>
    <dgm:cxn modelId="{CB0506E6-B657-4720-B425-BE07E3B162D6}" type="presParOf" srcId="{E0C84C85-3589-4123-9EB1-B1E7B7CB4AD6}" destId="{EED96863-216B-4D40-B33F-8D7E62166E8F}" srcOrd="6" destOrd="0" presId="urn:microsoft.com/office/officeart/2005/8/layout/process1"/>
    <dgm:cxn modelId="{A1298A8B-124F-4648-9728-2A5155AB7EE3}" type="presParOf" srcId="{E0C84C85-3589-4123-9EB1-B1E7B7CB4AD6}" destId="{0EBE87A4-7778-4E20-A1A1-6D3C11CCDA3C}" srcOrd="7" destOrd="0" presId="urn:microsoft.com/office/officeart/2005/8/layout/process1"/>
    <dgm:cxn modelId="{F18FC141-7CE5-4906-A2C5-6592E63206D9}" type="presParOf" srcId="{0EBE87A4-7778-4E20-A1A1-6D3C11CCDA3C}" destId="{E97C5981-5BBA-48D9-89CE-85B8EACC8B5F}" srcOrd="0" destOrd="0" presId="urn:microsoft.com/office/officeart/2005/8/layout/process1"/>
    <dgm:cxn modelId="{69FAD54E-8D2E-4CEA-A945-04AB2F7A728B}"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E313-80E6-46F1-A5BB-3B4E041DEC80}">
      <dsp:nvSpPr>
        <dsp:cNvPr id="0" name=""/>
        <dsp:cNvSpPr/>
      </dsp:nvSpPr>
      <dsp:spPr>
        <a:xfrm>
          <a:off x="4167" y="1238625"/>
          <a:ext cx="1291828" cy="1864562"/>
        </a:xfrm>
        <a:prstGeom prst="roundRect">
          <a:avLst>
            <a:gd name="adj" fmla="val 10000"/>
          </a:avLst>
        </a:prstGeom>
        <a:solidFill>
          <a:srgbClr val="99CCCC"/>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Step 1:</a:t>
          </a:r>
        </a:p>
        <a:p>
          <a:pPr lvl="0" algn="ctr" defTabSz="577850">
            <a:lnSpc>
              <a:spcPct val="90000"/>
            </a:lnSpc>
            <a:spcBef>
              <a:spcPct val="0"/>
            </a:spcBef>
            <a:spcAft>
              <a:spcPct val="35000"/>
            </a:spcAft>
          </a:pPr>
          <a:r>
            <a:rPr lang="en-US" sz="1300" kern="1200" dirty="0"/>
            <a:t>Determine needs</a:t>
          </a:r>
        </a:p>
      </dsp:txBody>
      <dsp:txXfrm>
        <a:off x="42003" y="1276461"/>
        <a:ext cx="1216156" cy="1788890"/>
      </dsp:txXfrm>
    </dsp:sp>
    <dsp:sp modelId="{26A6B725-E340-45EB-A2B7-5057EEACCF8D}">
      <dsp:nvSpPr>
        <dsp:cNvPr id="0" name=""/>
        <dsp:cNvSpPr/>
      </dsp:nvSpPr>
      <dsp:spPr>
        <a:xfrm>
          <a:off x="1425178" y="2010719"/>
          <a:ext cx="273867" cy="320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425178" y="2074794"/>
        <a:ext cx="191707" cy="192223"/>
      </dsp:txXfrm>
    </dsp:sp>
    <dsp:sp modelId="{FAB7E348-84F0-42D1-B2E8-6DD04A724922}">
      <dsp:nvSpPr>
        <dsp:cNvPr id="0" name=""/>
        <dsp:cNvSpPr/>
      </dsp:nvSpPr>
      <dsp:spPr>
        <a:xfrm>
          <a:off x="1812726" y="1238625"/>
          <a:ext cx="1291828" cy="1864562"/>
        </a:xfrm>
        <a:prstGeom prst="roundRect">
          <a:avLst>
            <a:gd name="adj" fmla="val 10000"/>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Step 2:</a:t>
          </a:r>
        </a:p>
        <a:p>
          <a:pPr lvl="0" algn="ctr" defTabSz="577850">
            <a:lnSpc>
              <a:spcPct val="90000"/>
            </a:lnSpc>
            <a:spcBef>
              <a:spcPct val="0"/>
            </a:spcBef>
            <a:spcAft>
              <a:spcPct val="35000"/>
            </a:spcAft>
          </a:pPr>
          <a:r>
            <a:rPr lang="en-US" sz="1300" kern="1200" dirty="0"/>
            <a:t>Create specific learning goals based on </a:t>
          </a:r>
          <a:r>
            <a:rPr lang="en-US" sz="1300" kern="1200" dirty="0" smtClean="0"/>
            <a:t>pre-assessment</a:t>
          </a:r>
          <a:endParaRPr lang="en-US" sz="1300" kern="1200" dirty="0"/>
        </a:p>
      </dsp:txBody>
      <dsp:txXfrm>
        <a:off x="1850562" y="1276461"/>
        <a:ext cx="1216156" cy="1788890"/>
      </dsp:txXfrm>
    </dsp:sp>
    <dsp:sp modelId="{B8C529C3-031A-4EA2-ACC1-CB6A8CA5A36C}">
      <dsp:nvSpPr>
        <dsp:cNvPr id="0" name=""/>
        <dsp:cNvSpPr/>
      </dsp:nvSpPr>
      <dsp:spPr>
        <a:xfrm>
          <a:off x="3233737" y="2010719"/>
          <a:ext cx="273867" cy="320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233737" y="2074794"/>
        <a:ext cx="191707" cy="192223"/>
      </dsp:txXfrm>
    </dsp:sp>
    <dsp:sp modelId="{4313B4AF-0A00-4071-B021-5C95AF2DE962}">
      <dsp:nvSpPr>
        <dsp:cNvPr id="0" name=""/>
        <dsp:cNvSpPr/>
      </dsp:nvSpPr>
      <dsp:spPr>
        <a:xfrm>
          <a:off x="3621285" y="1238625"/>
          <a:ext cx="1291828" cy="1864562"/>
        </a:xfrm>
        <a:prstGeom prst="roundRect">
          <a:avLst>
            <a:gd name="adj" fmla="val 10000"/>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Step 3:</a:t>
          </a:r>
        </a:p>
        <a:p>
          <a:pPr lvl="0" algn="ctr" defTabSz="577850">
            <a:lnSpc>
              <a:spcPct val="90000"/>
            </a:lnSpc>
            <a:spcBef>
              <a:spcPct val="0"/>
            </a:spcBef>
            <a:spcAft>
              <a:spcPct val="35000"/>
            </a:spcAft>
          </a:pPr>
          <a:r>
            <a:rPr lang="en-US" sz="1300" kern="1200" dirty="0"/>
            <a:t>Create and implement teaching and learning strategies</a:t>
          </a:r>
        </a:p>
      </dsp:txBody>
      <dsp:txXfrm>
        <a:off x="3659121" y="1276461"/>
        <a:ext cx="1216156" cy="1788890"/>
      </dsp:txXfrm>
    </dsp:sp>
    <dsp:sp modelId="{90B896A4-9B61-42AF-9C96-6471A8B0F912}">
      <dsp:nvSpPr>
        <dsp:cNvPr id="0" name=""/>
        <dsp:cNvSpPr/>
      </dsp:nvSpPr>
      <dsp:spPr>
        <a:xfrm>
          <a:off x="5042296" y="2010719"/>
          <a:ext cx="273867" cy="32037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042296" y="2074794"/>
        <a:ext cx="191707" cy="192223"/>
      </dsp:txXfrm>
    </dsp:sp>
    <dsp:sp modelId="{EED96863-216B-4D40-B33F-8D7E62166E8F}">
      <dsp:nvSpPr>
        <dsp:cNvPr id="0" name=""/>
        <dsp:cNvSpPr/>
      </dsp:nvSpPr>
      <dsp:spPr>
        <a:xfrm>
          <a:off x="5429845" y="1238625"/>
          <a:ext cx="1291828" cy="1864562"/>
        </a:xfrm>
        <a:prstGeom prst="roundRect">
          <a:avLst>
            <a:gd name="adj" fmla="val 10000"/>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Step 4:</a:t>
          </a:r>
        </a:p>
        <a:p>
          <a:pPr lvl="0" algn="ctr" defTabSz="577850">
            <a:lnSpc>
              <a:spcPct val="90000"/>
            </a:lnSpc>
            <a:spcBef>
              <a:spcPct val="0"/>
            </a:spcBef>
            <a:spcAft>
              <a:spcPct val="35000"/>
            </a:spcAft>
          </a:pPr>
          <a:r>
            <a:rPr lang="en-US" sz="1300" kern="1200"/>
            <a:t>Monitor student progress through ongoing formative assessment</a:t>
          </a:r>
        </a:p>
      </dsp:txBody>
      <dsp:txXfrm>
        <a:off x="5467681" y="1276461"/>
        <a:ext cx="1216156" cy="1788890"/>
      </dsp:txXfrm>
    </dsp:sp>
    <dsp:sp modelId="{0EBE87A4-7778-4E20-A1A1-6D3C11CCDA3C}">
      <dsp:nvSpPr>
        <dsp:cNvPr id="0" name=""/>
        <dsp:cNvSpPr/>
      </dsp:nvSpPr>
      <dsp:spPr>
        <a:xfrm>
          <a:off x="6850856" y="2010719"/>
          <a:ext cx="273867" cy="320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850856" y="2074794"/>
        <a:ext cx="191707" cy="192223"/>
      </dsp:txXfrm>
    </dsp:sp>
    <dsp:sp modelId="{5E0B94D2-C43D-43CE-B378-A4263D31E1FE}">
      <dsp:nvSpPr>
        <dsp:cNvPr id="0" name=""/>
        <dsp:cNvSpPr/>
      </dsp:nvSpPr>
      <dsp:spPr>
        <a:xfrm>
          <a:off x="7238404" y="1238625"/>
          <a:ext cx="1291828" cy="1864562"/>
        </a:xfrm>
        <a:prstGeom prst="roundRect">
          <a:avLst>
            <a:gd name="adj" fmla="val 10000"/>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Step 5:</a:t>
          </a:r>
        </a:p>
        <a:p>
          <a:pPr lvl="0" algn="ctr" defTabSz="577850">
            <a:lnSpc>
              <a:spcPct val="90000"/>
            </a:lnSpc>
            <a:spcBef>
              <a:spcPct val="0"/>
            </a:spcBef>
            <a:spcAft>
              <a:spcPct val="35000"/>
            </a:spcAft>
          </a:pPr>
          <a:r>
            <a:rPr lang="en-US" sz="1300" kern="1200"/>
            <a:t>Determine whether the student achieved the goals</a:t>
          </a:r>
        </a:p>
      </dsp:txBody>
      <dsp:txXfrm>
        <a:off x="7276240" y="1276461"/>
        <a:ext cx="1216156" cy="1788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1DC87-DBA8-41C2-9C87-878C1BD9246A}"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FFADF-A806-4B28-BAE3-8FFFA9155C42}" type="slidenum">
              <a:rPr lang="en-US" smtClean="0"/>
              <a:t>‹#›</a:t>
            </a:fld>
            <a:endParaRPr lang="en-US"/>
          </a:p>
        </p:txBody>
      </p:sp>
    </p:spTree>
    <p:extLst>
      <p:ext uri="{BB962C8B-B14F-4D97-AF65-F5344CB8AC3E}">
        <p14:creationId xmlns:p14="http://schemas.microsoft.com/office/powerpoint/2010/main" val="124753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you are in the process of coaching teachers as they set their</a:t>
            </a:r>
            <a:r>
              <a:rPr lang="en-US" baseline="0" dirty="0" smtClean="0"/>
              <a:t> student growth goals. Because of questions from many of you, we are going to look at a draft of a social studies scenario where the teacher uses LDC as the basis for his student growth goal. Our focus to day will be the steps in the process this social studies scenario illustrates.</a:t>
            </a:r>
            <a:endParaRPr lang="en-US" dirty="0"/>
          </a:p>
        </p:txBody>
      </p:sp>
      <p:sp>
        <p:nvSpPr>
          <p:cNvPr id="4" name="Slide Number Placeholder 3"/>
          <p:cNvSpPr>
            <a:spLocks noGrp="1"/>
          </p:cNvSpPr>
          <p:nvPr>
            <p:ph type="sldNum" sz="quarter" idx="10"/>
          </p:nvPr>
        </p:nvSpPr>
        <p:spPr/>
        <p:txBody>
          <a:bodyPr/>
          <a:lstStyle/>
          <a:p>
            <a:fld id="{C2EFFADF-A806-4B28-BAE3-8FFFA9155C42}" type="slidenum">
              <a:rPr lang="en-US" smtClean="0"/>
              <a:t>1</a:t>
            </a:fld>
            <a:endParaRPr lang="en-US"/>
          </a:p>
        </p:txBody>
      </p:sp>
    </p:spTree>
    <p:extLst>
      <p:ext uri="{BB962C8B-B14F-4D97-AF65-F5344CB8AC3E}">
        <p14:creationId xmlns:p14="http://schemas.microsoft.com/office/powerpoint/2010/main" val="91776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Q –</a:t>
            </a:r>
            <a:r>
              <a:rPr lang="en-US" b="0" baseline="0" dirty="0" smtClean="0"/>
              <a:t> What do you notice that is different about this version of the rubric Mr. Diamond and his peers in his PLC are using? </a:t>
            </a:r>
          </a:p>
          <a:p>
            <a:r>
              <a:rPr lang="en-US" b="1" baseline="0" dirty="0" smtClean="0"/>
              <a:t>A. – </a:t>
            </a:r>
            <a:r>
              <a:rPr lang="en-US" b="0" baseline="0" dirty="0" smtClean="0"/>
              <a:t>He embedded grade level standards.</a:t>
            </a:r>
            <a:endParaRPr lang="en-US" b="1" baseline="0" dirty="0" smtClean="0"/>
          </a:p>
          <a:p>
            <a:endParaRPr lang="en-US" b="1" baseline="0" dirty="0" smtClean="0"/>
          </a:p>
          <a:p>
            <a:r>
              <a:rPr lang="en-US" b="1" baseline="0" dirty="0" smtClean="0"/>
              <a:t>Q - </a:t>
            </a:r>
            <a:r>
              <a:rPr lang="en-US" baseline="0" dirty="0" smtClean="0"/>
              <a:t>Why do you think they embedded grade level standards? Why in those places?</a:t>
            </a:r>
          </a:p>
          <a:p>
            <a:r>
              <a:rPr lang="en-US" b="1" baseline="0" dirty="0" smtClean="0"/>
              <a:t>A - </a:t>
            </a:r>
            <a:r>
              <a:rPr lang="en-US" baseline="0" dirty="0" smtClean="0"/>
              <a:t>He did this because he wanted to focus on what that skill looks like at the grade level he teaches. </a:t>
            </a:r>
            <a:r>
              <a:rPr lang="en-US" dirty="0" smtClean="0"/>
              <a:t>Mr. Diamond’s PLC did  this by embedding</a:t>
            </a:r>
            <a:r>
              <a:rPr lang="en-US" baseline="0" dirty="0" smtClean="0"/>
              <a:t> the grade level standards, that he identified as his goal targets, immediately under the criteria listed in the rubric. </a:t>
            </a:r>
          </a:p>
          <a:p>
            <a:endParaRPr lang="en-US" dirty="0" smtClean="0"/>
          </a:p>
          <a:p>
            <a:r>
              <a:rPr lang="en-US" b="1" dirty="0" smtClean="0"/>
              <a:t>Notice</a:t>
            </a:r>
            <a:r>
              <a:rPr lang="en-US" dirty="0" smtClean="0"/>
              <a:t>, Mr.</a:t>
            </a:r>
            <a:r>
              <a:rPr lang="en-US" baseline="0" dirty="0" smtClean="0"/>
              <a:t> Diamond highlighted the target skills on the rubric.</a:t>
            </a:r>
            <a:endParaRPr lang="en-US" dirty="0"/>
          </a:p>
        </p:txBody>
      </p:sp>
      <p:sp>
        <p:nvSpPr>
          <p:cNvPr id="4" name="Slide Number Placeholder 3"/>
          <p:cNvSpPr>
            <a:spLocks noGrp="1"/>
          </p:cNvSpPr>
          <p:nvPr>
            <p:ph type="sldNum" sz="quarter" idx="10"/>
          </p:nvPr>
        </p:nvSpPr>
        <p:spPr/>
        <p:txBody>
          <a:bodyPr/>
          <a:lstStyle/>
          <a:p>
            <a:fld id="{C2EFFADF-A806-4B28-BAE3-8FFFA9155C42}" type="slidenum">
              <a:rPr lang="en-US" smtClean="0"/>
              <a:t>12</a:t>
            </a:fld>
            <a:endParaRPr lang="en-US"/>
          </a:p>
        </p:txBody>
      </p:sp>
    </p:spTree>
    <p:extLst>
      <p:ext uri="{BB962C8B-B14F-4D97-AF65-F5344CB8AC3E}">
        <p14:creationId xmlns:p14="http://schemas.microsoft.com/office/powerpoint/2010/main" val="349893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at the bottom of the page illustrates</a:t>
            </a:r>
            <a:r>
              <a:rPr lang="en-US" baseline="0" dirty="0" smtClean="0"/>
              <a:t> how the baseline data informs the goal.</a:t>
            </a:r>
            <a:endParaRPr lang="en-US" dirty="0"/>
          </a:p>
        </p:txBody>
      </p:sp>
      <p:sp>
        <p:nvSpPr>
          <p:cNvPr id="4" name="Slide Number Placeholder 3"/>
          <p:cNvSpPr>
            <a:spLocks noGrp="1"/>
          </p:cNvSpPr>
          <p:nvPr>
            <p:ph type="sldNum" sz="quarter" idx="10"/>
          </p:nvPr>
        </p:nvSpPr>
        <p:spPr/>
        <p:txBody>
          <a:bodyPr/>
          <a:lstStyle/>
          <a:p>
            <a:fld id="{C2EFFADF-A806-4B28-BAE3-8FFFA9155C42}" type="slidenum">
              <a:rPr lang="en-US" smtClean="0"/>
              <a:t>13</a:t>
            </a:fld>
            <a:endParaRPr lang="en-US"/>
          </a:p>
        </p:txBody>
      </p:sp>
    </p:spTree>
    <p:extLst>
      <p:ext uri="{BB962C8B-B14F-4D97-AF65-F5344CB8AC3E}">
        <p14:creationId xmlns:p14="http://schemas.microsoft.com/office/powerpoint/2010/main" val="225286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way of looking at how he used this data to help him see where</a:t>
            </a:r>
            <a:r>
              <a:rPr lang="en-US" baseline="0" dirty="0" smtClean="0"/>
              <a:t> the evidence fell on the rubric, which helped him make baseline decisions.</a:t>
            </a:r>
            <a:endParaRPr lang="en-US" dirty="0"/>
          </a:p>
        </p:txBody>
      </p:sp>
      <p:sp>
        <p:nvSpPr>
          <p:cNvPr id="4" name="Slide Number Placeholder 3"/>
          <p:cNvSpPr>
            <a:spLocks noGrp="1"/>
          </p:cNvSpPr>
          <p:nvPr>
            <p:ph type="sldNum" sz="quarter" idx="10"/>
          </p:nvPr>
        </p:nvSpPr>
        <p:spPr/>
        <p:txBody>
          <a:bodyPr/>
          <a:lstStyle/>
          <a:p>
            <a:fld id="{C2EFFADF-A806-4B28-BAE3-8FFFA9155C42}" type="slidenum">
              <a:rPr lang="en-US" smtClean="0"/>
              <a:t>14</a:t>
            </a:fld>
            <a:endParaRPr lang="en-US"/>
          </a:p>
        </p:txBody>
      </p:sp>
    </p:spTree>
    <p:extLst>
      <p:ext uri="{BB962C8B-B14F-4D97-AF65-F5344CB8AC3E}">
        <p14:creationId xmlns:p14="http://schemas.microsoft.com/office/powerpoint/2010/main" val="185465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B62056-3302-4D19-B6A3-C5D658DD3D0D}" type="slidenum">
              <a:rPr lang="en-US" smtClean="0"/>
              <a:pPr fontAlgn="base">
                <a:spcBef>
                  <a:spcPct val="0"/>
                </a:spcBef>
                <a:spcAft>
                  <a:spcPct val="0"/>
                </a:spcAft>
                <a:defRPr/>
              </a:pPr>
              <a:t>15</a:t>
            </a:fld>
            <a:endParaRPr lang="en-US" dirty="0"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6"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hangingPunct="1">
              <a:spcBef>
                <a:spcPct val="0"/>
              </a:spcBef>
              <a:buFont typeface="Arial" pitchFamily="34" charset="0"/>
              <a:buChar char="•"/>
              <a:defRPr/>
            </a:pPr>
            <a:r>
              <a:rPr lang="en-US" sz="1000" dirty="0" smtClean="0"/>
              <a:t>In </a:t>
            </a:r>
            <a:r>
              <a:rPr lang="en-US" sz="1000" b="1" dirty="0" smtClean="0"/>
              <a:t>Step 2</a:t>
            </a:r>
            <a:r>
              <a:rPr lang="en-US" sz="1000" dirty="0" smtClean="0"/>
              <a:t>, a teacher creates a student growth goal </a:t>
            </a:r>
            <a:r>
              <a:rPr lang="en-US" sz="1000" b="1" dirty="0" smtClean="0"/>
              <a:t>built on the baseline data collected and analyzed in Step 1.  </a:t>
            </a:r>
          </a:p>
          <a:p>
            <a:pPr eaLnBrk="1" hangingPunct="1">
              <a:spcBef>
                <a:spcPct val="0"/>
              </a:spcBef>
              <a:buFont typeface="Arial" pitchFamily="34" charset="0"/>
              <a:buNone/>
              <a:defRPr/>
            </a:pPr>
            <a:r>
              <a:rPr lang="en-US" sz="1000" b="1" dirty="0" smtClean="0"/>
              <a:t>  </a:t>
            </a:r>
          </a:p>
          <a:p>
            <a:pPr eaLnBrk="1" hangingPunct="1">
              <a:spcBef>
                <a:spcPct val="0"/>
              </a:spcBef>
              <a:buFont typeface="Arial" pitchFamily="34" charset="0"/>
              <a:buChar char="•"/>
              <a:defRPr/>
            </a:pPr>
            <a:r>
              <a:rPr lang="en-US" sz="1000" dirty="0" smtClean="0"/>
              <a:t>Although teachers</a:t>
            </a:r>
            <a:r>
              <a:rPr lang="en-US" sz="1000" baseline="0" dirty="0" smtClean="0"/>
              <a:t> create a goal based on need, keep in mind that </a:t>
            </a:r>
            <a:r>
              <a:rPr lang="en-US" sz="1000" b="1" baseline="0" dirty="0" smtClean="0"/>
              <a:t>it is important for </a:t>
            </a:r>
            <a:r>
              <a:rPr lang="en-US" sz="1000" b="1" dirty="0" smtClean="0"/>
              <a:t>students</a:t>
            </a:r>
            <a:r>
              <a:rPr lang="en-US" sz="1000" b="1" baseline="0" dirty="0" smtClean="0"/>
              <a:t> to understand the goal, the purpose of the goal, and their role in achieving it.</a:t>
            </a:r>
          </a:p>
          <a:p>
            <a:pPr eaLnBrk="1" hangingPunct="1">
              <a:spcBef>
                <a:spcPct val="0"/>
              </a:spcBef>
              <a:buFont typeface="Arial" pitchFamily="34" charset="0"/>
              <a:buChar char="•"/>
              <a:defRPr/>
            </a:pPr>
            <a:endParaRPr lang="en-US" sz="1000"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D0887-AC1A-4C38-B5C1-22464863CE06}" type="slidenum">
              <a:rPr lang="en-US" smtClean="0"/>
              <a:pPr fontAlgn="base">
                <a:spcBef>
                  <a:spcPct val="0"/>
                </a:spcBef>
                <a:spcAft>
                  <a:spcPct val="0"/>
                </a:spcAft>
                <a:defRPr/>
              </a:pPr>
              <a:t>16</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a:t>
            </a:r>
            <a:r>
              <a:rPr lang="en-US" baseline="0" dirty="0" smtClean="0"/>
              <a:t> student growth </a:t>
            </a:r>
            <a:r>
              <a:rPr lang="en-US" dirty="0" smtClean="0"/>
              <a:t>goal is a statement about the intended outcome of your planned and implemented</a:t>
            </a:r>
            <a:r>
              <a:rPr lang="en-US" baseline="0" dirty="0" smtClean="0"/>
              <a:t> instruction across the course – not just for a module or for a unit</a:t>
            </a:r>
            <a:r>
              <a:rPr lang="en-US" dirty="0" smtClean="0"/>
              <a:t>. </a:t>
            </a:r>
          </a:p>
          <a:p>
            <a:pPr eaLnBrk="1" hangingPunct="1">
              <a:spcBef>
                <a:spcPct val="0"/>
              </a:spcBef>
            </a:pPr>
            <a:endParaRPr lang="en-US" dirty="0" smtClean="0"/>
          </a:p>
          <a:p>
            <a:pPr eaLnBrk="1" hangingPunct="1">
              <a:spcBef>
                <a:spcPct val="0"/>
              </a:spcBef>
            </a:pPr>
            <a:r>
              <a:rPr lang="en-US" dirty="0" smtClean="0"/>
              <a:t>Note that goals are different from strategies. Strategies are the means and goals are the ends</a:t>
            </a:r>
            <a:r>
              <a:rPr lang="en-US" baseline="0" dirty="0" smtClean="0"/>
              <a:t> (the outcomes we hope for).</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lnSpc>
                <a:spcPct val="100000"/>
              </a:lnSpc>
            </a:pPr>
            <a:r>
              <a:rPr lang="en-US" altLang="en-US" sz="1100" dirty="0" smtClean="0">
                <a:latin typeface="Calibri" pitchFamily="34" charset="0"/>
              </a:rPr>
              <a:t>There are 3 important components  to include in a quality student growth goal.</a:t>
            </a:r>
          </a:p>
          <a:p>
            <a:pPr eaLnBrk="1">
              <a:lnSpc>
                <a:spcPct val="100000"/>
              </a:lnSpc>
            </a:pPr>
            <a:endParaRPr lang="en-US" altLang="en-US" sz="1100" dirty="0" smtClean="0">
              <a:latin typeface="Calibri" pitchFamily="34" charset="0"/>
            </a:endParaRPr>
          </a:p>
          <a:p>
            <a:pPr lvl="1" eaLnBrk="1">
              <a:lnSpc>
                <a:spcPct val="100000"/>
              </a:lnSpc>
            </a:pPr>
            <a:r>
              <a:rPr lang="en-US" altLang="en-US" sz="1100" dirty="0" smtClean="0">
                <a:latin typeface="Calibri" pitchFamily="34" charset="0"/>
              </a:rPr>
              <a:t>The goal meets the SMART criteria.  </a:t>
            </a:r>
          </a:p>
          <a:p>
            <a:pPr lvl="1" eaLnBrk="1">
              <a:lnSpc>
                <a:spcPct val="100000"/>
              </a:lnSpc>
            </a:pPr>
            <a:endParaRPr lang="en-US" altLang="en-US" sz="1100" dirty="0" smtClean="0">
              <a:latin typeface="Calibri" pitchFamily="34" charset="0"/>
            </a:endParaRPr>
          </a:p>
          <a:p>
            <a:pPr lvl="1" eaLnBrk="1">
              <a:lnSpc>
                <a:spcPct val="100000"/>
              </a:lnSpc>
            </a:pPr>
            <a:r>
              <a:rPr lang="en-US" altLang="en-US" sz="1100" dirty="0" smtClean="0">
                <a:latin typeface="Calibri" pitchFamily="34" charset="0"/>
              </a:rPr>
              <a:t>The goal includes a growth statement/target that articulates the enduring skill, concept or process, as well as the expected growth for all students.</a:t>
            </a:r>
          </a:p>
          <a:p>
            <a:pPr lvl="1" eaLnBrk="1">
              <a:lnSpc>
                <a:spcPct val="100000"/>
              </a:lnSpc>
            </a:pPr>
            <a:endParaRPr lang="en-US" altLang="en-US" sz="1100" dirty="0" smtClean="0">
              <a:latin typeface="Calibri" pitchFamily="34" charset="0"/>
            </a:endParaRPr>
          </a:p>
          <a:p>
            <a:pPr lvl="1" eaLnBrk="1">
              <a:lnSpc>
                <a:spcPct val="100000"/>
              </a:lnSpc>
            </a:pPr>
            <a:r>
              <a:rPr lang="en-US" altLang="en-US" sz="1100" dirty="0" smtClean="0">
                <a:latin typeface="Calibri" pitchFamily="34" charset="0"/>
              </a:rPr>
              <a:t>The goal includes a proficiency statement/target that indicates the percentage of student who will reach proficiency.</a:t>
            </a:r>
          </a:p>
          <a:p>
            <a:endParaRPr lang="en-US" altLang="en-US" dirty="0" smtClean="0"/>
          </a:p>
        </p:txBody>
      </p:sp>
      <p:sp>
        <p:nvSpPr>
          <p:cNvPr id="271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D317B28F-F891-421A-9F84-B0BFB28B574C}" type="slidenum">
              <a:rPr lang="en-US" altLang="en-US" smtClean="0">
                <a:solidFill>
                  <a:srgbClr val="000000"/>
                </a:solidFill>
              </a:rPr>
              <a:pPr eaLnBrk="1" hangingPunct="1">
                <a:spcBef>
                  <a:spcPct val="0"/>
                </a:spcBef>
                <a:defRPr/>
              </a:pPr>
              <a:t>17</a:t>
            </a:fld>
            <a:endParaRPr lang="en-US"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Together, Mr. Diamond and his principal reviewed the data and collectively agreed upon his goal.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It is important to note that Mr.</a:t>
            </a:r>
            <a:r>
              <a:rPr lang="en-US" sz="1200" kern="1200" baseline="0" dirty="0" smtClean="0">
                <a:solidFill>
                  <a:schemeClr val="tx1"/>
                </a:solidFill>
                <a:effectLst/>
                <a:latin typeface="+mn-lt"/>
                <a:ea typeface="+mn-ea"/>
                <a:cs typeface="+mn-cs"/>
              </a:rPr>
              <a:t> Diamond needed to share the enduring skills with his principal in combination with the data he had collected and analyzed.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What you see in </a:t>
            </a:r>
            <a:r>
              <a:rPr lang="en-US" sz="1200" b="1" kern="1200" baseline="0" dirty="0" smtClean="0">
                <a:solidFill>
                  <a:srgbClr val="216139"/>
                </a:solidFill>
                <a:effectLst/>
                <a:latin typeface="+mn-lt"/>
                <a:ea typeface="+mn-ea"/>
                <a:cs typeface="+mn-cs"/>
              </a:rPr>
              <a:t>Green</a:t>
            </a:r>
            <a:r>
              <a:rPr lang="en-US" sz="1200" kern="1200" baseline="0" dirty="0" smtClean="0">
                <a:solidFill>
                  <a:schemeClr val="tx1"/>
                </a:solidFill>
                <a:effectLst/>
                <a:latin typeface="+mn-lt"/>
                <a:ea typeface="+mn-ea"/>
                <a:cs typeface="+mn-cs"/>
              </a:rPr>
              <a:t> is the growth target.  </a:t>
            </a:r>
          </a:p>
          <a:p>
            <a:r>
              <a:rPr lang="en-US" sz="1200" kern="1200" baseline="0" dirty="0" smtClean="0">
                <a:solidFill>
                  <a:schemeClr val="tx1"/>
                </a:solidFill>
                <a:effectLst/>
                <a:latin typeface="+mn-lt"/>
                <a:ea typeface="+mn-ea"/>
                <a:cs typeface="+mn-cs"/>
              </a:rPr>
              <a:t>What is in </a:t>
            </a:r>
            <a:r>
              <a:rPr lang="en-US" sz="1200" b="1" kern="1200" baseline="0" dirty="0" smtClean="0">
                <a:solidFill>
                  <a:schemeClr val="tx1"/>
                </a:solidFill>
                <a:effectLst/>
                <a:latin typeface="+mn-lt"/>
                <a:ea typeface="+mn-ea"/>
                <a:cs typeface="+mn-cs"/>
              </a:rPr>
              <a:t>Red</a:t>
            </a:r>
            <a:r>
              <a:rPr lang="en-US" sz="1200" kern="1200" baseline="0" dirty="0" smtClean="0">
                <a:solidFill>
                  <a:schemeClr val="tx1"/>
                </a:solidFill>
                <a:effectLst/>
                <a:latin typeface="+mn-lt"/>
                <a:ea typeface="+mn-ea"/>
                <a:cs typeface="+mn-cs"/>
              </a:rPr>
              <a:t> is the proficiency target.</a:t>
            </a:r>
          </a:p>
          <a:p>
            <a:r>
              <a:rPr lang="en-US" sz="1200" kern="1200" baseline="0" dirty="0" smtClean="0">
                <a:solidFill>
                  <a:schemeClr val="tx1"/>
                </a:solidFill>
                <a:effectLst/>
                <a:latin typeface="+mn-lt"/>
                <a:ea typeface="+mn-ea"/>
                <a:cs typeface="+mn-cs"/>
              </a:rPr>
              <a:t>In </a:t>
            </a:r>
            <a:r>
              <a:rPr lang="en-US" sz="1200" b="1" kern="1200" baseline="0" dirty="0" smtClean="0">
                <a:solidFill>
                  <a:schemeClr val="tx1"/>
                </a:solidFill>
                <a:effectLst/>
                <a:latin typeface="+mn-lt"/>
                <a:ea typeface="+mn-ea"/>
                <a:cs typeface="+mn-cs"/>
              </a:rPr>
              <a:t>Purple </a:t>
            </a:r>
            <a:r>
              <a:rPr lang="en-US" sz="1200" kern="1200" baseline="0" dirty="0" smtClean="0">
                <a:solidFill>
                  <a:schemeClr val="tx1"/>
                </a:solidFill>
                <a:effectLst/>
                <a:latin typeface="+mn-lt"/>
                <a:ea typeface="+mn-ea"/>
                <a:cs typeface="+mn-cs"/>
              </a:rPr>
              <a:t>you see the enduring skill clearly articulated.</a:t>
            </a:r>
          </a:p>
          <a:p>
            <a:r>
              <a:rPr lang="en-US" sz="1200" kern="1200" baseline="0" dirty="0" smtClean="0">
                <a:solidFill>
                  <a:schemeClr val="tx1"/>
                </a:solidFill>
                <a:effectLst/>
                <a:latin typeface="+mn-lt"/>
                <a:ea typeface="+mn-ea"/>
                <a:cs typeface="+mn-cs"/>
              </a:rPr>
              <a:t>How he will measure both the growth and the proficiency target is in </a:t>
            </a:r>
            <a:r>
              <a:rPr lang="en-US" sz="1200" b="1" kern="1200" baseline="0" dirty="0" smtClean="0">
                <a:solidFill>
                  <a:schemeClr val="tx1"/>
                </a:solidFill>
                <a:effectLst/>
                <a:latin typeface="+mn-lt"/>
                <a:ea typeface="+mn-ea"/>
                <a:cs typeface="+mn-cs"/>
              </a:rPr>
              <a:t>blue</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FFADF-A806-4B28-BAE3-8FFFA9155C42}" type="slidenum">
              <a:rPr lang="en-US" smtClean="0"/>
              <a:t>18</a:t>
            </a:fld>
            <a:endParaRPr lang="en-US"/>
          </a:p>
        </p:txBody>
      </p:sp>
    </p:spTree>
    <p:extLst>
      <p:ext uri="{BB962C8B-B14F-4D97-AF65-F5344CB8AC3E}">
        <p14:creationId xmlns:p14="http://schemas.microsoft.com/office/powerpoint/2010/main" val="2748700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B62056-3302-4D19-B6A3-C5D658DD3D0D}" type="slidenum">
              <a:rPr lang="en-US" smtClean="0"/>
              <a:pPr fontAlgn="base">
                <a:spcBef>
                  <a:spcPct val="0"/>
                </a:spcBef>
                <a:spcAft>
                  <a:spcPct val="0"/>
                </a:spcAft>
                <a:defRPr/>
              </a:pPr>
              <a:t>19</a:t>
            </a:fld>
            <a:endParaRPr lang="en-US" dirty="0"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6" name="Rectangle 3"/>
          <p:cNvSpPr>
            <a:spLocks noGrp="1" noChangeArrowheads="1"/>
          </p:cNvSpPr>
          <p:nvPr>
            <p:ph type="body" idx="1"/>
          </p:nvPr>
        </p:nvSpPr>
        <p:spPr bwMode="auto"/>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1000" dirty="0" smtClean="0"/>
              <a:t>Step 3  Create</a:t>
            </a:r>
            <a:r>
              <a:rPr lang="en-US" sz="1000" baseline="0" dirty="0" smtClean="0"/>
              <a:t> and implement teaching and learning strategies. Notice that </a:t>
            </a:r>
            <a:r>
              <a:rPr lang="en-US" sz="1000" i="1" baseline="0" dirty="0" smtClean="0"/>
              <a:t>What skills/instruction </a:t>
            </a:r>
            <a:r>
              <a:rPr lang="en-US" sz="1000" baseline="0" dirty="0" smtClean="0"/>
              <a:t>is in red. </a:t>
            </a:r>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1000" baseline="0" dirty="0" smtClean="0"/>
              <a:t>Ask participants what why that is a reference? (That refers to those elements in and LDC module.)</a:t>
            </a:r>
            <a:endParaRPr lang="en-US"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p:sp>
      <p:sp>
        <p:nvSpPr>
          <p:cNvPr id="7782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lnSpc>
                <a:spcPct val="100000"/>
              </a:lnSpc>
            </a:pPr>
            <a:r>
              <a:rPr lang="en-US" altLang="en-US" sz="1100" dirty="0">
                <a:latin typeface="Calibri" pitchFamily="34" charset="0"/>
              </a:rPr>
              <a:t>There are many instructional decisions that will impact goal attainment. </a:t>
            </a:r>
          </a:p>
          <a:p>
            <a:pPr eaLnBrk="1">
              <a:lnSpc>
                <a:spcPct val="100000"/>
              </a:lnSpc>
            </a:pPr>
            <a:endParaRPr lang="en-US" altLang="en-US" sz="1100" dirty="0">
              <a:latin typeface="Calibri" pitchFamily="34" charset="0"/>
            </a:endParaRPr>
          </a:p>
          <a:p>
            <a:pPr eaLnBrk="1">
              <a:lnSpc>
                <a:spcPct val="100000"/>
              </a:lnSpc>
            </a:pPr>
            <a:r>
              <a:rPr lang="en-US" altLang="en-US" sz="1100" dirty="0">
                <a:latin typeface="Calibri" pitchFamily="34" charset="0"/>
              </a:rPr>
              <a:t>Deciding on the </a:t>
            </a:r>
            <a:r>
              <a:rPr lang="en-US" altLang="en-US" sz="1100" b="1" dirty="0">
                <a:latin typeface="Calibri" pitchFamily="34" charset="0"/>
              </a:rPr>
              <a:t>best</a:t>
            </a:r>
            <a:r>
              <a:rPr lang="en-US" altLang="en-US" sz="1100" dirty="0">
                <a:latin typeface="Calibri" pitchFamily="34" charset="0"/>
              </a:rPr>
              <a:t> instructional strategies for goal attainment requires thoughtful planning and </a:t>
            </a:r>
            <a:r>
              <a:rPr lang="en-US" altLang="en-US" sz="1100" u="sng" dirty="0">
                <a:latin typeface="Calibri" pitchFamily="34" charset="0"/>
              </a:rPr>
              <a:t>adjustments based on daily evidence of student learning </a:t>
            </a:r>
            <a:r>
              <a:rPr lang="en-US" altLang="en-US" sz="1100" dirty="0">
                <a:latin typeface="Calibri" pitchFamily="34" charset="0"/>
              </a:rPr>
              <a:t>throughout the year.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p:sp>
      <p:sp>
        <p:nvSpPr>
          <p:cNvPr id="7885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69963" indent="-69963"/>
            <a:r>
              <a:rPr lang="en-US" altLang="en-US" sz="1100">
                <a:latin typeface="Calibri" pitchFamily="34" charset="0"/>
              </a:rPr>
              <a:t>Dr. Stronge provides 3 fundamental criteria to apply when choosing instructional strategies:</a:t>
            </a:r>
          </a:p>
          <a:p>
            <a:pPr marL="69963" indent="-69963"/>
            <a:endParaRPr lang="en-US" altLang="en-US" sz="1100">
              <a:latin typeface="Calibri" pitchFamily="34" charset="0"/>
            </a:endParaRPr>
          </a:p>
          <a:p>
            <a:pPr marL="69963" indent="-69963">
              <a:buFontTx/>
              <a:buAutoNum type="arabicPeriod"/>
            </a:pPr>
            <a:r>
              <a:rPr lang="en-US" altLang="en-US" sz="1100" b="1">
                <a:latin typeface="Calibri" pitchFamily="34" charset="0"/>
              </a:rPr>
              <a:t>Carefully chosen strategies are supported by research. </a:t>
            </a:r>
          </a:p>
          <a:p>
            <a:pPr marL="69963" indent="-69963"/>
            <a:r>
              <a:rPr lang="en-US" altLang="en-US" sz="1100">
                <a:latin typeface="Calibri" pitchFamily="34" charset="0"/>
              </a:rPr>
              <a:t>While education journals are not the only source of research-based strategies, they do provide on-going insights and evidence to inform teacher decisions about instructional strategies fundamental to all learning and specific to your content area. </a:t>
            </a:r>
          </a:p>
          <a:p>
            <a:pPr marL="69963" indent="-69963">
              <a:buFontTx/>
              <a:buAutoNum type="arabicPeriod"/>
            </a:pPr>
            <a:endParaRPr lang="en-US" altLang="en-US" sz="1100">
              <a:latin typeface="Calibri" pitchFamily="34" charset="0"/>
            </a:endParaRPr>
          </a:p>
          <a:p>
            <a:pPr marL="69963" indent="-69963"/>
            <a:r>
              <a:rPr lang="en-US" altLang="en-US" sz="1100">
                <a:latin typeface="Calibri" pitchFamily="34" charset="0"/>
              </a:rPr>
              <a:t>2. </a:t>
            </a:r>
            <a:r>
              <a:rPr lang="en-US" altLang="en-US" sz="1100" b="1">
                <a:latin typeface="Calibri" pitchFamily="34" charset="0"/>
              </a:rPr>
              <a:t>Carefully chosen strategies are developmentally appropriate for the target students. </a:t>
            </a:r>
          </a:p>
          <a:p>
            <a:pPr marL="69963" indent="-69963"/>
            <a:r>
              <a:rPr lang="en-US" altLang="en-US" sz="1100">
                <a:latin typeface="Calibri" pitchFamily="34" charset="0"/>
              </a:rPr>
              <a:t>As you get to know your students and pre-assess in Step 1 of the goal-setting process, you will have evidence to determine where your students are developmentally as learners. It's important to use those insights when you choose instructional strategies for YOUR students. As the pictures under the second bullet on the screen illustrate, in art, for example, the strategies used to develop the fundamental skills of early learners, will be more refined when targeting the growth of a high school student whose skill are already developed well past the fundamentals.</a:t>
            </a:r>
          </a:p>
          <a:p>
            <a:pPr marL="69963" indent="-69963">
              <a:buFontTx/>
              <a:buAutoNum type="arabicPeriod"/>
            </a:pPr>
            <a:endParaRPr lang="en-US" altLang="en-US" sz="1100">
              <a:latin typeface="Calibri" pitchFamily="34" charset="0"/>
            </a:endParaRPr>
          </a:p>
          <a:p>
            <a:pPr marL="69963" indent="-69963"/>
            <a:r>
              <a:rPr lang="en-US" altLang="en-US" sz="1100">
                <a:latin typeface="Calibri" pitchFamily="34" charset="0"/>
              </a:rPr>
              <a:t>3. </a:t>
            </a:r>
            <a:r>
              <a:rPr lang="en-US" altLang="en-US" sz="1100" b="1">
                <a:latin typeface="Calibri" pitchFamily="34" charset="0"/>
              </a:rPr>
              <a:t>Finally, carefully chosen strategies are appropriate for the subject matter.  </a:t>
            </a:r>
          </a:p>
          <a:p>
            <a:pPr marL="69963" indent="-69963"/>
            <a:r>
              <a:rPr lang="en-US" altLang="en-US" sz="1100">
                <a:latin typeface="Calibri" pitchFamily="34" charset="0"/>
              </a:rPr>
              <a:t>There are some research-based instructional  strategies that are foundational for all learners. </a:t>
            </a:r>
          </a:p>
          <a:p>
            <a:pPr marL="69963" indent="-69963"/>
            <a:r>
              <a:rPr lang="en-US" altLang="en-US" sz="1100">
                <a:latin typeface="Calibri" pitchFamily="34" charset="0"/>
              </a:rPr>
              <a:t>For example:</a:t>
            </a:r>
          </a:p>
          <a:p>
            <a:pPr marL="69963" indent="-69963"/>
            <a:r>
              <a:rPr lang="en-US" altLang="en-US" sz="1100">
                <a:latin typeface="Calibri" pitchFamily="34" charset="0"/>
              </a:rPr>
              <a:t>	- engineering effective classroom discussion, questions and learning tasks</a:t>
            </a:r>
          </a:p>
          <a:p>
            <a:pPr marL="69963" indent="-69963"/>
            <a:r>
              <a:rPr lang="en-US" altLang="en-US" sz="1100">
                <a:latin typeface="Calibri" pitchFamily="34" charset="0"/>
              </a:rPr>
              <a:t>	- providing feedback that moves learners forward</a:t>
            </a:r>
          </a:p>
          <a:p>
            <a:pPr marL="69963" indent="-69963"/>
            <a:r>
              <a:rPr lang="en-US" altLang="en-US" sz="1100">
                <a:latin typeface="Calibri" pitchFamily="34" charset="0"/>
              </a:rPr>
              <a:t>	- activating students as owners of their own learning</a:t>
            </a:r>
          </a:p>
          <a:p>
            <a:pPr marL="69963" indent="-69963"/>
            <a:r>
              <a:rPr lang="en-US" altLang="en-US" sz="1100">
                <a:latin typeface="Calibri" pitchFamily="34" charset="0"/>
              </a:rPr>
              <a:t>	- activating students as instructional resources of one another</a:t>
            </a:r>
          </a:p>
          <a:p>
            <a:pPr marL="69963" indent="-69963"/>
            <a:endParaRPr lang="en-US" altLang="en-US" sz="1100">
              <a:latin typeface="Calibri" pitchFamily="34" charset="0"/>
            </a:endParaRPr>
          </a:p>
          <a:p>
            <a:pPr marL="69963" indent="-69963"/>
            <a:r>
              <a:rPr lang="en-US" altLang="en-US" sz="1100">
                <a:latin typeface="Calibri" pitchFamily="34" charset="0"/>
              </a:rPr>
              <a:t>It’s important to note here that these strategies align with Domain 3 – Instruction. Within that Domain, they align with 3B –Questioning and Discussion Techniques, 3C – Engaging Students in Learning, and 3D – Using Assessment in Instruction.</a:t>
            </a:r>
          </a:p>
          <a:p>
            <a:pPr marL="69963" indent="-69963"/>
            <a:endParaRPr lang="en-US" altLang="en-US" sz="1100">
              <a:latin typeface="Calibri" pitchFamily="34" charset="0"/>
            </a:endParaRPr>
          </a:p>
          <a:p>
            <a:pPr marL="69963" indent="-69963"/>
            <a:r>
              <a:rPr lang="en-US" altLang="en-US" sz="1100">
                <a:latin typeface="Calibri" pitchFamily="34" charset="0"/>
              </a:rPr>
              <a:t>These apply to all content and all grade level, however, the instructional strategies that will be used by a history teacher to help his students delineate argument when students are listening to a speech or reading an article, will be different from the strategies used in the chemistry class when students are combining chemicals and drawing conclusions about the implications, because they will be selected to support students in the process of content-specific learning.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B62056-3302-4D19-B6A3-C5D658DD3D0D}" type="slidenum">
              <a:rPr lang="en-US" smtClean="0"/>
              <a:pPr fontAlgn="base">
                <a:spcBef>
                  <a:spcPct val="0"/>
                </a:spcBef>
                <a:spcAft>
                  <a:spcPct val="0"/>
                </a:spcAft>
                <a:defRPr/>
              </a:pPr>
              <a:t>4</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6"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hangingPunct="1">
              <a:spcBef>
                <a:spcPct val="0"/>
              </a:spcBef>
              <a:buFont typeface="Arial" pitchFamily="34" charset="0"/>
              <a:buChar char="•"/>
              <a:defRPr/>
            </a:pPr>
            <a:r>
              <a:rPr lang="en-US" sz="1000" dirty="0" smtClean="0"/>
              <a:t>Step</a:t>
            </a:r>
            <a:r>
              <a:rPr lang="en-US" sz="1000" baseline="0" dirty="0" smtClean="0"/>
              <a:t> 1  in the goal setting process is </a:t>
            </a:r>
            <a:r>
              <a:rPr lang="en-US" sz="1000" b="1" baseline="0" dirty="0" smtClean="0"/>
              <a:t>Determine Needs. </a:t>
            </a:r>
          </a:p>
          <a:p>
            <a:pPr eaLnBrk="1" hangingPunct="1">
              <a:spcBef>
                <a:spcPct val="0"/>
              </a:spcBef>
              <a:buFont typeface="Arial" pitchFamily="34" charset="0"/>
              <a:buChar char="•"/>
              <a:defRPr/>
            </a:pPr>
            <a:endParaRPr lang="en-US" sz="1000" baseline="0" dirty="0" smtClean="0"/>
          </a:p>
          <a:p>
            <a:pPr eaLnBrk="1" hangingPunct="1">
              <a:spcBef>
                <a:spcPct val="0"/>
              </a:spcBef>
              <a:buFont typeface="Arial" pitchFamily="34" charset="0"/>
              <a:buChar char="•"/>
              <a:defRPr/>
            </a:pPr>
            <a:r>
              <a:rPr lang="en-US" sz="1000" u="none" baseline="0" dirty="0" smtClean="0"/>
              <a:t>We find out what the needs of the students are by </a:t>
            </a:r>
            <a:r>
              <a:rPr lang="en-US" sz="1000" b="1" u="none" baseline="0" dirty="0" smtClean="0"/>
              <a:t>examining data that provides evidence of those needs</a:t>
            </a:r>
            <a:r>
              <a:rPr lang="en-US" sz="1000" u="none" baseline="0" dirty="0" smtClean="0"/>
              <a:t>. </a:t>
            </a:r>
          </a:p>
          <a:p>
            <a:pPr eaLnBrk="1" hangingPunct="1">
              <a:spcBef>
                <a:spcPct val="0"/>
              </a:spcBef>
              <a:buFont typeface="Arial" pitchFamily="34" charset="0"/>
              <a:buChar char="•"/>
              <a:defRPr/>
            </a:pPr>
            <a:endParaRPr lang="en-US" sz="1000" u="none" baseline="0" dirty="0" smtClean="0"/>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000" baseline="0" dirty="0" smtClean="0"/>
              <a:t>Having the </a:t>
            </a:r>
            <a:r>
              <a:rPr lang="en-US" sz="1000" b="1" baseline="0" dirty="0" smtClean="0"/>
              <a:t>right sources of evidence </a:t>
            </a:r>
            <a:r>
              <a:rPr lang="en-US" sz="1000" baseline="0" dirty="0" smtClean="0"/>
              <a:t>is key in identifying what skills students need to develop across the year. </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1000" baseline="0" dirty="0" smtClean="0"/>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000" baseline="0" dirty="0" smtClean="0"/>
              <a:t>Remember, we are goal-setting for the year or a course. It’s not about a module or even a unit assessment, but rather </a:t>
            </a:r>
            <a:r>
              <a:rPr lang="en-US" sz="1000" b="1" baseline="0" dirty="0" smtClean="0"/>
              <a:t>skills and concepts that students continue to develop all year and are important enough for students to monitor across the year.  </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1000" b="1" baseline="0" dirty="0" smtClean="0"/>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1000" baseline="0" dirty="0" smtClean="0"/>
              <a:t>The </a:t>
            </a:r>
            <a:r>
              <a:rPr lang="en-US" sz="1000" b="1" baseline="0" dirty="0" smtClean="0"/>
              <a:t>assessments/sources of evidence we choose need to be standards-based </a:t>
            </a:r>
            <a:r>
              <a:rPr lang="en-US" sz="1000" baseline="0" dirty="0" smtClean="0"/>
              <a:t>so they can provide baseline data about student mastery of those standards. </a:t>
            </a:r>
            <a:endParaRPr lang="en-US" sz="1000" u="non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B62056-3302-4D19-B6A3-C5D658DD3D0D}" type="slidenum">
              <a:rPr lang="en-US" smtClean="0"/>
              <a:pPr fontAlgn="base">
                <a:spcBef>
                  <a:spcPct val="0"/>
                </a:spcBef>
                <a:spcAft>
                  <a:spcPct val="0"/>
                </a:spcAft>
                <a:defRPr/>
              </a:pPr>
              <a:t>23</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6"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hangingPunct="1">
              <a:spcBef>
                <a:spcPct val="0"/>
              </a:spcBef>
              <a:buFont typeface="Arial" pitchFamily="34" charset="0"/>
              <a:buNone/>
              <a:defRPr/>
            </a:pPr>
            <a:r>
              <a:rPr lang="en-US" sz="1000" b="1" dirty="0" smtClean="0"/>
              <a:t>Step 4</a:t>
            </a:r>
            <a:r>
              <a:rPr lang="en-US" sz="1000" b="1" baseline="0" dirty="0" smtClean="0"/>
              <a:t> – Well focus on monitoring progress in November…</a:t>
            </a:r>
          </a:p>
          <a:p>
            <a:pPr eaLnBrk="1" hangingPunct="1">
              <a:spcBef>
                <a:spcPct val="0"/>
              </a:spcBef>
              <a:buFont typeface="Arial" pitchFamily="34" charset="0"/>
              <a:buNone/>
              <a:defRPr/>
            </a:pPr>
            <a:r>
              <a:rPr lang="en-US" sz="1000" b="0" baseline="0" dirty="0" smtClean="0"/>
              <a:t>Monitor progress throughout the year, checking assessment data at mid-year and end of the year.  </a:t>
            </a:r>
          </a:p>
          <a:p>
            <a:pPr eaLnBrk="1" hangingPunct="1">
              <a:spcBef>
                <a:spcPct val="0"/>
              </a:spcBef>
              <a:buFont typeface="Arial" pitchFamily="34" charset="0"/>
              <a:buNone/>
              <a:defRPr/>
            </a:pPr>
            <a:endParaRPr lang="en-US" sz="1000" b="1" baseline="0" dirty="0" smtClean="0"/>
          </a:p>
          <a:p>
            <a:pPr eaLnBrk="1" hangingPunct="1">
              <a:spcBef>
                <a:spcPct val="0"/>
              </a:spcBef>
              <a:buFont typeface="Arial" pitchFamily="34" charset="0"/>
              <a:buChar char="•"/>
              <a:defRPr/>
            </a:pPr>
            <a:r>
              <a:rPr lang="en-US" sz="1000" baseline="0" dirty="0" smtClean="0"/>
              <a:t>Formative assessments provide multiple data points throughout the year- provide data so we continue to know where students are and our assessment of students is more valid</a:t>
            </a:r>
          </a:p>
          <a:p>
            <a:pPr eaLnBrk="1" hangingPunct="1">
              <a:spcBef>
                <a:spcPct val="0"/>
              </a:spcBef>
              <a:buFont typeface="Arial" pitchFamily="34" charset="0"/>
              <a:buChar char="•"/>
              <a:defRPr/>
            </a:pPr>
            <a:endParaRPr lang="en-US" sz="1000"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 – </a:t>
            </a:r>
            <a:r>
              <a:rPr lang="en-US" b="0" dirty="0" smtClean="0"/>
              <a:t>What did Mr. Diamond’s PLC do first?</a:t>
            </a:r>
          </a:p>
          <a:p>
            <a:r>
              <a:rPr lang="en-US" b="1" dirty="0" smtClean="0"/>
              <a:t>A</a:t>
            </a:r>
            <a:r>
              <a:rPr lang="en-US" b="0" dirty="0" smtClean="0"/>
              <a:t> – They</a:t>
            </a:r>
            <a:r>
              <a:rPr lang="en-US" b="0" baseline="0" dirty="0" smtClean="0"/>
              <a:t> identified their content area enduring skills. They used the ES process designed to help them identify those skills from their standards.</a:t>
            </a:r>
          </a:p>
          <a:p>
            <a:endParaRPr lang="en-US" b="0" baseline="0" dirty="0" smtClean="0"/>
          </a:p>
          <a:p>
            <a:r>
              <a:rPr lang="en-US" b="0" baseline="0" dirty="0" smtClean="0"/>
              <a:t>Just as a reminder – let’s look at how we define enduring learning.</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Remember, teacher are asked to goal-setting for the year or a course. It’s not about just the length of a module or even a unit assessment, but rather skills and concepts that students continue to develop all year and are important enough to monitor across the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Using this definition of enduring learning helps teachers make appropriate choices for the enduring skill/learning that is the basis of their SGG.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Now – </a:t>
            </a:r>
            <a:r>
              <a:rPr lang="en-US" sz="1200" b="0" baseline="0" dirty="0" smtClean="0"/>
              <a:t>let’s look at the enduring skills did Mr. Diamond and his PLC identified.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(see next slide)</a:t>
            </a:r>
            <a:endParaRPr lang="en-US" sz="1200" b="1" baseline="0" dirty="0" smtClean="0"/>
          </a:p>
          <a:p>
            <a:endParaRPr lang="en-US" b="1" dirty="0"/>
          </a:p>
        </p:txBody>
      </p:sp>
      <p:sp>
        <p:nvSpPr>
          <p:cNvPr id="4" name="Slide Number Placeholder 3"/>
          <p:cNvSpPr>
            <a:spLocks noGrp="1"/>
          </p:cNvSpPr>
          <p:nvPr>
            <p:ph type="sldNum" sz="quarter" idx="10"/>
          </p:nvPr>
        </p:nvSpPr>
        <p:spPr/>
        <p:txBody>
          <a:bodyPr/>
          <a:lstStyle/>
          <a:p>
            <a:fld id="{C2EFFADF-A806-4B28-BAE3-8FFFA9155C42}" type="slidenum">
              <a:rPr lang="en-US" smtClean="0"/>
              <a:t>5</a:t>
            </a:fld>
            <a:endParaRPr lang="en-US"/>
          </a:p>
        </p:txBody>
      </p:sp>
    </p:spTree>
    <p:extLst>
      <p:ext uri="{BB962C8B-B14F-4D97-AF65-F5344CB8AC3E}">
        <p14:creationId xmlns:p14="http://schemas.microsoft.com/office/powerpoint/2010/main" val="180842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It’s important to note that these enduring skills were identified in </a:t>
            </a:r>
            <a:r>
              <a:rPr lang="en-US" sz="1200" b="1" baseline="0" dirty="0" smtClean="0"/>
              <a:t>collaboration with others</a:t>
            </a:r>
            <a:r>
              <a:rPr lang="en-US" sz="1200" baseline="0" dirty="0" smtClean="0"/>
              <a:t>, not independently.</a:t>
            </a:r>
          </a:p>
        </p:txBody>
      </p:sp>
      <p:sp>
        <p:nvSpPr>
          <p:cNvPr id="4" name="Slide Number Placeholder 3"/>
          <p:cNvSpPr>
            <a:spLocks noGrp="1"/>
          </p:cNvSpPr>
          <p:nvPr>
            <p:ph type="sldNum" sz="quarter" idx="10"/>
          </p:nvPr>
        </p:nvSpPr>
        <p:spPr/>
        <p:txBody>
          <a:bodyPr/>
          <a:lstStyle/>
          <a:p>
            <a:fld id="{C2EFFADF-A806-4B28-BAE3-8FFFA9155C42}" type="slidenum">
              <a:rPr lang="en-US" smtClean="0"/>
              <a:t>6</a:t>
            </a:fld>
            <a:endParaRPr lang="en-US"/>
          </a:p>
        </p:txBody>
      </p:sp>
    </p:spTree>
    <p:extLst>
      <p:ext uri="{BB962C8B-B14F-4D97-AF65-F5344CB8AC3E}">
        <p14:creationId xmlns:p14="http://schemas.microsoft.com/office/powerpoint/2010/main" val="336321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Q </a:t>
            </a:r>
            <a:r>
              <a:rPr lang="en-US" baseline="0" dirty="0" smtClean="0"/>
              <a:t>–  Look again at the scenario; what did Mr. Diamond plan to use for his baseline data and growth measure?  How did he arrive at the decision?</a:t>
            </a:r>
          </a:p>
          <a:p>
            <a:endParaRPr lang="en-US" baseline="0" dirty="0" smtClean="0"/>
          </a:p>
          <a:p>
            <a:r>
              <a:rPr lang="en-US" b="1" baseline="0" dirty="0" smtClean="0"/>
              <a:t>A -  </a:t>
            </a:r>
            <a:r>
              <a:rPr lang="en-US" b="0" baseline="0" dirty="0" smtClean="0"/>
              <a:t>see next slide</a:t>
            </a:r>
          </a:p>
          <a:p>
            <a:endParaRPr lang="en-US" b="1" baseline="0" dirty="0" smtClean="0"/>
          </a:p>
        </p:txBody>
      </p:sp>
      <p:sp>
        <p:nvSpPr>
          <p:cNvPr id="4" name="Slide Number Placeholder 3"/>
          <p:cNvSpPr>
            <a:spLocks noGrp="1"/>
          </p:cNvSpPr>
          <p:nvPr>
            <p:ph type="sldNum" sz="quarter" idx="10"/>
          </p:nvPr>
        </p:nvSpPr>
        <p:spPr/>
        <p:txBody>
          <a:bodyPr/>
          <a:lstStyle/>
          <a:p>
            <a:fld id="{C2EFFADF-A806-4B28-BAE3-8FFFA9155C42}" type="slidenum">
              <a:rPr lang="en-US" smtClean="0"/>
              <a:t>7</a:t>
            </a:fld>
            <a:endParaRPr lang="en-US"/>
          </a:p>
        </p:txBody>
      </p:sp>
    </p:spTree>
    <p:extLst>
      <p:ext uri="{BB962C8B-B14F-4D97-AF65-F5344CB8AC3E}">
        <p14:creationId xmlns:p14="http://schemas.microsoft.com/office/powerpoint/2010/main" val="424906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 - </a:t>
            </a:r>
            <a:r>
              <a:rPr lang="en-US" baseline="0" dirty="0" smtClean="0"/>
              <a:t>Mr. Diamond’s PLC  decided to use data from an classroom assessment task (on-demand task) they planned to give, as well as the data from the mini-tasks embedded in the instructional ladder of the LDC module as sources of evidence for their baseline data. (NOTICE: the assessment task they used is included in your packet.)</a:t>
            </a:r>
            <a:endParaRPr lang="en-US" dirty="0" smtClean="0"/>
          </a:p>
          <a:p>
            <a:endParaRPr lang="en-US" b="1" dirty="0" smtClean="0"/>
          </a:p>
          <a:p>
            <a:pPr marL="171450" indent="-171450">
              <a:buFont typeface="Arial" panose="020B0604020202020204" pitchFamily="34" charset="0"/>
              <a:buChar char="•"/>
            </a:pPr>
            <a:r>
              <a:rPr lang="en-US" dirty="0" smtClean="0"/>
              <a:t>Within the LDC</a:t>
            </a:r>
            <a:r>
              <a:rPr lang="en-US" baseline="0" dirty="0" smtClean="0"/>
              <a:t> module design is the choice of a classroom assessment. Teachers use the same template task that they will use as they implement their module but design for a response written in a short period of time (similar to an on-demand assessment).  </a:t>
            </a:r>
          </a:p>
          <a:p>
            <a:endParaRPr lang="en-US" baseline="0" dirty="0" smtClean="0"/>
          </a:p>
          <a:p>
            <a:pPr marL="171450" indent="-171450">
              <a:buFont typeface="Arial" panose="020B0604020202020204" pitchFamily="34" charset="0"/>
              <a:buChar char="•"/>
            </a:pPr>
            <a:r>
              <a:rPr lang="en-US" baseline="0" dirty="0" smtClean="0"/>
              <a:t>The assessment will provide baseline data on where students are in meeting specific standards. The </a:t>
            </a:r>
            <a:r>
              <a:rPr lang="en-US" dirty="0" smtClean="0"/>
              <a:t>LDC rubric</a:t>
            </a:r>
            <a:r>
              <a:rPr lang="en-US" baseline="0" dirty="0" smtClean="0"/>
              <a:t> is standards-based and differentiates skills level for several reading &amp; writing standards.</a:t>
            </a:r>
          </a:p>
          <a:p>
            <a:endParaRPr lang="en-US" baseline="0" dirty="0" smtClean="0"/>
          </a:p>
          <a:p>
            <a:pPr marL="171450" indent="-171450">
              <a:buFont typeface="Arial" panose="020B0604020202020204" pitchFamily="34" charset="0"/>
              <a:buChar char="•"/>
            </a:pPr>
            <a:r>
              <a:rPr lang="en-US" baseline="0" dirty="0" smtClean="0"/>
              <a:t>Post assessment at the end of the unit (in which the module fits) can provide formative assessment data.  Post assessment data at the end of the year or course can provide summative data on where students are in meeting the targeted standards.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B1A6C27-2209-46F7-86F6-29314764C838}" type="slidenum">
              <a:rPr lang="en-US" smtClean="0"/>
              <a:pPr>
                <a:defRPr/>
              </a:pPr>
              <a:t>8</a:t>
            </a:fld>
            <a:endParaRPr lang="en-US"/>
          </a:p>
        </p:txBody>
      </p:sp>
    </p:spTree>
    <p:extLst>
      <p:ext uri="{BB962C8B-B14F-4D97-AF65-F5344CB8AC3E}">
        <p14:creationId xmlns:p14="http://schemas.microsoft.com/office/powerpoint/2010/main" val="393174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how Mr. Diamond recorded</a:t>
            </a:r>
            <a:r>
              <a:rPr lang="en-US" baseline="0" dirty="0" smtClean="0"/>
              <a:t> the results from scoring his student work with the LDC argumentation rubric, so he could determine overall performance levels for his baseline data. (Participants have the complete document in their packet.)</a:t>
            </a:r>
          </a:p>
          <a:p>
            <a:endParaRPr lang="en-US" baseline="0" dirty="0" smtClean="0"/>
          </a:p>
          <a:p>
            <a:r>
              <a:rPr lang="en-US" b="1" baseline="0" dirty="0" smtClean="0"/>
              <a:t>Notice</a:t>
            </a:r>
            <a:r>
              <a:rPr lang="en-US" baseline="0" dirty="0" smtClean="0"/>
              <a:t> - he was looking for patterns in the data related to his enduring skill.</a:t>
            </a:r>
            <a:endParaRPr lang="en-US" dirty="0"/>
          </a:p>
        </p:txBody>
      </p:sp>
      <p:sp>
        <p:nvSpPr>
          <p:cNvPr id="4" name="Slide Number Placeholder 3"/>
          <p:cNvSpPr>
            <a:spLocks noGrp="1"/>
          </p:cNvSpPr>
          <p:nvPr>
            <p:ph type="sldNum" sz="quarter" idx="10"/>
          </p:nvPr>
        </p:nvSpPr>
        <p:spPr/>
        <p:txBody>
          <a:bodyPr/>
          <a:lstStyle/>
          <a:p>
            <a:fld id="{C2EFFADF-A806-4B28-BAE3-8FFFA9155C42}" type="slidenum">
              <a:rPr lang="en-US" smtClean="0"/>
              <a:t>9</a:t>
            </a:fld>
            <a:endParaRPr lang="en-US"/>
          </a:p>
        </p:txBody>
      </p:sp>
    </p:spTree>
    <p:extLst>
      <p:ext uri="{BB962C8B-B14F-4D97-AF65-F5344CB8AC3E}">
        <p14:creationId xmlns:p14="http://schemas.microsoft.com/office/powerpoint/2010/main" val="333927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data from Mr. Diamond’s LDC classroom assessment task.</a:t>
            </a:r>
          </a:p>
          <a:p>
            <a:endParaRPr lang="en-US" dirty="0" smtClean="0"/>
          </a:p>
          <a:p>
            <a:r>
              <a:rPr lang="en-US" b="1" dirty="0" smtClean="0"/>
              <a:t>Q – </a:t>
            </a:r>
            <a:r>
              <a:rPr lang="en-US" b="0" dirty="0" smtClean="0"/>
              <a:t>He’s highlighted 3 areas.  </a:t>
            </a:r>
            <a:r>
              <a:rPr lang="en-US" b="1" dirty="0" smtClean="0"/>
              <a:t>What does the data in those areas tell him about his students</a:t>
            </a:r>
            <a:r>
              <a:rPr lang="en-US" b="1" baseline="0" dirty="0" smtClean="0"/>
              <a:t> abilities?</a:t>
            </a:r>
          </a:p>
          <a:p>
            <a:endParaRPr lang="en-US" b="1" baseline="0" dirty="0" smtClean="0"/>
          </a:p>
          <a:p>
            <a:r>
              <a:rPr lang="en-US" b="1" baseline="0" dirty="0" smtClean="0"/>
              <a:t>                                               Why do you think he didn’t  highlight the other areas?</a:t>
            </a:r>
            <a:endParaRPr lang="en-US" b="1" dirty="0"/>
          </a:p>
        </p:txBody>
      </p:sp>
      <p:sp>
        <p:nvSpPr>
          <p:cNvPr id="4" name="Slide Number Placeholder 3"/>
          <p:cNvSpPr>
            <a:spLocks noGrp="1"/>
          </p:cNvSpPr>
          <p:nvPr>
            <p:ph type="sldNum" sz="quarter" idx="10"/>
          </p:nvPr>
        </p:nvSpPr>
        <p:spPr/>
        <p:txBody>
          <a:bodyPr/>
          <a:lstStyle/>
          <a:p>
            <a:fld id="{C2EFFADF-A806-4B28-BAE3-8FFFA9155C42}" type="slidenum">
              <a:rPr lang="en-US" smtClean="0"/>
              <a:t>10</a:t>
            </a:fld>
            <a:endParaRPr lang="en-US"/>
          </a:p>
        </p:txBody>
      </p:sp>
    </p:spTree>
    <p:extLst>
      <p:ext uri="{BB962C8B-B14F-4D97-AF65-F5344CB8AC3E}">
        <p14:creationId xmlns:p14="http://schemas.microsoft.com/office/powerpoint/2010/main" val="5855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look at the assessments used for the mini-tasks</a:t>
            </a:r>
            <a:r>
              <a:rPr lang="en-US" sz="1200" kern="1200" baseline="0" dirty="0" smtClean="0">
                <a:solidFill>
                  <a:schemeClr val="tx1"/>
                </a:solidFill>
                <a:effectLst/>
                <a:latin typeface="+mn-lt"/>
                <a:ea typeface="+mn-ea"/>
                <a:cs typeface="+mn-cs"/>
              </a:rPr>
              <a:t> from the instructional ladder for the first module that Mr. Diamond taught at the beginning of the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Q –</a:t>
            </a:r>
            <a:r>
              <a:rPr lang="en-US" sz="1200" b="0" kern="1200" baseline="0" dirty="0" smtClean="0">
                <a:solidFill>
                  <a:schemeClr val="tx1"/>
                </a:solidFill>
                <a:effectLst/>
                <a:latin typeface="+mn-lt"/>
                <a:ea typeface="+mn-ea"/>
                <a:cs typeface="+mn-cs"/>
              </a:rPr>
              <a:t> How can this data contribute to his baseline?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 – </a:t>
            </a:r>
            <a:r>
              <a:rPr lang="en-US" sz="1200" b="0" kern="1200" baseline="0" dirty="0" smtClean="0">
                <a:solidFill>
                  <a:schemeClr val="tx1"/>
                </a:solidFill>
                <a:effectLst/>
                <a:latin typeface="+mn-lt"/>
                <a:ea typeface="+mn-ea"/>
                <a:cs typeface="+mn-cs"/>
              </a:rPr>
              <a:t>He looked at the specific mini-tasks aligned to the scoring elements he highlighted in the data from the classroom assignment. The evidence from those specific mini-task assessments from his first module, combined with the data from the first classroom assessment, provided the additional evidence he needed </a:t>
            </a:r>
            <a:r>
              <a:rPr lang="en-US" sz="1200" kern="1200" dirty="0" smtClean="0">
                <a:solidFill>
                  <a:schemeClr val="tx1"/>
                </a:solidFill>
                <a:effectLst/>
                <a:latin typeface="+mn-lt"/>
                <a:ea typeface="+mn-ea"/>
                <a:cs typeface="+mn-cs"/>
              </a:rPr>
              <a:t>to confirm that students, as a whole, struggled with using historical evidence to support a claim/argument. The</a:t>
            </a:r>
            <a:r>
              <a:rPr lang="en-US" sz="1200" kern="1200" baseline="0" dirty="0" smtClean="0">
                <a:solidFill>
                  <a:schemeClr val="tx1"/>
                </a:solidFill>
                <a:effectLst/>
                <a:latin typeface="+mn-lt"/>
                <a:ea typeface="+mn-ea"/>
                <a:cs typeface="+mn-cs"/>
              </a:rPr>
              <a:t> evidence also confirmed that </a:t>
            </a:r>
            <a:r>
              <a:rPr lang="en-US" sz="1200" kern="1200" dirty="0" smtClean="0">
                <a:solidFill>
                  <a:schemeClr val="tx1"/>
                </a:solidFill>
                <a:effectLst/>
                <a:latin typeface="+mn-lt"/>
                <a:ea typeface="+mn-ea"/>
                <a:cs typeface="+mn-cs"/>
              </a:rPr>
              <a:t>students also struggled with the ability to evaluate the credibility of a 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teacher </a:t>
            </a:r>
            <a:r>
              <a:rPr lang="en-US" sz="1200" kern="1200" baseline="0" dirty="0" smtClean="0">
                <a:solidFill>
                  <a:schemeClr val="tx1"/>
                </a:solidFill>
                <a:effectLst/>
                <a:latin typeface="+mn-lt"/>
                <a:ea typeface="+mn-ea"/>
                <a:cs typeface="+mn-cs"/>
              </a:rPr>
              <a:t>determined his baseline data using the 3 scoring elements he highlighted on the LDC argumentation rubric. </a:t>
            </a:r>
            <a:r>
              <a:rPr lang="en-US" sz="1200" i="0" kern="1200" baseline="0" dirty="0" smtClean="0">
                <a:solidFill>
                  <a:schemeClr val="tx1"/>
                </a:solidFill>
                <a:effectLst/>
                <a:latin typeface="+mn-lt"/>
                <a:ea typeface="+mn-ea"/>
                <a:cs typeface="+mn-cs"/>
              </a:rPr>
              <a:t>He also used the </a:t>
            </a:r>
            <a:r>
              <a:rPr lang="en-US" sz="1200" kern="1200" dirty="0" smtClean="0">
                <a:solidFill>
                  <a:schemeClr val="tx1"/>
                </a:solidFill>
                <a:effectLst/>
                <a:latin typeface="+mn-lt"/>
                <a:ea typeface="+mn-ea"/>
                <a:cs typeface="+mn-cs"/>
              </a:rPr>
              <a:t>grade-band expectations that support this skill</a:t>
            </a:r>
            <a:r>
              <a:rPr lang="en-US" sz="1200" kern="1200" baseline="0" dirty="0" smtClean="0">
                <a:solidFill>
                  <a:schemeClr val="tx1"/>
                </a:solidFill>
                <a:effectLst/>
                <a:latin typeface="+mn-lt"/>
                <a:ea typeface="+mn-ea"/>
                <a:cs typeface="+mn-cs"/>
              </a:rPr>
              <a:t> from his standards</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Mr. Diamond saw an important</a:t>
            </a:r>
            <a:r>
              <a:rPr lang="en-US" sz="1200" kern="1200" baseline="0" dirty="0" smtClean="0">
                <a:solidFill>
                  <a:schemeClr val="tx1"/>
                </a:solidFill>
                <a:effectLst/>
                <a:latin typeface="+mn-lt"/>
                <a:ea typeface="+mn-ea"/>
                <a:cs typeface="+mn-cs"/>
              </a:rPr>
              <a:t> connection between that skill and </a:t>
            </a:r>
            <a:r>
              <a:rPr lang="en-US" sz="1200" kern="1200" dirty="0" smtClean="0">
                <a:solidFill>
                  <a:schemeClr val="tx1"/>
                </a:solidFill>
                <a:effectLst/>
                <a:latin typeface="+mn-lt"/>
                <a:ea typeface="+mn-ea"/>
                <a:cs typeface="+mn-cs"/>
              </a:rPr>
              <a:t>students’ ability to evaluate the credibility of a source,</a:t>
            </a:r>
            <a:r>
              <a:rPr lang="en-US" sz="1200" kern="1200" baseline="0" dirty="0" smtClean="0">
                <a:solidFill>
                  <a:schemeClr val="tx1"/>
                </a:solidFill>
                <a:effectLst/>
                <a:latin typeface="+mn-lt"/>
                <a:ea typeface="+mn-ea"/>
                <a:cs typeface="+mn-cs"/>
              </a:rPr>
              <a:t> so</a:t>
            </a:r>
            <a:r>
              <a:rPr lang="en-US" sz="1200" kern="1200" dirty="0" smtClean="0">
                <a:solidFill>
                  <a:schemeClr val="tx1"/>
                </a:solidFill>
                <a:effectLst/>
                <a:latin typeface="+mn-lt"/>
                <a:ea typeface="+mn-ea"/>
                <a:cs typeface="+mn-cs"/>
              </a:rPr>
              <a:t> decided he would include instruction for that skill as well. As a result, he planned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collect corroborating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evidence as he measured students’ improvement in their ability to use historical evidence to support a claim improves.</a:t>
            </a:r>
          </a:p>
          <a:p>
            <a:endParaRPr lang="en-US" dirty="0"/>
          </a:p>
        </p:txBody>
      </p:sp>
      <p:sp>
        <p:nvSpPr>
          <p:cNvPr id="4" name="Slide Number Placeholder 3"/>
          <p:cNvSpPr>
            <a:spLocks noGrp="1"/>
          </p:cNvSpPr>
          <p:nvPr>
            <p:ph type="sldNum" sz="quarter" idx="10"/>
          </p:nvPr>
        </p:nvSpPr>
        <p:spPr/>
        <p:txBody>
          <a:bodyPr/>
          <a:lstStyle/>
          <a:p>
            <a:fld id="{C2EFFADF-A806-4B28-BAE3-8FFFA9155C42}" type="slidenum">
              <a:rPr lang="en-US" smtClean="0"/>
              <a:t>11</a:t>
            </a:fld>
            <a:endParaRPr lang="en-US"/>
          </a:p>
        </p:txBody>
      </p:sp>
    </p:spTree>
    <p:extLst>
      <p:ext uri="{BB962C8B-B14F-4D97-AF65-F5344CB8AC3E}">
        <p14:creationId xmlns:p14="http://schemas.microsoft.com/office/powerpoint/2010/main" val="425309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78D66E2-26C8-4CDF-B9C8-A2FD22FDD2B2}" type="datetimeFigureOut">
              <a:rPr lang="en-US" smtClean="0"/>
              <a:t>10/15/2014</a:t>
            </a:fld>
            <a:endParaRPr lang="en-US"/>
          </a:p>
        </p:txBody>
      </p:sp>
      <p:sp>
        <p:nvSpPr>
          <p:cNvPr id="8" name="Slide Number Placeholder 7"/>
          <p:cNvSpPr>
            <a:spLocks noGrp="1"/>
          </p:cNvSpPr>
          <p:nvPr>
            <p:ph type="sldNum" sz="quarter" idx="11"/>
          </p:nvPr>
        </p:nvSpPr>
        <p:spPr/>
        <p:txBody>
          <a:bodyPr/>
          <a:lstStyle/>
          <a:p>
            <a:fld id="{45A34CEB-3852-4A2E-9637-FFE3AF92E6C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D66E2-26C8-4CDF-B9C8-A2FD22FDD2B2}"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4CEB-3852-4A2E-9637-FFE3AF92E6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D66E2-26C8-4CDF-B9C8-A2FD22FDD2B2}"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4CEB-3852-4A2E-9637-FFE3AF92E6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78D66E2-26C8-4CDF-B9C8-A2FD22FDD2B2}"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4CEB-3852-4A2E-9637-FFE3AF92E6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D66E2-26C8-4CDF-B9C8-A2FD22FDD2B2}"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4CEB-3852-4A2E-9637-FFE3AF92E6C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78D66E2-26C8-4CDF-B9C8-A2FD22FDD2B2}"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4CEB-3852-4A2E-9637-FFE3AF92E6C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8D66E2-26C8-4CDF-B9C8-A2FD22FDD2B2}"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34CEB-3852-4A2E-9637-FFE3AF92E6C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D66E2-26C8-4CDF-B9C8-A2FD22FDD2B2}"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34CEB-3852-4A2E-9637-FFE3AF92E6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66E2-26C8-4CDF-B9C8-A2FD22FDD2B2}"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34CEB-3852-4A2E-9637-FFE3AF92E6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66E2-26C8-4CDF-B9C8-A2FD22FDD2B2}"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4CEB-3852-4A2E-9637-FFE3AF92E6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66E2-26C8-4CDF-B9C8-A2FD22FDD2B2}"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4CEB-3852-4A2E-9637-FFE3AF92E6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78D66E2-26C8-4CDF-B9C8-A2FD22FDD2B2}" type="datetimeFigureOut">
              <a:rPr lang="en-US" smtClean="0"/>
              <a:t>10/15/2014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5A34CEB-3852-4A2E-9637-FFE3AF92E6C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TBsmHao7GJDZrM&amp;tbnid=juKPOJIthkoUvM:&amp;ved=0CAUQjRw&amp;url=http://www.examiner.com/article/5-strategies-to-outsmart-holiday-weight-gain&amp;ei=4GvIU9C4K5W3yAT6soLQDg&amp;bvm=bv.71198958,d.aWw&amp;psig=AFQjCNGdsmEdVbj7Rkm5Ef7xkzNmr3nRmQ&amp;ust=140573012025522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219200"/>
          </a:xfrm>
        </p:spPr>
        <p:txBody>
          <a:bodyPr/>
          <a:lstStyle/>
          <a:p>
            <a:pPr marL="182880" indent="0">
              <a:buNone/>
            </a:pPr>
            <a:r>
              <a:rPr lang="en-US" sz="4000" dirty="0" smtClean="0">
                <a:effectLst>
                  <a:outerShdw blurRad="38100" dist="38100" dir="2700000" algn="tl">
                    <a:srgbClr val="000000">
                      <a:alpha val="43137"/>
                    </a:srgbClr>
                  </a:outerShdw>
                </a:effectLst>
              </a:rPr>
              <a:t>Student Growth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 Goal-Setting Scenario</a:t>
            </a:r>
            <a:endParaRPr lang="en-US" sz="4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5638800"/>
            <a:ext cx="7772400" cy="1143000"/>
          </a:xfrm>
        </p:spPr>
        <p:txBody>
          <a:bodyPr>
            <a:normAutofit/>
          </a:bodyPr>
          <a:lstStyle/>
          <a:p>
            <a:r>
              <a:rPr lang="en-US" sz="1800" b="1" dirty="0" smtClean="0">
                <a:solidFill>
                  <a:schemeClr val="accent1">
                    <a:lumMod val="75000"/>
                  </a:schemeClr>
                </a:solidFill>
              </a:rPr>
              <a:t>Rebecca Woosley, Effectiveness Coach</a:t>
            </a:r>
          </a:p>
          <a:p>
            <a:r>
              <a:rPr lang="en-US" sz="1800" b="1" dirty="0" smtClean="0">
                <a:solidFill>
                  <a:schemeClr val="accent1">
                    <a:lumMod val="75000"/>
                  </a:schemeClr>
                </a:solidFill>
              </a:rPr>
              <a:t>Kelly Philbeck</a:t>
            </a:r>
            <a:r>
              <a:rPr lang="en-US" sz="1800" b="1" smtClean="0">
                <a:solidFill>
                  <a:schemeClr val="accent1">
                    <a:lumMod val="75000"/>
                  </a:schemeClr>
                </a:solidFill>
              </a:rPr>
              <a:t>, LDC/ELA</a:t>
            </a:r>
            <a:r>
              <a:rPr lang="en-US" sz="1800" b="1" dirty="0">
                <a:solidFill>
                  <a:schemeClr val="accent1">
                    <a:lumMod val="75000"/>
                  </a:schemeClr>
                </a:solidFill>
              </a:rPr>
              <a:t> Instructional </a:t>
            </a:r>
            <a:r>
              <a:rPr lang="en-US" sz="1800" b="1">
                <a:solidFill>
                  <a:schemeClr val="accent1">
                    <a:lumMod val="75000"/>
                  </a:schemeClr>
                </a:solidFill>
              </a:rPr>
              <a:t>Specialist </a:t>
            </a:r>
            <a:r>
              <a:rPr lang="en-US" sz="1800" b="1" smtClean="0">
                <a:solidFill>
                  <a:schemeClr val="accent1">
                    <a:lumMod val="75000"/>
                  </a:schemeClr>
                </a:solidFill>
              </a:rPr>
              <a:t>                                </a:t>
            </a:r>
            <a:r>
              <a:rPr lang="en-US" sz="1800" b="1" dirty="0" smtClean="0">
                <a:solidFill>
                  <a:schemeClr val="accent1">
                    <a:lumMod val="75000"/>
                  </a:schemeClr>
                </a:solidFill>
              </a:rPr>
              <a:t>Oct. 16, 2014</a:t>
            </a:r>
            <a:endParaRPr lang="en-US" sz="1800" b="1" dirty="0">
              <a:solidFill>
                <a:schemeClr val="accent1">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00200"/>
            <a:ext cx="6096000" cy="3829049"/>
          </a:xfrm>
          <a:prstGeom prst="rect">
            <a:avLst/>
          </a:prstGeom>
        </p:spPr>
      </p:pic>
    </p:spTree>
    <p:extLst>
      <p:ext uri="{BB962C8B-B14F-4D97-AF65-F5344CB8AC3E}">
        <p14:creationId xmlns:p14="http://schemas.microsoft.com/office/powerpoint/2010/main" val="1893325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6484181"/>
              </p:ext>
            </p:extLst>
          </p:nvPr>
        </p:nvGraphicFramePr>
        <p:xfrm>
          <a:off x="152399" y="1276774"/>
          <a:ext cx="8839201" cy="5352625"/>
        </p:xfrm>
        <a:graphic>
          <a:graphicData uri="http://schemas.openxmlformats.org/drawingml/2006/table">
            <a:tbl>
              <a:tblPr firstRow="1" firstCol="1" bandRow="1">
                <a:tableStyleId>{5C22544A-7EE6-4342-B048-85BDC9FD1C3A}</a:tableStyleId>
              </a:tblPr>
              <a:tblGrid>
                <a:gridCol w="1580105"/>
                <a:gridCol w="1814774"/>
                <a:gridCol w="1814774"/>
                <a:gridCol w="1814774"/>
                <a:gridCol w="1814774"/>
              </a:tblGrid>
              <a:tr h="1364764">
                <a:tc>
                  <a:txBody>
                    <a:bodyPr/>
                    <a:lstStyle/>
                    <a:p>
                      <a:pPr marL="0" marR="0">
                        <a:lnSpc>
                          <a:spcPct val="115000"/>
                        </a:lnSpc>
                        <a:spcBef>
                          <a:spcPts val="100"/>
                        </a:spcBef>
                        <a:spcAft>
                          <a:spcPts val="100"/>
                        </a:spcAft>
                      </a:pPr>
                      <a:r>
                        <a:rPr lang="en-US" sz="1200">
                          <a:effectLst/>
                        </a:rPr>
                        <a:t>Scoring Elements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Not Yet</a:t>
                      </a:r>
                      <a:endParaRPr lang="en-US" sz="1100">
                        <a:effectLst/>
                      </a:endParaRPr>
                    </a:p>
                    <a:p>
                      <a:pPr marL="0" marR="0" algn="ctr">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Approaches Expectations</a:t>
                      </a:r>
                      <a:endParaRPr lang="en-US" sz="1100">
                        <a:effectLst/>
                      </a:endParaRPr>
                    </a:p>
                    <a:p>
                      <a:pPr marL="0" marR="0" algn="ct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Meets Expectations</a:t>
                      </a:r>
                      <a:endParaRPr lang="en-US" sz="1100">
                        <a:effectLst/>
                      </a:endParaRPr>
                    </a:p>
                    <a:p>
                      <a:pPr marL="0" marR="0" algn="ctr">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Advanced</a:t>
                      </a:r>
                      <a:endParaRPr lang="en-US" sz="1100">
                        <a:effectLst/>
                      </a:endParaRPr>
                    </a:p>
                    <a:p>
                      <a:pPr marL="0" marR="0" algn="ct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r>
              <a:tr h="437183">
                <a:tc>
                  <a:txBody>
                    <a:bodyPr/>
                    <a:lstStyle/>
                    <a:p>
                      <a:pPr marL="0" marR="0">
                        <a:lnSpc>
                          <a:spcPct val="115000"/>
                        </a:lnSpc>
                        <a:spcBef>
                          <a:spcPts val="100"/>
                        </a:spcBef>
                        <a:spcAft>
                          <a:spcPts val="100"/>
                        </a:spcAft>
                      </a:pPr>
                      <a:r>
                        <a:rPr lang="en-US" sz="1200">
                          <a:effectLst/>
                        </a:rPr>
                        <a:t>Focus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80%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5%</a:t>
                      </a:r>
                      <a:endParaRPr lang="en-US" sz="1100">
                        <a:effectLst/>
                        <a:latin typeface="Calibri"/>
                        <a:ea typeface="Calibri"/>
                        <a:cs typeface="Times New Roman"/>
                      </a:endParaRPr>
                    </a:p>
                  </a:txBody>
                  <a:tcPr marL="68580" marR="68580" marT="0" marB="0" anchor="ctr"/>
                </a:tc>
              </a:tr>
              <a:tr h="437183">
                <a:tc>
                  <a:txBody>
                    <a:bodyPr/>
                    <a:lstStyle/>
                    <a:p>
                      <a:pPr marL="0" marR="0">
                        <a:lnSpc>
                          <a:spcPct val="115000"/>
                        </a:lnSpc>
                        <a:spcBef>
                          <a:spcPts val="100"/>
                        </a:spcBef>
                        <a:spcAft>
                          <a:spcPts val="100"/>
                        </a:spcAft>
                      </a:pPr>
                      <a:r>
                        <a:rPr lang="en-US" sz="1200" dirty="0">
                          <a:solidFill>
                            <a:schemeClr val="tx1"/>
                          </a:solidFill>
                          <a:effectLst/>
                          <a:highlight>
                            <a:srgbClr val="FFFF00"/>
                          </a:highlight>
                        </a:rPr>
                        <a:t>Controlling Idea</a:t>
                      </a:r>
                      <a:endParaRPr lang="en-US" sz="11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30%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66%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0%</a:t>
                      </a:r>
                      <a:endParaRPr lang="en-US" sz="1100">
                        <a:effectLst/>
                        <a:latin typeface="Calibri"/>
                        <a:ea typeface="Calibri"/>
                        <a:cs typeface="Times New Roman"/>
                      </a:endParaRPr>
                    </a:p>
                  </a:txBody>
                  <a:tcPr marL="68580" marR="68580" marT="0" marB="0" anchor="ctr"/>
                </a:tc>
              </a:tr>
              <a:tr h="900973">
                <a:tc>
                  <a:txBody>
                    <a:bodyPr/>
                    <a:lstStyle/>
                    <a:p>
                      <a:pPr marL="0" marR="0">
                        <a:lnSpc>
                          <a:spcPct val="115000"/>
                        </a:lnSpc>
                        <a:spcBef>
                          <a:spcPts val="100"/>
                        </a:spcBef>
                        <a:spcAft>
                          <a:spcPts val="100"/>
                        </a:spcAft>
                      </a:pPr>
                      <a:r>
                        <a:rPr lang="en-US" sz="1200" dirty="0">
                          <a:solidFill>
                            <a:schemeClr val="tx1"/>
                          </a:solidFill>
                          <a:effectLst/>
                          <a:highlight>
                            <a:srgbClr val="FFFF00"/>
                          </a:highlight>
                        </a:rPr>
                        <a:t>Reading/ Research</a:t>
                      </a:r>
                      <a:endParaRPr lang="en-US" sz="11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13%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73%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13%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0%</a:t>
                      </a:r>
                      <a:endParaRPr lang="en-US" sz="1100">
                        <a:effectLst/>
                        <a:latin typeface="Calibri"/>
                        <a:ea typeface="Calibri"/>
                        <a:cs typeface="Times New Roman"/>
                      </a:endParaRPr>
                    </a:p>
                  </a:txBody>
                  <a:tcPr marL="68580" marR="68580" marT="0" marB="0" anchor="ctr"/>
                </a:tc>
              </a:tr>
              <a:tr h="437183">
                <a:tc>
                  <a:txBody>
                    <a:bodyPr/>
                    <a:lstStyle/>
                    <a:p>
                      <a:pPr marL="0" marR="0">
                        <a:lnSpc>
                          <a:spcPct val="115000"/>
                        </a:lnSpc>
                        <a:spcBef>
                          <a:spcPts val="100"/>
                        </a:spcBef>
                        <a:spcAft>
                          <a:spcPts val="100"/>
                        </a:spcAft>
                      </a:pPr>
                      <a:r>
                        <a:rPr lang="en-US" sz="1200" dirty="0">
                          <a:solidFill>
                            <a:schemeClr val="tx1"/>
                          </a:solidFill>
                          <a:effectLst/>
                          <a:highlight>
                            <a:srgbClr val="FFFF00"/>
                          </a:highlight>
                        </a:rPr>
                        <a:t>Development</a:t>
                      </a:r>
                      <a:endParaRPr lang="en-US" sz="1100"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33%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33%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33%</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highlight>
                            <a:srgbClr val="FFFF00"/>
                          </a:highlight>
                        </a:rPr>
                        <a:t>0%</a:t>
                      </a:r>
                      <a:endParaRPr lang="en-US" sz="1100">
                        <a:effectLst/>
                        <a:latin typeface="Calibri"/>
                        <a:ea typeface="Calibri"/>
                        <a:cs typeface="Times New Roman"/>
                      </a:endParaRPr>
                    </a:p>
                  </a:txBody>
                  <a:tcPr marL="68580" marR="68580" marT="0" marB="0" anchor="ctr"/>
                </a:tc>
              </a:tr>
              <a:tr h="437183">
                <a:tc>
                  <a:txBody>
                    <a:bodyPr/>
                    <a:lstStyle/>
                    <a:p>
                      <a:pPr marL="0" marR="0">
                        <a:lnSpc>
                          <a:spcPct val="115000"/>
                        </a:lnSpc>
                        <a:spcBef>
                          <a:spcPts val="100"/>
                        </a:spcBef>
                        <a:spcAft>
                          <a:spcPts val="100"/>
                        </a:spcAft>
                      </a:pPr>
                      <a:r>
                        <a:rPr lang="en-US" sz="1200">
                          <a:effectLst/>
                        </a:rPr>
                        <a:t>Organization</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90%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0%</a:t>
                      </a:r>
                      <a:endParaRPr lang="en-US" sz="1100">
                        <a:effectLst/>
                        <a:latin typeface="Calibri"/>
                        <a:ea typeface="Calibri"/>
                        <a:cs typeface="Times New Roman"/>
                      </a:endParaRPr>
                    </a:p>
                  </a:txBody>
                  <a:tcPr marL="68580" marR="68580" marT="0" marB="0" anchor="ctr"/>
                </a:tc>
              </a:tr>
              <a:tr h="437183">
                <a:tc>
                  <a:txBody>
                    <a:bodyPr/>
                    <a:lstStyle/>
                    <a:p>
                      <a:pPr marL="0" marR="0">
                        <a:lnSpc>
                          <a:spcPct val="115000"/>
                        </a:lnSpc>
                        <a:spcBef>
                          <a:spcPts val="100"/>
                        </a:spcBef>
                        <a:spcAft>
                          <a:spcPts val="100"/>
                        </a:spcAft>
                      </a:pPr>
                      <a:r>
                        <a:rPr lang="en-US" sz="1200">
                          <a:effectLst/>
                        </a:rPr>
                        <a:t>Conventions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65%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5%</a:t>
                      </a:r>
                      <a:endParaRPr lang="en-US" sz="1100">
                        <a:effectLst/>
                        <a:latin typeface="Calibri"/>
                        <a:ea typeface="Calibri"/>
                        <a:cs typeface="Times New Roman"/>
                      </a:endParaRPr>
                    </a:p>
                  </a:txBody>
                  <a:tcPr marL="68580" marR="68580" marT="0" marB="0" anchor="ctr"/>
                </a:tc>
              </a:tr>
              <a:tr h="900973">
                <a:tc>
                  <a:txBody>
                    <a:bodyPr/>
                    <a:lstStyle/>
                    <a:p>
                      <a:pPr marL="0" marR="0">
                        <a:lnSpc>
                          <a:spcPct val="115000"/>
                        </a:lnSpc>
                        <a:spcBef>
                          <a:spcPts val="100"/>
                        </a:spcBef>
                        <a:spcAft>
                          <a:spcPts val="100"/>
                        </a:spcAft>
                      </a:pPr>
                      <a:r>
                        <a:rPr lang="en-US" sz="1200">
                          <a:effectLst/>
                        </a:rPr>
                        <a:t>Content Understanding</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10%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15%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a:effectLst/>
                        </a:rPr>
                        <a:t>75%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200" dirty="0">
                          <a:effectLst/>
                        </a:rPr>
                        <a:t>0%</a:t>
                      </a:r>
                      <a:endParaRPr lang="en-US" sz="1100" dirty="0">
                        <a:effectLst/>
                        <a:latin typeface="Calibri"/>
                        <a:ea typeface="Calibri"/>
                        <a:cs typeface="Times New Roman"/>
                      </a:endParaRPr>
                    </a:p>
                  </a:txBody>
                  <a:tcPr marL="68580" marR="68580" marT="0" marB="0" anchor="ctr"/>
                </a:tc>
              </a:tr>
            </a:tbl>
          </a:graphicData>
        </a:graphic>
      </p:graphicFrame>
      <p:sp>
        <p:nvSpPr>
          <p:cNvPr id="5" name="Rectangle 1"/>
          <p:cNvSpPr>
            <a:spLocks noChangeArrowheads="1"/>
          </p:cNvSpPr>
          <p:nvPr/>
        </p:nvSpPr>
        <p:spPr bwMode="auto">
          <a:xfrm>
            <a:off x="228600" y="45666"/>
            <a:ext cx="87630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LDC Classroom Assessment Task</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(Results of the first LDC Classroom Assessment Task)</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2816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1343156"/>
              </p:ext>
            </p:extLst>
          </p:nvPr>
        </p:nvGraphicFramePr>
        <p:xfrm>
          <a:off x="201561" y="1524001"/>
          <a:ext cx="8763000" cy="5029201"/>
        </p:xfrm>
        <a:graphic>
          <a:graphicData uri="http://schemas.openxmlformats.org/drawingml/2006/table">
            <a:tbl>
              <a:tblPr firstRow="1" firstCol="1" bandRow="1">
                <a:tableStyleId>{5C22544A-7EE6-4342-B048-85BDC9FD1C3A}</a:tableStyleId>
              </a:tblPr>
              <a:tblGrid>
                <a:gridCol w="4779818"/>
                <a:gridCol w="3983182"/>
              </a:tblGrid>
              <a:tr h="1324826">
                <a:tc>
                  <a:txBody>
                    <a:bodyPr/>
                    <a:lstStyle/>
                    <a:p>
                      <a:pPr marL="0" marR="0" algn="ctr">
                        <a:spcBef>
                          <a:spcPts val="0"/>
                        </a:spcBef>
                        <a:spcAft>
                          <a:spcPts val="0"/>
                        </a:spcAft>
                      </a:pPr>
                      <a:r>
                        <a:rPr lang="en-US" sz="2400" dirty="0">
                          <a:effectLst/>
                        </a:rPr>
                        <a:t>Instructional Ladder</a:t>
                      </a:r>
                      <a:endParaRPr lang="en-US" sz="2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effectLst/>
                        </a:rPr>
                        <a:t>Meets Expectations</a:t>
                      </a:r>
                      <a:endParaRPr lang="en-US" sz="2400" dirty="0">
                        <a:effectLst/>
                        <a:latin typeface="Calibri"/>
                        <a:ea typeface="Calibri"/>
                        <a:cs typeface="Times New Roman"/>
                      </a:endParaRPr>
                    </a:p>
                  </a:txBody>
                  <a:tcPr marL="68580" marR="68580" marT="0" marB="0" anchor="ctr"/>
                </a:tc>
              </a:tr>
              <a:tr h="740875">
                <a:tc>
                  <a:txBody>
                    <a:bodyPr/>
                    <a:lstStyle/>
                    <a:p>
                      <a:pPr marL="0" marR="0">
                        <a:spcBef>
                          <a:spcPts val="0"/>
                        </a:spcBef>
                        <a:spcAft>
                          <a:spcPts val="0"/>
                        </a:spcAft>
                      </a:pPr>
                      <a:r>
                        <a:rPr lang="en-US" sz="2400" dirty="0">
                          <a:effectLst/>
                        </a:rPr>
                        <a:t>Preparing for the Task</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effectLst/>
                        </a:rPr>
                        <a:t>100%</a:t>
                      </a:r>
                      <a:endParaRPr lang="en-US" sz="2400" dirty="0">
                        <a:effectLst/>
                        <a:latin typeface="Calibri"/>
                        <a:ea typeface="Calibri"/>
                        <a:cs typeface="Times New Roman"/>
                      </a:endParaRPr>
                    </a:p>
                  </a:txBody>
                  <a:tcPr marL="68580" marR="68580" marT="0" marB="0"/>
                </a:tc>
              </a:tr>
              <a:tr h="740875">
                <a:tc>
                  <a:txBody>
                    <a:bodyPr/>
                    <a:lstStyle/>
                    <a:p>
                      <a:pPr marL="0" marR="0">
                        <a:spcBef>
                          <a:spcPts val="0"/>
                        </a:spcBef>
                        <a:spcAft>
                          <a:spcPts val="0"/>
                        </a:spcAft>
                      </a:pPr>
                      <a:r>
                        <a:rPr lang="en-US" sz="2400" dirty="0">
                          <a:solidFill>
                            <a:schemeClr val="tx1"/>
                          </a:solidFill>
                          <a:effectLst/>
                          <a:highlight>
                            <a:srgbClr val="FFFF00"/>
                          </a:highlight>
                        </a:rPr>
                        <a:t>Reading Process</a:t>
                      </a:r>
                      <a:endParaRPr lang="en-US" sz="24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effectLst/>
                          <a:highlight>
                            <a:srgbClr val="FFFF00"/>
                          </a:highlight>
                        </a:rPr>
                        <a:t>45%</a:t>
                      </a:r>
                      <a:endParaRPr lang="en-US" sz="2400" dirty="0">
                        <a:effectLst/>
                        <a:latin typeface="Calibri"/>
                        <a:ea typeface="Calibri"/>
                        <a:cs typeface="Times New Roman"/>
                      </a:endParaRPr>
                    </a:p>
                  </a:txBody>
                  <a:tcPr marL="68580" marR="68580" marT="0" marB="0"/>
                </a:tc>
              </a:tr>
              <a:tr h="740875">
                <a:tc>
                  <a:txBody>
                    <a:bodyPr/>
                    <a:lstStyle/>
                    <a:p>
                      <a:pPr marL="0" marR="0">
                        <a:spcBef>
                          <a:spcPts val="0"/>
                        </a:spcBef>
                        <a:spcAft>
                          <a:spcPts val="0"/>
                        </a:spcAft>
                      </a:pPr>
                      <a:r>
                        <a:rPr lang="en-US" sz="2400" dirty="0">
                          <a:solidFill>
                            <a:schemeClr val="tx1"/>
                          </a:solidFill>
                          <a:effectLst/>
                          <a:highlight>
                            <a:srgbClr val="FFFF00"/>
                          </a:highlight>
                        </a:rPr>
                        <a:t>Transition to Writing</a:t>
                      </a:r>
                      <a:endParaRPr lang="en-US" sz="24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effectLst/>
                          <a:highlight>
                            <a:srgbClr val="FFFF00"/>
                          </a:highlight>
                        </a:rPr>
                        <a:t>40%</a:t>
                      </a:r>
                      <a:endParaRPr lang="en-US" sz="2400" dirty="0">
                        <a:effectLst/>
                        <a:latin typeface="Calibri"/>
                        <a:ea typeface="Calibri"/>
                        <a:cs typeface="Times New Roman"/>
                      </a:endParaRPr>
                    </a:p>
                  </a:txBody>
                  <a:tcPr marL="68580" marR="68580" marT="0" marB="0"/>
                </a:tc>
              </a:tr>
              <a:tr h="740875">
                <a:tc>
                  <a:txBody>
                    <a:bodyPr/>
                    <a:lstStyle/>
                    <a:p>
                      <a:pPr marL="0" marR="0">
                        <a:spcBef>
                          <a:spcPts val="0"/>
                        </a:spcBef>
                        <a:spcAft>
                          <a:spcPts val="0"/>
                        </a:spcAft>
                      </a:pPr>
                      <a:r>
                        <a:rPr lang="en-US" sz="2200" dirty="0">
                          <a:solidFill>
                            <a:schemeClr val="tx1"/>
                          </a:solidFill>
                          <a:effectLst/>
                          <a:highlight>
                            <a:srgbClr val="FFFF00"/>
                          </a:highlight>
                        </a:rPr>
                        <a:t>Writing Planning </a:t>
                      </a:r>
                      <a:r>
                        <a:rPr lang="en-US" sz="2200" dirty="0" smtClean="0">
                          <a:solidFill>
                            <a:schemeClr val="tx1"/>
                          </a:solidFill>
                          <a:effectLst/>
                          <a:highlight>
                            <a:srgbClr val="FFFF00"/>
                          </a:highlight>
                        </a:rPr>
                        <a:t>&amp; </a:t>
                      </a:r>
                      <a:r>
                        <a:rPr lang="en-US" sz="2200" dirty="0">
                          <a:solidFill>
                            <a:schemeClr val="tx1"/>
                          </a:solidFill>
                          <a:effectLst/>
                          <a:highlight>
                            <a:srgbClr val="FFFF00"/>
                          </a:highlight>
                        </a:rPr>
                        <a:t>Development</a:t>
                      </a:r>
                      <a:endParaRPr lang="en-US" sz="22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effectLst/>
                          <a:highlight>
                            <a:srgbClr val="FFFF00"/>
                          </a:highlight>
                        </a:rPr>
                        <a:t>40%</a:t>
                      </a:r>
                      <a:endParaRPr lang="en-US" sz="2400" dirty="0">
                        <a:effectLst/>
                        <a:latin typeface="Calibri"/>
                        <a:ea typeface="Calibri"/>
                        <a:cs typeface="Times New Roman"/>
                      </a:endParaRPr>
                    </a:p>
                  </a:txBody>
                  <a:tcPr marL="68580" marR="68580" marT="0" marB="0"/>
                </a:tc>
              </a:tr>
              <a:tr h="740875">
                <a:tc>
                  <a:txBody>
                    <a:bodyPr/>
                    <a:lstStyle/>
                    <a:p>
                      <a:pPr marL="0" marR="0">
                        <a:spcBef>
                          <a:spcPts val="0"/>
                        </a:spcBef>
                        <a:spcAft>
                          <a:spcPts val="0"/>
                        </a:spcAft>
                      </a:pPr>
                      <a:r>
                        <a:rPr lang="en-US" sz="2400" dirty="0">
                          <a:solidFill>
                            <a:schemeClr val="tx1"/>
                          </a:solidFill>
                          <a:effectLst/>
                          <a:highlight>
                            <a:srgbClr val="FFFF00"/>
                          </a:highlight>
                        </a:rPr>
                        <a:t>Revision and Editing</a:t>
                      </a:r>
                      <a:endParaRPr lang="en-US" sz="24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effectLst/>
                          <a:highlight>
                            <a:srgbClr val="FFFF00"/>
                          </a:highlight>
                        </a:rPr>
                        <a:t>30%</a:t>
                      </a:r>
                      <a:endParaRPr lang="en-US" sz="24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01561" y="152400"/>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Assessments from</a:t>
            </a:r>
            <a:r>
              <a:rPr lang="en-US" altLang="en-US" sz="3600" i="1" dirty="0">
                <a:latin typeface="Calibri" pitchFamily="34" charset="0"/>
                <a:ea typeface="Calibri" pitchFamily="34" charset="0"/>
                <a:cs typeface="Times New Roman" pitchFamily="18" charset="0"/>
              </a:rPr>
              <a:t> </a:t>
            </a:r>
            <a:r>
              <a:rPr kumimoji="0" lang="en-US" altLang="en-US" sz="3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Instructional Ladder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the 1st LDC Module</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5946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098" name="Picture 2" descr="C:\Users\rwoosley\Desktop\SREB\new ss slid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71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905221"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752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woosley\Desktop\SREB\LDC slid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985" y="-46193"/>
            <a:ext cx="9219985" cy="682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40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0"/>
            <a:ext cx="7693025" cy="1444625"/>
          </a:xfrm>
        </p:spPr>
        <p:txBody>
          <a:bodyPr/>
          <a:lstStyle/>
          <a:p>
            <a:pPr algn="ctr" eaLnBrk="1" hangingPunct="1"/>
            <a:r>
              <a:rPr lang="en-US" sz="4000" b="1" dirty="0" smtClean="0">
                <a:effectLst>
                  <a:outerShdw blurRad="38100" dist="38100" dir="2700000" algn="tl">
                    <a:srgbClr val="000000">
                      <a:alpha val="43137"/>
                    </a:srgbClr>
                  </a:outerShdw>
                </a:effectLst>
              </a:rPr>
              <a:t>Step 2:  Creating the Student Growth Goal</a:t>
            </a:r>
          </a:p>
        </p:txBody>
      </p:sp>
      <p:sp>
        <p:nvSpPr>
          <p:cNvPr id="1639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Verdana" pitchFamily="34"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001313172"/>
              </p:ext>
            </p:extLst>
          </p:nvPr>
        </p:nvGraphicFramePr>
        <p:xfrm>
          <a:off x="302573" y="1371601"/>
          <a:ext cx="8610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4607873" y="2241468"/>
            <a:ext cx="1990725" cy="2971800"/>
            <a:chOff x="5775" y="2103"/>
            <a:chExt cx="3135" cy="4005"/>
          </a:xfrm>
        </p:grpSpPr>
        <p:sp>
          <p:nvSpPr>
            <p:cNvPr id="4" name="AutoShape 3"/>
            <p:cNvSpPr>
              <a:spLocks noChangeArrowheads="1"/>
            </p:cNvSpPr>
            <p:nvPr/>
          </p:nvSpPr>
          <p:spPr bwMode="auto">
            <a:xfrm>
              <a:off x="6030" y="210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extBox 1"/>
          <p:cNvSpPr txBox="1"/>
          <p:nvPr/>
        </p:nvSpPr>
        <p:spPr>
          <a:xfrm>
            <a:off x="228600" y="5715000"/>
            <a:ext cx="8763000" cy="830997"/>
          </a:xfrm>
          <a:prstGeom prst="rect">
            <a:avLst/>
          </a:prstGeom>
          <a:noFill/>
        </p:spPr>
        <p:txBody>
          <a:bodyPr wrap="square" rtlCol="0">
            <a:spAutoFit/>
          </a:bodyPr>
          <a:lstStyle/>
          <a:p>
            <a:pPr algn="ctr"/>
            <a:r>
              <a:rPr lang="en-US" sz="2400" b="1" dirty="0" smtClean="0"/>
              <a:t>The teacher </a:t>
            </a:r>
            <a:r>
              <a:rPr lang="en-US" sz="2400" b="1" dirty="0"/>
              <a:t>creates a student growth goal built on the baseline data collected and analyzed in Step </a:t>
            </a:r>
            <a:r>
              <a:rPr lang="en-US" sz="2400" b="1" dirty="0" smtClean="0"/>
              <a:t>1.</a:t>
            </a:r>
            <a:endParaRPr lang="en-US" sz="2400" b="1" dirty="0"/>
          </a:p>
        </p:txBody>
      </p:sp>
    </p:spTree>
    <p:extLst>
      <p:ext uri="{BB962C8B-B14F-4D97-AF65-F5344CB8AC3E}">
        <p14:creationId xmlns:p14="http://schemas.microsoft.com/office/powerpoint/2010/main" val="2738028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4294967295"/>
          </p:nvPr>
        </p:nvSpPr>
        <p:spPr>
          <a:xfrm>
            <a:off x="381000" y="1905000"/>
            <a:ext cx="8153400" cy="4419600"/>
          </a:xfrm>
          <a:prstGeom prst="rect">
            <a:avLst/>
          </a:prstGeom>
          <a:solidFill>
            <a:srgbClr val="D6EBEB"/>
          </a:solidFill>
          <a:ln>
            <a:solidFill>
              <a:schemeClr val="tx1"/>
            </a:solidFill>
          </a:ln>
        </p:spPr>
        <p:txBody>
          <a:bodyPr/>
          <a:lstStyle/>
          <a:p>
            <a:pPr eaLnBrk="1" hangingPunct="1">
              <a:spcBef>
                <a:spcPct val="50000"/>
              </a:spcBef>
              <a:buFontTx/>
              <a:buNone/>
              <a:tabLst>
                <a:tab pos="2119313" algn="l"/>
                <a:tab pos="2576513" algn="l"/>
              </a:tabLst>
            </a:pPr>
            <a:r>
              <a:rPr lang="en-US" b="1" dirty="0" smtClean="0"/>
              <a:t>     </a:t>
            </a:r>
          </a:p>
          <a:p>
            <a:pPr eaLnBrk="1" hangingPunct="1">
              <a:spcBef>
                <a:spcPct val="50000"/>
              </a:spcBef>
              <a:buFontTx/>
              <a:buNone/>
              <a:tabLst>
                <a:tab pos="2119313" algn="l"/>
                <a:tab pos="2576513" algn="l"/>
              </a:tabLst>
            </a:pPr>
            <a:r>
              <a:rPr lang="en-US" b="1" u="sng" dirty="0" smtClean="0">
                <a:solidFill>
                  <a:srgbClr val="333366"/>
                </a:solidFill>
                <a:latin typeface="+mj-lt"/>
              </a:rPr>
              <a:t>Goal</a:t>
            </a:r>
            <a:r>
              <a:rPr lang="en-US" sz="2400" b="1" dirty="0" smtClean="0">
                <a:solidFill>
                  <a:srgbClr val="333366"/>
                </a:solidFill>
                <a:latin typeface="+mj-lt"/>
              </a:rPr>
              <a:t> </a:t>
            </a:r>
            <a:r>
              <a:rPr lang="en-US" sz="2400" dirty="0" smtClean="0">
                <a:solidFill>
                  <a:srgbClr val="333366"/>
                </a:solidFill>
                <a:latin typeface="+mj-lt"/>
              </a:rPr>
              <a:t>… a statement of an intended outcome of your work:  </a:t>
            </a:r>
          </a:p>
          <a:p>
            <a:pPr algn="ctr" eaLnBrk="1" hangingPunct="1">
              <a:spcBef>
                <a:spcPct val="50000"/>
              </a:spcBef>
              <a:buFontTx/>
              <a:buNone/>
              <a:tabLst>
                <a:tab pos="2119313" algn="l"/>
                <a:tab pos="2576513" algn="l"/>
              </a:tabLst>
            </a:pPr>
            <a:r>
              <a:rPr lang="en-US" sz="2400" dirty="0" smtClean="0">
                <a:solidFill>
                  <a:srgbClr val="333366"/>
                </a:solidFill>
                <a:latin typeface="+mj-lt"/>
              </a:rPr>
              <a:t>	    </a:t>
            </a:r>
            <a:r>
              <a:rPr lang="en-US" sz="2400" b="1" i="1" dirty="0" smtClean="0">
                <a:solidFill>
                  <a:srgbClr val="FF0000"/>
                </a:solidFill>
                <a:latin typeface="+mj-lt"/>
              </a:rPr>
              <a:t>Student Learning</a:t>
            </a:r>
          </a:p>
          <a:p>
            <a:pPr algn="ctr" eaLnBrk="1" hangingPunct="1">
              <a:spcBef>
                <a:spcPct val="50000"/>
              </a:spcBef>
              <a:buFontTx/>
              <a:buNone/>
              <a:tabLst>
                <a:tab pos="2119313" algn="l"/>
                <a:tab pos="2576513" algn="l"/>
              </a:tabLst>
            </a:pPr>
            <a:endParaRPr lang="en-US" sz="1600" i="1" dirty="0" smtClean="0">
              <a:solidFill>
                <a:srgbClr val="333366"/>
              </a:solidFill>
              <a:latin typeface="+mj-lt"/>
            </a:endParaRPr>
          </a:p>
          <a:p>
            <a:pPr algn="ctr" eaLnBrk="1" hangingPunct="1">
              <a:spcBef>
                <a:spcPct val="50000"/>
              </a:spcBef>
              <a:buFontTx/>
              <a:buNone/>
              <a:tabLst>
                <a:tab pos="2119313" algn="l"/>
                <a:tab pos="2576513" algn="l"/>
              </a:tabLst>
            </a:pPr>
            <a:r>
              <a:rPr lang="en-US" b="1" u="sng" dirty="0" smtClean="0">
                <a:solidFill>
                  <a:srgbClr val="333366"/>
                </a:solidFill>
                <a:latin typeface="+mj-lt"/>
              </a:rPr>
              <a:t>Distinct from Strategies</a:t>
            </a:r>
          </a:p>
          <a:p>
            <a:pPr lvl="4">
              <a:spcBef>
                <a:spcPct val="50000"/>
              </a:spcBef>
              <a:buClr>
                <a:srgbClr val="333366"/>
              </a:buClr>
              <a:buFont typeface="Wingdings" pitchFamily="2" charset="2"/>
              <a:buChar char="ü"/>
              <a:tabLst>
                <a:tab pos="2119313" algn="l"/>
                <a:tab pos="2576513" algn="l"/>
              </a:tabLst>
            </a:pPr>
            <a:r>
              <a:rPr lang="en-US" sz="2000" b="1" i="1" dirty="0" smtClean="0">
                <a:solidFill>
                  <a:srgbClr val="333366"/>
                </a:solidFill>
                <a:latin typeface="+mj-lt"/>
              </a:rPr>
              <a:t> Strategies =  Means </a:t>
            </a:r>
          </a:p>
          <a:p>
            <a:pPr lvl="1" algn="ctr" eaLnBrk="1" hangingPunct="1">
              <a:spcBef>
                <a:spcPct val="50000"/>
              </a:spcBef>
              <a:buClr>
                <a:srgbClr val="333366"/>
              </a:buClr>
              <a:buFont typeface="Wingdings" pitchFamily="2" charset="2"/>
              <a:buChar char="ü"/>
              <a:tabLst>
                <a:tab pos="2119313" algn="l"/>
                <a:tab pos="2576513" algn="l"/>
              </a:tabLst>
            </a:pPr>
            <a:r>
              <a:rPr lang="en-US" sz="2000" b="1" i="1" dirty="0" smtClean="0">
                <a:solidFill>
                  <a:srgbClr val="333366"/>
                </a:solidFill>
                <a:latin typeface="+mj-lt"/>
              </a:rPr>
              <a:t>Goal =  End (the intended outcome)</a:t>
            </a:r>
          </a:p>
        </p:txBody>
      </p:sp>
      <p:sp>
        <p:nvSpPr>
          <p:cNvPr id="8195" name="Rectangle 6"/>
          <p:cNvSpPr>
            <a:spLocks noGrp="1" noChangeArrowheads="1"/>
          </p:cNvSpPr>
          <p:nvPr>
            <p:ph type="title"/>
          </p:nvPr>
        </p:nvSpPr>
        <p:spPr>
          <a:xfrm>
            <a:off x="762000" y="228600"/>
            <a:ext cx="7464425" cy="1444625"/>
          </a:xfrm>
        </p:spPr>
        <p:txBody>
          <a:bodyPr/>
          <a:lstStyle/>
          <a:p>
            <a:pPr algn="ctr" eaLnBrk="1" hangingPunct="1"/>
            <a:r>
              <a:rPr lang="en-US" b="1" dirty="0" smtClean="0">
                <a:effectLst/>
              </a:rPr>
              <a:t>What is a </a:t>
            </a:r>
            <a:br>
              <a:rPr lang="en-US" b="1" dirty="0" smtClean="0">
                <a:effectLst/>
              </a:rPr>
            </a:br>
            <a:r>
              <a:rPr lang="en-US" b="1" dirty="0" smtClean="0">
                <a:effectLst/>
              </a:rPr>
              <a:t>Student Growth Goal?</a:t>
            </a:r>
          </a:p>
        </p:txBody>
      </p:sp>
    </p:spTree>
    <p:extLst>
      <p:ext uri="{BB962C8B-B14F-4D97-AF65-F5344CB8AC3E}">
        <p14:creationId xmlns:p14="http://schemas.microsoft.com/office/powerpoint/2010/main" val="304574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58738" y="101600"/>
            <a:ext cx="9009062" cy="1346200"/>
            <a:chOff x="37707" y="51982"/>
            <a:chExt cx="9885015" cy="992624"/>
          </a:xfrm>
        </p:grpSpPr>
        <p:cxnSp>
          <p:nvCxnSpPr>
            <p:cNvPr id="61450" name="Straight Connector 3"/>
            <p:cNvCxnSpPr>
              <a:cxnSpLocks noChangeShapeType="1"/>
            </p:cNvCxnSpPr>
            <p:nvPr/>
          </p:nvCxnSpPr>
          <p:spPr bwMode="auto">
            <a:xfrm>
              <a:off x="39065" y="827539"/>
              <a:ext cx="9883657" cy="0"/>
            </a:xfrm>
            <a:prstGeom prst="line">
              <a:avLst/>
            </a:prstGeom>
            <a:noFill/>
            <a:ln w="533400" algn="ctr">
              <a:solidFill>
                <a:srgbClr val="607A56"/>
              </a:solidFill>
              <a:round/>
              <a:headEnd/>
              <a:tailEnd/>
            </a:ln>
            <a:extLst>
              <a:ext uri="{909E8E84-426E-40DD-AFC4-6F175D3DCCD1}">
                <a14:hiddenFill xmlns:a14="http://schemas.microsoft.com/office/drawing/2010/main">
                  <a:noFill/>
                </a14:hiddenFill>
              </a:ext>
            </a:extLst>
          </p:spPr>
        </p:cxnSp>
        <p:cxnSp>
          <p:nvCxnSpPr>
            <p:cNvPr id="61451" name="Straight Connector 4"/>
            <p:cNvCxnSpPr>
              <a:cxnSpLocks noChangeShapeType="1"/>
            </p:cNvCxnSpPr>
            <p:nvPr/>
          </p:nvCxnSpPr>
          <p:spPr bwMode="auto">
            <a:xfrm>
              <a:off x="37707" y="276519"/>
              <a:ext cx="9885015" cy="0"/>
            </a:xfrm>
            <a:prstGeom prst="line">
              <a:avLst/>
            </a:prstGeom>
            <a:noFill/>
            <a:ln w="533400" algn="ctr">
              <a:solidFill>
                <a:srgbClr val="4F81BD"/>
              </a:solidFill>
              <a:round/>
              <a:headEnd/>
              <a:tailEnd/>
            </a:ln>
            <a:extLst>
              <a:ext uri="{909E8E84-426E-40DD-AFC4-6F175D3DCCD1}">
                <a14:hiddenFill xmlns:a14="http://schemas.microsoft.com/office/drawing/2010/main">
                  <a:noFill/>
                </a14:hiddenFill>
              </a:ext>
            </a:extLst>
          </p:spPr>
        </p:cxnSp>
        <p:sp>
          <p:nvSpPr>
            <p:cNvPr id="26" name="TextBox 25"/>
            <p:cNvSpPr txBox="1"/>
            <p:nvPr/>
          </p:nvSpPr>
          <p:spPr>
            <a:xfrm>
              <a:off x="1258745" y="62517"/>
              <a:ext cx="5452000" cy="476412"/>
            </a:xfrm>
            <a:prstGeom prst="rect">
              <a:avLst/>
            </a:prstGeom>
            <a:noFill/>
          </p:spPr>
          <p:txBody>
            <a:bodyPr>
              <a:spAutoFit/>
            </a:bodyPr>
            <a:lstStyle/>
            <a:p>
              <a:pPr fontAlgn="auto">
                <a:spcBef>
                  <a:spcPts val="0"/>
                </a:spcBef>
                <a:spcAft>
                  <a:spcPts val="0"/>
                </a:spcAft>
                <a:defRPr/>
              </a:pPr>
              <a:r>
                <a:rPr lang="en-US" kern="0" dirty="0">
                  <a:solidFill>
                    <a:prstClr val="white"/>
                  </a:solidFill>
                  <a:latin typeface="Calibri"/>
                </a:rPr>
                <a:t>Kentucky Department of Education</a:t>
              </a:r>
            </a:p>
            <a:p>
              <a:pPr fontAlgn="auto">
                <a:spcBef>
                  <a:spcPts val="0"/>
                </a:spcBef>
                <a:spcAft>
                  <a:spcPts val="0"/>
                </a:spcAft>
                <a:defRPr/>
              </a:pPr>
              <a:r>
                <a:rPr lang="en-US" kern="0" dirty="0">
                  <a:solidFill>
                    <a:prstClr val="white"/>
                  </a:solidFill>
                  <a:latin typeface="Calibri"/>
                </a:rPr>
                <a:t>Professional Growth and Effectiveness System</a:t>
              </a:r>
            </a:p>
          </p:txBody>
        </p:sp>
        <p:pic>
          <p:nvPicPr>
            <p:cNvPr id="61453" name="Picture 6"/>
            <p:cNvPicPr>
              <a:picLocks noChangeAspect="1"/>
            </p:cNvPicPr>
            <p:nvPr/>
          </p:nvPicPr>
          <p:blipFill>
            <a:blip r:embed="rId3" cstate="print">
              <a:extLst>
                <a:ext uri="{28A0092B-C50C-407E-A947-70E740481C1C}">
                  <a14:useLocalDpi xmlns:a14="http://schemas.microsoft.com/office/drawing/2010/main" val="0"/>
                </a:ext>
              </a:extLst>
            </a:blip>
            <a:srcRect l="11597" r="11024" b="6578"/>
            <a:stretch>
              <a:fillRect/>
            </a:stretch>
          </p:blipFill>
          <p:spPr bwMode="auto">
            <a:xfrm>
              <a:off x="96541" y="51982"/>
              <a:ext cx="1210689" cy="99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3" name="Title 1"/>
          <p:cNvSpPr txBox="1">
            <a:spLocks/>
          </p:cNvSpPr>
          <p:nvPr/>
        </p:nvSpPr>
        <p:spPr bwMode="auto">
          <a:xfrm>
            <a:off x="673100" y="7366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b="1" dirty="0" smtClean="0">
                <a:solidFill>
                  <a:srgbClr val="FFFFFF"/>
                </a:solidFill>
              </a:rPr>
              <a:t>Student Growth Goals Basics</a:t>
            </a:r>
            <a:r>
              <a:rPr lang="en-US" altLang="en-US" sz="4000" b="1" dirty="0">
                <a:solidFill>
                  <a:srgbClr val="FFFFFF"/>
                </a:solidFill>
              </a:rPr>
              <a:t>…</a:t>
            </a:r>
          </a:p>
        </p:txBody>
      </p:sp>
      <p:sp>
        <p:nvSpPr>
          <p:cNvPr id="12" name="Content Placeholder 2"/>
          <p:cNvSpPr txBox="1">
            <a:spLocks/>
          </p:cNvSpPr>
          <p:nvPr/>
        </p:nvSpPr>
        <p:spPr>
          <a:xfrm>
            <a:off x="228600" y="1662113"/>
            <a:ext cx="8483600" cy="4241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smtClean="0">
                <a:solidFill>
                  <a:prstClr val="black"/>
                </a:solidFill>
              </a:rPr>
              <a:t>SMART goal</a:t>
            </a:r>
          </a:p>
          <a:p>
            <a:pPr marL="0" indent="0">
              <a:buFont typeface="Arial" charset="0"/>
              <a:buNone/>
              <a:defRPr/>
            </a:pPr>
            <a:endParaRPr lang="en-US" dirty="0" smtClean="0">
              <a:solidFill>
                <a:prstClr val="black"/>
              </a:solidFill>
            </a:endParaRPr>
          </a:p>
          <a:p>
            <a:pPr>
              <a:defRPr/>
            </a:pPr>
            <a:r>
              <a:rPr lang="en-US" dirty="0" smtClean="0">
                <a:solidFill>
                  <a:prstClr val="black"/>
                </a:solidFill>
              </a:rPr>
              <a:t>Proficiency component &amp; Growth component</a:t>
            </a:r>
          </a:p>
          <a:p>
            <a:pPr>
              <a:defRPr/>
            </a:pPr>
            <a:endParaRPr lang="en-US" dirty="0" smtClean="0">
              <a:solidFill>
                <a:prstClr val="black"/>
              </a:solidFill>
            </a:endParaRPr>
          </a:p>
          <a:p>
            <a:pPr marL="0" indent="0">
              <a:buFont typeface="Arial" charset="0"/>
              <a:buNone/>
              <a:defRPr/>
            </a:pPr>
            <a:endParaRPr lang="en-US" dirty="0" smtClean="0">
              <a:solidFill>
                <a:prstClr val="black"/>
              </a:solidFill>
            </a:endParaRPr>
          </a:p>
          <a:p>
            <a:pPr>
              <a:defRPr/>
            </a:pPr>
            <a:r>
              <a:rPr lang="en-US" dirty="0" smtClean="0">
                <a:solidFill>
                  <a:prstClr val="black"/>
                </a:solidFill>
              </a:rPr>
              <a:t>One classroom of students, one content area</a:t>
            </a:r>
            <a:endParaRPr lang="en-US" dirty="0">
              <a:solidFill>
                <a:prstClr val="black"/>
              </a:solidFill>
            </a:endParaRPr>
          </a:p>
        </p:txBody>
      </p:sp>
      <p:sp>
        <p:nvSpPr>
          <p:cNvPr id="13" name="Rounded Rectangle 12"/>
          <p:cNvSpPr/>
          <p:nvPr/>
        </p:nvSpPr>
        <p:spPr>
          <a:xfrm>
            <a:off x="3263900" y="1622425"/>
            <a:ext cx="3986213" cy="10207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prstClr val="white"/>
                </a:solidFill>
              </a:rPr>
              <a:t>Specific, Measureable, Appropriate, Realistic, Time-Bound</a:t>
            </a:r>
          </a:p>
        </p:txBody>
      </p:sp>
      <p:sp>
        <p:nvSpPr>
          <p:cNvPr id="14" name="Rounded Rectangle 13"/>
          <p:cNvSpPr/>
          <p:nvPr/>
        </p:nvSpPr>
        <p:spPr>
          <a:xfrm>
            <a:off x="346075" y="3365500"/>
            <a:ext cx="3741738" cy="12065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prstClr val="white"/>
                </a:solidFill>
              </a:rPr>
              <a:t>___% of students will reach the level of proficiency as  determined by…</a:t>
            </a:r>
          </a:p>
        </p:txBody>
      </p:sp>
      <p:sp>
        <p:nvSpPr>
          <p:cNvPr id="15" name="Rounded Rectangle 14"/>
          <p:cNvSpPr/>
          <p:nvPr/>
        </p:nvSpPr>
        <p:spPr>
          <a:xfrm>
            <a:off x="5257800" y="3430588"/>
            <a:ext cx="2633663" cy="10652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prstClr val="white"/>
                </a:solidFill>
              </a:rPr>
              <a:t>All of my students will grow at least </a:t>
            </a:r>
            <a:r>
              <a:rPr lang="en-US" sz="2400" b="1" dirty="0">
                <a:solidFill>
                  <a:prstClr val="white"/>
                </a:solidFill>
              </a:rPr>
              <a:t>_____.  </a:t>
            </a:r>
          </a:p>
        </p:txBody>
      </p:sp>
      <p:sp>
        <p:nvSpPr>
          <p:cNvPr id="16" name="Rounded Rectangle 15"/>
          <p:cNvSpPr/>
          <p:nvPr/>
        </p:nvSpPr>
        <p:spPr>
          <a:xfrm>
            <a:off x="943769" y="5671403"/>
            <a:ext cx="6288088" cy="1117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prstClr val="white"/>
                </a:solidFill>
              </a:rPr>
              <a:t>3</a:t>
            </a:r>
            <a:r>
              <a:rPr lang="en-US" sz="2000" b="1" baseline="30000" dirty="0">
                <a:solidFill>
                  <a:prstClr val="white"/>
                </a:solidFill>
              </a:rPr>
              <a:t>rd</a:t>
            </a:r>
            <a:r>
              <a:rPr lang="en-US" sz="2000" b="1" dirty="0">
                <a:solidFill>
                  <a:prstClr val="white"/>
                </a:solidFill>
              </a:rPr>
              <a:t> Grade math students</a:t>
            </a:r>
          </a:p>
          <a:p>
            <a:pPr algn="ctr">
              <a:defRPr/>
            </a:pPr>
            <a:r>
              <a:rPr lang="en-US" sz="2000" b="1" dirty="0">
                <a:solidFill>
                  <a:prstClr val="white"/>
                </a:solidFill>
              </a:rPr>
              <a:t>1</a:t>
            </a:r>
            <a:r>
              <a:rPr lang="en-US" sz="2000" b="1" baseline="30000" dirty="0">
                <a:solidFill>
                  <a:prstClr val="white"/>
                </a:solidFill>
              </a:rPr>
              <a:t>st</a:t>
            </a:r>
            <a:r>
              <a:rPr lang="en-US" sz="2000" b="1" dirty="0">
                <a:solidFill>
                  <a:prstClr val="white"/>
                </a:solidFill>
              </a:rPr>
              <a:t> period 7</a:t>
            </a:r>
            <a:r>
              <a:rPr lang="en-US" sz="2000" b="1" baseline="30000" dirty="0">
                <a:solidFill>
                  <a:prstClr val="white"/>
                </a:solidFill>
              </a:rPr>
              <a:t>th</a:t>
            </a:r>
            <a:r>
              <a:rPr lang="en-US" sz="2000" b="1" dirty="0">
                <a:solidFill>
                  <a:prstClr val="white"/>
                </a:solidFill>
              </a:rPr>
              <a:t> grade language arts students</a:t>
            </a:r>
          </a:p>
          <a:p>
            <a:pPr algn="ctr">
              <a:defRPr/>
            </a:pPr>
            <a:r>
              <a:rPr lang="en-US" sz="2000" b="1" dirty="0">
                <a:solidFill>
                  <a:prstClr val="white"/>
                </a:solidFill>
              </a:rPr>
              <a:t>6</a:t>
            </a:r>
            <a:r>
              <a:rPr lang="en-US" sz="2000" b="1" baseline="30000" dirty="0">
                <a:solidFill>
                  <a:prstClr val="white"/>
                </a:solidFill>
              </a:rPr>
              <a:t>th</a:t>
            </a:r>
            <a:r>
              <a:rPr lang="en-US" sz="2000" b="1" dirty="0">
                <a:solidFill>
                  <a:prstClr val="white"/>
                </a:solidFill>
              </a:rPr>
              <a:t> period high school concert band students</a:t>
            </a:r>
          </a:p>
        </p:txBody>
      </p:sp>
    </p:spTree>
    <p:extLst>
      <p:ext uri="{BB962C8B-B14F-4D97-AF65-F5344CB8AC3E}">
        <p14:creationId xmlns:p14="http://schemas.microsoft.com/office/powerpoint/2010/main" val="2136430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800" dirty="0" smtClean="0"/>
              <a:t>Mr. Diamond’s SGG</a:t>
            </a:r>
            <a:endParaRPr lang="en-US" sz="4800" dirty="0"/>
          </a:p>
        </p:txBody>
      </p:sp>
      <p:sp>
        <p:nvSpPr>
          <p:cNvPr id="3" name="Content Placeholder 2"/>
          <p:cNvSpPr>
            <a:spLocks noGrp="1"/>
          </p:cNvSpPr>
          <p:nvPr>
            <p:ph idx="1"/>
          </p:nvPr>
        </p:nvSpPr>
        <p:spPr>
          <a:xfrm>
            <a:off x="457200" y="1143000"/>
            <a:ext cx="8229600" cy="5486400"/>
          </a:xfrm>
        </p:spPr>
        <p:txBody>
          <a:bodyPr>
            <a:noAutofit/>
          </a:bodyPr>
          <a:lstStyle/>
          <a:p>
            <a:pPr marL="0" indent="0">
              <a:lnSpc>
                <a:spcPct val="150000"/>
              </a:lnSpc>
              <a:buNone/>
            </a:pPr>
            <a:r>
              <a:rPr lang="en-US" sz="2600" b="1" dirty="0">
                <a:solidFill>
                  <a:schemeClr val="tx1"/>
                </a:solidFill>
                <a:effectLst>
                  <a:outerShdw blurRad="38100" dist="38100" dir="2700000" algn="tl">
                    <a:srgbClr val="000000">
                      <a:alpha val="43137"/>
                    </a:srgbClr>
                  </a:outerShdw>
                </a:effectLst>
              </a:rPr>
              <a:t>For the current school year, </a:t>
            </a:r>
            <a:r>
              <a:rPr lang="en-US" sz="2600" b="1" dirty="0">
                <a:solidFill>
                  <a:srgbClr val="00B050"/>
                </a:solidFill>
                <a:effectLst>
                  <a:outerShdw blurRad="38100" dist="38100" dir="2700000" algn="tl">
                    <a:srgbClr val="000000">
                      <a:alpha val="43137"/>
                    </a:srgbClr>
                  </a:outerShdw>
                </a:effectLst>
              </a:rPr>
              <a:t>all of </a:t>
            </a:r>
            <a:r>
              <a:rPr lang="en-US" sz="2600" b="1" dirty="0" smtClean="0">
                <a:solidFill>
                  <a:srgbClr val="00B050"/>
                </a:solidFill>
                <a:effectLst>
                  <a:outerShdw blurRad="38100" dist="38100" dir="2700000" algn="tl">
                    <a:srgbClr val="000000">
                      <a:alpha val="43137"/>
                    </a:srgbClr>
                  </a:outerShdw>
                </a:effectLst>
              </a:rPr>
              <a:t>the </a:t>
            </a:r>
            <a:r>
              <a:rPr lang="en-US" sz="2600" b="1" dirty="0">
                <a:solidFill>
                  <a:srgbClr val="00B050"/>
                </a:solidFill>
                <a:effectLst>
                  <a:outerShdw blurRad="38100" dist="38100" dir="2700000" algn="tl">
                    <a:srgbClr val="000000">
                      <a:alpha val="43137"/>
                    </a:srgbClr>
                  </a:outerShdw>
                </a:effectLst>
              </a:rPr>
              <a:t>10</a:t>
            </a:r>
            <a:r>
              <a:rPr lang="en-US" sz="2600" b="1" baseline="30000" dirty="0">
                <a:solidFill>
                  <a:srgbClr val="00B050"/>
                </a:solidFill>
                <a:effectLst>
                  <a:outerShdw blurRad="38100" dist="38100" dir="2700000" algn="tl">
                    <a:srgbClr val="000000">
                      <a:alpha val="43137"/>
                    </a:srgbClr>
                  </a:outerShdw>
                </a:effectLst>
              </a:rPr>
              <a:t>th</a:t>
            </a:r>
            <a:r>
              <a:rPr lang="en-US" sz="2600" b="1" dirty="0">
                <a:solidFill>
                  <a:srgbClr val="00B050"/>
                </a:solidFill>
                <a:effectLst>
                  <a:outerShdw blurRad="38100" dist="38100" dir="2700000" algn="tl">
                    <a:srgbClr val="000000">
                      <a:alpha val="43137"/>
                    </a:srgbClr>
                  </a:outerShdw>
                </a:effectLst>
              </a:rPr>
              <a:t> grade world history students in my 3</a:t>
            </a:r>
            <a:r>
              <a:rPr lang="en-US" sz="2600" b="1" baseline="30000" dirty="0">
                <a:solidFill>
                  <a:srgbClr val="00B050"/>
                </a:solidFill>
                <a:effectLst>
                  <a:outerShdw blurRad="38100" dist="38100" dir="2700000" algn="tl">
                    <a:srgbClr val="000000">
                      <a:alpha val="43137"/>
                    </a:srgbClr>
                  </a:outerShdw>
                </a:effectLst>
              </a:rPr>
              <a:t>rd</a:t>
            </a:r>
            <a:r>
              <a:rPr lang="en-US" sz="2600" b="1" dirty="0">
                <a:solidFill>
                  <a:srgbClr val="00B050"/>
                </a:solidFill>
                <a:effectLst>
                  <a:outerShdw blurRad="38100" dist="38100" dir="2700000" algn="tl">
                    <a:srgbClr val="000000">
                      <a:alpha val="43137"/>
                    </a:srgbClr>
                  </a:outerShdw>
                </a:effectLst>
              </a:rPr>
              <a:t> block class </a:t>
            </a:r>
            <a:r>
              <a:rPr lang="en-US" sz="2600" b="1" dirty="0">
                <a:solidFill>
                  <a:schemeClr val="tx1"/>
                </a:solidFill>
                <a:effectLst>
                  <a:outerShdw blurRad="38100" dist="38100" dir="2700000" algn="tl">
                    <a:srgbClr val="000000">
                      <a:alpha val="43137"/>
                    </a:srgbClr>
                  </a:outerShdw>
                </a:effectLst>
              </a:rPr>
              <a:t>will make measurable progress in the enduring skill</a:t>
            </a:r>
            <a:r>
              <a:rPr lang="en-US" sz="2600" b="1" i="1" dirty="0">
                <a:solidFill>
                  <a:schemeClr val="tx1"/>
                </a:solidFill>
                <a:effectLst>
                  <a:outerShdw blurRad="38100" dist="38100" dir="2700000" algn="tl">
                    <a:srgbClr val="000000">
                      <a:alpha val="43137"/>
                    </a:srgbClr>
                  </a:outerShdw>
                </a:effectLst>
              </a:rPr>
              <a:t>, </a:t>
            </a:r>
            <a:r>
              <a:rPr lang="en-US" sz="2800" b="1" i="1" dirty="0">
                <a:solidFill>
                  <a:srgbClr val="7030A0"/>
                </a:solidFill>
                <a:effectLst>
                  <a:outerShdw blurRad="38100" dist="38100" dir="2700000" algn="tl">
                    <a:srgbClr val="000000">
                      <a:alpha val="43137"/>
                    </a:srgbClr>
                  </a:outerShdw>
                </a:effectLst>
              </a:rPr>
              <a:t>use evidence to support a claim</a:t>
            </a:r>
            <a:r>
              <a:rPr lang="en-US" sz="2600" b="1" i="1" dirty="0">
                <a:solidFill>
                  <a:schemeClr val="tx1"/>
                </a:solidFill>
                <a:effectLst>
                  <a:outerShdw blurRad="38100" dist="38100" dir="2700000" algn="tl">
                    <a:srgbClr val="000000">
                      <a:alpha val="43137"/>
                    </a:srgbClr>
                  </a:outerShdw>
                </a:effectLst>
              </a:rPr>
              <a:t>.  </a:t>
            </a:r>
            <a:r>
              <a:rPr lang="en-US" sz="2600" b="1" dirty="0">
                <a:solidFill>
                  <a:srgbClr val="00B050"/>
                </a:solidFill>
                <a:effectLst>
                  <a:outerShdw blurRad="38100" dist="38100" dir="2700000" algn="tl">
                    <a:srgbClr val="000000">
                      <a:alpha val="43137"/>
                    </a:srgbClr>
                  </a:outerShdw>
                </a:effectLst>
              </a:rPr>
              <a:t>All students will move up at least 1 level in each of the three scoring elements</a:t>
            </a:r>
            <a:r>
              <a:rPr lang="en-US" sz="2600" b="1" dirty="0">
                <a:solidFill>
                  <a:schemeClr val="tx1"/>
                </a:solidFill>
                <a:effectLst>
                  <a:outerShdw blurRad="38100" dist="38100" dir="2700000" algn="tl">
                    <a:srgbClr val="000000">
                      <a:alpha val="43137"/>
                    </a:srgbClr>
                  </a:outerShdw>
                </a:effectLst>
              </a:rPr>
              <a:t> and </a:t>
            </a:r>
            <a:r>
              <a:rPr lang="en-US" sz="2600" b="1" dirty="0">
                <a:solidFill>
                  <a:srgbClr val="FF0000"/>
                </a:solidFill>
                <a:effectLst>
                  <a:outerShdw blurRad="38100" dist="38100" dir="2700000" algn="tl">
                    <a:srgbClr val="000000">
                      <a:alpha val="43137"/>
                    </a:srgbClr>
                  </a:outerShdw>
                </a:effectLst>
              </a:rPr>
              <a:t>75% of students will achieve at the 3 or higher level on the </a:t>
            </a:r>
            <a:r>
              <a:rPr lang="en-US" sz="2600" b="1" i="1" dirty="0">
                <a:solidFill>
                  <a:srgbClr val="FF0000"/>
                </a:solidFill>
                <a:effectLst>
                  <a:outerShdw blurRad="38100" dist="38100" dir="2700000" algn="tl">
                    <a:srgbClr val="000000">
                      <a:alpha val="43137"/>
                    </a:srgbClr>
                  </a:outerShdw>
                </a:effectLst>
              </a:rPr>
              <a:t>controlling idea, reading/research, </a:t>
            </a:r>
            <a:r>
              <a:rPr lang="en-US" sz="2600" b="1" dirty="0">
                <a:solidFill>
                  <a:srgbClr val="FF0000"/>
                </a:solidFill>
                <a:effectLst>
                  <a:outerShdw blurRad="38100" dist="38100" dir="2700000" algn="tl">
                    <a:srgbClr val="000000">
                      <a:alpha val="43137"/>
                    </a:srgbClr>
                  </a:outerShdw>
                </a:effectLst>
              </a:rPr>
              <a:t>and</a:t>
            </a:r>
            <a:r>
              <a:rPr lang="en-US" sz="2600" b="1" i="1" dirty="0">
                <a:solidFill>
                  <a:srgbClr val="FF0000"/>
                </a:solidFill>
                <a:effectLst>
                  <a:outerShdw blurRad="38100" dist="38100" dir="2700000" algn="tl">
                    <a:srgbClr val="000000">
                      <a:alpha val="43137"/>
                    </a:srgbClr>
                  </a:outerShdw>
                </a:effectLst>
              </a:rPr>
              <a:t> development</a:t>
            </a:r>
            <a:r>
              <a:rPr lang="en-US" sz="2600" b="1" i="1" dirty="0">
                <a:solidFill>
                  <a:schemeClr val="tx1"/>
                </a:solidFill>
                <a:effectLst>
                  <a:outerShdw blurRad="38100" dist="38100" dir="2700000" algn="tl">
                    <a:srgbClr val="000000">
                      <a:alpha val="43137"/>
                    </a:srgbClr>
                  </a:outerShdw>
                </a:effectLst>
              </a:rPr>
              <a:t> </a:t>
            </a:r>
            <a:r>
              <a:rPr lang="en-US" sz="2600" b="1" dirty="0">
                <a:solidFill>
                  <a:schemeClr val="tx1"/>
                </a:solidFill>
                <a:effectLst>
                  <a:outerShdw blurRad="38100" dist="38100" dir="2700000" algn="tl">
                    <a:srgbClr val="000000">
                      <a:alpha val="43137"/>
                    </a:srgbClr>
                  </a:outerShdw>
                </a:effectLst>
              </a:rPr>
              <a:t>areas of </a:t>
            </a:r>
            <a:r>
              <a:rPr lang="en-US" sz="2800" b="1" dirty="0">
                <a:solidFill>
                  <a:srgbClr val="0070C0"/>
                </a:solidFill>
                <a:effectLst>
                  <a:outerShdw blurRad="38100" dist="38100" dir="2700000" algn="tl">
                    <a:srgbClr val="000000">
                      <a:alpha val="43137"/>
                    </a:srgbClr>
                  </a:outerShdw>
                </a:effectLst>
              </a:rPr>
              <a:t>the LDC Argumentation Rubric.  </a:t>
            </a:r>
          </a:p>
          <a:p>
            <a:pPr>
              <a:lnSpc>
                <a:spcPct val="150000"/>
              </a:lnSpc>
            </a:pPr>
            <a:endParaRPr lang="en-US" b="1" dirty="0">
              <a:solidFill>
                <a:schemeClr val="tx1"/>
              </a:solidFill>
            </a:endParaRPr>
          </a:p>
        </p:txBody>
      </p:sp>
    </p:spTree>
    <p:extLst>
      <p:ext uri="{BB962C8B-B14F-4D97-AF65-F5344CB8AC3E}">
        <p14:creationId xmlns:p14="http://schemas.microsoft.com/office/powerpoint/2010/main" val="242800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 y="228600"/>
            <a:ext cx="8915400" cy="2209801"/>
          </a:xfrm>
        </p:spPr>
        <p:txBody>
          <a:bodyPr/>
          <a:lstStyle/>
          <a:p>
            <a:pPr algn="l"/>
            <a:r>
              <a:rPr lang="en-US" sz="4000" b="1" dirty="0" smtClean="0"/>
              <a:t/>
            </a:r>
            <a:br>
              <a:rPr lang="en-US" sz="4000" b="1" dirty="0" smtClean="0"/>
            </a:br>
            <a:r>
              <a:rPr lang="en-US" sz="4000" b="1" dirty="0" smtClean="0"/>
              <a:t/>
            </a:r>
            <a:br>
              <a:rPr lang="en-US" sz="4000" b="1" dirty="0" smtClean="0"/>
            </a:br>
            <a:r>
              <a:rPr lang="en-US" sz="4000" b="1" dirty="0"/>
              <a:t/>
            </a:r>
            <a:br>
              <a:rPr lang="en-US" sz="4000" b="1" dirty="0"/>
            </a:br>
            <a:r>
              <a:rPr lang="en-US" sz="4000" b="1" dirty="0" smtClean="0"/>
              <a:t>Step </a:t>
            </a:r>
            <a:r>
              <a:rPr lang="en-US" sz="4000" b="1" dirty="0"/>
              <a:t>3:</a:t>
            </a:r>
            <a:r>
              <a:rPr lang="en-US" sz="4000" dirty="0"/>
              <a:t>  </a:t>
            </a:r>
            <a:r>
              <a:rPr lang="en-US" sz="4000" dirty="0" smtClean="0"/>
              <a:t> </a:t>
            </a:r>
            <a:br>
              <a:rPr lang="en-US" sz="4000" dirty="0" smtClean="0"/>
            </a:br>
            <a:r>
              <a:rPr lang="en-US" sz="4000" dirty="0" smtClean="0"/>
              <a:t>   Creating </a:t>
            </a:r>
            <a:r>
              <a:rPr lang="en-US" sz="4000" dirty="0"/>
              <a:t>&amp;</a:t>
            </a:r>
            <a:r>
              <a:rPr lang="en-US" sz="4000" dirty="0" smtClean="0"/>
              <a:t> Implementing Strategies </a:t>
            </a:r>
            <a:br>
              <a:rPr lang="en-US" sz="4000" dirty="0" smtClean="0"/>
            </a:br>
            <a:r>
              <a:rPr lang="en-US" sz="4000" dirty="0" smtClean="0">
                <a:solidFill>
                  <a:srgbClr val="FF0000"/>
                </a:solidFill>
              </a:rPr>
              <a:t>             (What skills/instruction?)</a:t>
            </a:r>
          </a:p>
        </p:txBody>
      </p:sp>
      <p:sp>
        <p:nvSpPr>
          <p:cNvPr id="1639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Verdana" pitchFamily="34"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714086668"/>
              </p:ext>
            </p:extLst>
          </p:nvPr>
        </p:nvGraphicFramePr>
        <p:xfrm>
          <a:off x="420687" y="2057400"/>
          <a:ext cx="8302625" cy="434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4523014" y="2718157"/>
            <a:ext cx="1990725" cy="3016250"/>
            <a:chOff x="5775" y="2103"/>
            <a:chExt cx="3135" cy="4005"/>
          </a:xfrm>
        </p:grpSpPr>
        <p:sp>
          <p:nvSpPr>
            <p:cNvPr id="4" name="AutoShape 3"/>
            <p:cNvSpPr>
              <a:spLocks noChangeArrowheads="1"/>
            </p:cNvSpPr>
            <p:nvPr/>
          </p:nvSpPr>
          <p:spPr bwMode="auto">
            <a:xfrm>
              <a:off x="6030" y="210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95571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algn="l"/>
            <a:r>
              <a:rPr lang="en-US" b="1" dirty="0" smtClean="0"/>
              <a:t>Today’s Targets</a:t>
            </a:r>
            <a:endParaRPr lang="en-US" b="1" dirty="0"/>
          </a:p>
        </p:txBody>
      </p:sp>
      <p:sp>
        <p:nvSpPr>
          <p:cNvPr id="3" name="Content Placeholder 2"/>
          <p:cNvSpPr>
            <a:spLocks noGrp="1"/>
          </p:cNvSpPr>
          <p:nvPr>
            <p:ph idx="1"/>
          </p:nvPr>
        </p:nvSpPr>
        <p:spPr>
          <a:xfrm>
            <a:off x="381000" y="1889878"/>
            <a:ext cx="8229600" cy="4739522"/>
          </a:xfrm>
        </p:spPr>
        <p:txBody>
          <a:bodyPr>
            <a:normAutofit fontScale="25000" lnSpcReduction="20000"/>
          </a:bodyPr>
          <a:lstStyle/>
          <a:p>
            <a:pPr marL="171450" indent="-171450">
              <a:lnSpc>
                <a:spcPct val="120000"/>
              </a:lnSpc>
              <a:buFont typeface="Wingdings" panose="05000000000000000000" pitchFamily="2" charset="2"/>
              <a:buChar char="ü"/>
            </a:pPr>
            <a:r>
              <a:rPr lang="en-US" sz="14400" b="1" dirty="0">
                <a:solidFill>
                  <a:srgbClr val="0070C0"/>
                </a:solidFill>
              </a:rPr>
              <a:t>the </a:t>
            </a:r>
            <a:r>
              <a:rPr lang="en-US" sz="14400" b="1" dirty="0" smtClean="0">
                <a:solidFill>
                  <a:srgbClr val="0070C0"/>
                </a:solidFill>
              </a:rPr>
              <a:t>process </a:t>
            </a:r>
            <a:r>
              <a:rPr lang="en-US" sz="14400" b="1" dirty="0">
                <a:solidFill>
                  <a:srgbClr val="0070C0"/>
                </a:solidFill>
              </a:rPr>
              <a:t>(</a:t>
            </a:r>
            <a:r>
              <a:rPr lang="en-US" sz="14400" b="1" i="1" dirty="0">
                <a:solidFill>
                  <a:srgbClr val="0070C0"/>
                </a:solidFill>
              </a:rPr>
              <a:t>HOW</a:t>
            </a:r>
            <a:r>
              <a:rPr lang="en-US" sz="14400" b="1" dirty="0">
                <a:solidFill>
                  <a:srgbClr val="0070C0"/>
                </a:solidFill>
              </a:rPr>
              <a:t> the teacher collected and used data for SG)</a:t>
            </a:r>
          </a:p>
          <a:p>
            <a:pPr marL="0" indent="0">
              <a:lnSpc>
                <a:spcPct val="120000"/>
              </a:lnSpc>
              <a:buNone/>
            </a:pPr>
            <a:endParaRPr lang="en-US" sz="14400" b="1" dirty="0">
              <a:solidFill>
                <a:srgbClr val="0070C0"/>
              </a:solidFill>
            </a:endParaRPr>
          </a:p>
          <a:p>
            <a:pPr marL="171450" indent="-171450">
              <a:lnSpc>
                <a:spcPct val="120000"/>
              </a:lnSpc>
              <a:buFont typeface="Wingdings" panose="05000000000000000000" pitchFamily="2" charset="2"/>
              <a:buChar char="ü"/>
            </a:pPr>
            <a:r>
              <a:rPr lang="en-US" sz="14400" b="1" dirty="0">
                <a:solidFill>
                  <a:srgbClr val="0070C0"/>
                </a:solidFill>
              </a:rPr>
              <a:t>the decisions the teacher made (</a:t>
            </a:r>
            <a:r>
              <a:rPr lang="en-US" sz="14400" b="1" i="1" dirty="0">
                <a:solidFill>
                  <a:srgbClr val="0070C0"/>
                </a:solidFill>
              </a:rPr>
              <a:t>WHAT </a:t>
            </a:r>
            <a:r>
              <a:rPr lang="en-US" sz="14400" b="1" dirty="0">
                <a:solidFill>
                  <a:srgbClr val="0070C0"/>
                </a:solidFill>
              </a:rPr>
              <a:t> he did)</a:t>
            </a:r>
          </a:p>
          <a:p>
            <a:pPr marL="171450" indent="-171450">
              <a:lnSpc>
                <a:spcPct val="120000"/>
              </a:lnSpc>
              <a:buFont typeface="Wingdings" panose="05000000000000000000" pitchFamily="2" charset="2"/>
              <a:buChar char="ü"/>
            </a:pPr>
            <a:endParaRPr lang="en-US" sz="9600" b="1" dirty="0">
              <a:solidFill>
                <a:srgbClr val="0070C0"/>
              </a:solidFill>
            </a:endParaRPr>
          </a:p>
          <a:p>
            <a:pPr marL="171450" indent="-171450">
              <a:lnSpc>
                <a:spcPct val="120000"/>
              </a:lnSpc>
              <a:buFont typeface="Wingdings" panose="05000000000000000000" pitchFamily="2" charset="2"/>
              <a:buChar char="ü"/>
            </a:pPr>
            <a:r>
              <a:rPr lang="en-US" sz="14400" b="1" dirty="0">
                <a:solidFill>
                  <a:srgbClr val="0070C0"/>
                </a:solidFill>
              </a:rPr>
              <a:t>the rationale (</a:t>
            </a:r>
            <a:r>
              <a:rPr lang="en-US" sz="14400" b="1" i="1" dirty="0">
                <a:solidFill>
                  <a:srgbClr val="0070C0"/>
                </a:solidFill>
              </a:rPr>
              <a:t>WHY </a:t>
            </a:r>
            <a:r>
              <a:rPr lang="en-US" sz="14400" b="1" dirty="0">
                <a:solidFill>
                  <a:srgbClr val="0070C0"/>
                </a:solidFill>
              </a:rPr>
              <a:t>he made those decisions)</a:t>
            </a:r>
          </a:p>
          <a:p>
            <a:pPr>
              <a:buFont typeface="Courier New" panose="02070309020205020404" pitchFamily="49" charset="0"/>
              <a:buChar char="o"/>
            </a:pPr>
            <a:endParaRPr lang="en-US" sz="3500" b="1" dirty="0">
              <a:solidFill>
                <a:srgbClr val="0070C0"/>
              </a:solidFill>
            </a:endParaRPr>
          </a:p>
          <a:p>
            <a:pPr>
              <a:buFont typeface="Courier New" panose="02070309020205020404" pitchFamily="49" charset="0"/>
              <a:buChar char="o"/>
            </a:pPr>
            <a:endParaRPr lang="en-US" sz="3500" dirty="0">
              <a:solidFill>
                <a:srgbClr val="0070C0"/>
              </a:solidFill>
            </a:endParaRPr>
          </a:p>
          <a:p>
            <a:pPr>
              <a:buFont typeface="Courier New" panose="02070309020205020404" pitchFamily="49" charset="0"/>
              <a:buChar char="o"/>
            </a:pPr>
            <a:endParaRPr lang="en-US" dirty="0"/>
          </a:p>
        </p:txBody>
      </p:sp>
      <p:pic>
        <p:nvPicPr>
          <p:cNvPr id="2050" name="Picture 2" descr="C:\Users\rwoosley\AppData\Local\Microsoft\Windows\Temporary Internet Files\Content.IE5\8WLT42OF\MP9003988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
            <a:ext cx="3147060" cy="188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331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p:cNvSpPr>
          <p:nvPr>
            <p:ph type="body" idx="1"/>
          </p:nvPr>
        </p:nvSpPr>
        <p:spPr bwMode="auto">
          <a:xfrm>
            <a:off x="152400" y="381000"/>
            <a:ext cx="88392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0" indent="0" eaLnBrk="1">
              <a:spcBef>
                <a:spcPts val="1000"/>
              </a:spcBef>
              <a:buClr>
                <a:srgbClr val="333366"/>
              </a:buClr>
              <a:buFont typeface="Wingdings" pitchFamily="2" charset="2"/>
              <a:buNone/>
            </a:pPr>
            <a:r>
              <a:rPr lang="en-US" altLang="en-US" sz="4300" b="1" dirty="0" smtClean="0">
                <a:solidFill>
                  <a:schemeClr val="accent1">
                    <a:lumMod val="75000"/>
                  </a:schemeClr>
                </a:solidFill>
                <a:effectLst>
                  <a:outerShdw blurRad="38100" dist="38100" dir="2700000" algn="tl">
                    <a:srgbClr val="000000">
                      <a:alpha val="43137"/>
                    </a:srgbClr>
                  </a:outerShdw>
                </a:effectLst>
                <a:latin typeface="Verdana" pitchFamily="34" charset="0"/>
                <a:sym typeface="Verdana" pitchFamily="34" charset="0"/>
              </a:rPr>
              <a:t>Start by deciding on instructional </a:t>
            </a:r>
            <a:r>
              <a:rPr lang="en-US" altLang="en-US" sz="4300" b="1" dirty="0">
                <a:solidFill>
                  <a:schemeClr val="accent1">
                    <a:lumMod val="75000"/>
                  </a:schemeClr>
                </a:solidFill>
                <a:effectLst>
                  <a:outerShdw blurRad="38100" dist="38100" dir="2700000" algn="tl">
                    <a:srgbClr val="000000">
                      <a:alpha val="43137"/>
                    </a:srgbClr>
                  </a:outerShdw>
                </a:effectLst>
                <a:latin typeface="Verdana" pitchFamily="34" charset="0"/>
                <a:sym typeface="Verdana" pitchFamily="34" charset="0"/>
              </a:rPr>
              <a:t>s</a:t>
            </a:r>
            <a:r>
              <a:rPr lang="en-US" altLang="en-US" sz="4300" b="1" dirty="0" smtClean="0">
                <a:solidFill>
                  <a:schemeClr val="accent1">
                    <a:lumMod val="75000"/>
                  </a:schemeClr>
                </a:solidFill>
                <a:effectLst>
                  <a:outerShdw blurRad="38100" dist="38100" dir="2700000" algn="tl">
                    <a:srgbClr val="000000">
                      <a:alpha val="43137"/>
                    </a:srgbClr>
                  </a:outerShdw>
                </a:effectLst>
                <a:latin typeface="Verdana" pitchFamily="34" charset="0"/>
                <a:sym typeface="Verdana" pitchFamily="34" charset="0"/>
              </a:rPr>
              <a:t>trategies </a:t>
            </a:r>
            <a:r>
              <a:rPr lang="en-US" altLang="en-US" sz="4300" b="1" dirty="0">
                <a:solidFill>
                  <a:schemeClr val="accent1">
                    <a:lumMod val="75000"/>
                  </a:schemeClr>
                </a:solidFill>
                <a:effectLst>
                  <a:outerShdw blurRad="38100" dist="38100" dir="2700000" algn="tl">
                    <a:srgbClr val="000000">
                      <a:alpha val="43137"/>
                    </a:srgbClr>
                  </a:outerShdw>
                </a:effectLst>
                <a:latin typeface="Verdana" pitchFamily="34" charset="0"/>
                <a:sym typeface="Verdana" pitchFamily="34" charset="0"/>
              </a:rPr>
              <a:t> </a:t>
            </a:r>
            <a:r>
              <a:rPr lang="en-US" altLang="en-US" sz="4300" b="1" dirty="0" smtClean="0">
                <a:solidFill>
                  <a:schemeClr val="accent1">
                    <a:lumMod val="75000"/>
                  </a:schemeClr>
                </a:solidFill>
                <a:effectLst>
                  <a:outerShdw blurRad="38100" dist="38100" dir="2700000" algn="tl">
                    <a:srgbClr val="000000">
                      <a:alpha val="43137"/>
                    </a:srgbClr>
                  </a:outerShdw>
                </a:effectLst>
                <a:latin typeface="Verdana" pitchFamily="34" charset="0"/>
                <a:sym typeface="Verdana" pitchFamily="34" charset="0"/>
              </a:rPr>
              <a:t>        for goal attainment</a:t>
            </a:r>
            <a:endParaRPr lang="en-US" altLang="en-US" b="1" dirty="0" smtClean="0">
              <a:solidFill>
                <a:schemeClr val="accent1">
                  <a:lumMod val="75000"/>
                </a:schemeClr>
              </a:solidFill>
              <a:effectLst>
                <a:outerShdw blurRad="38100" dist="38100" dir="2700000" algn="tl">
                  <a:srgbClr val="000000">
                    <a:alpha val="43137"/>
                  </a:srgbClr>
                </a:outerShdw>
              </a:effectLst>
            </a:endParaRPr>
          </a:p>
        </p:txBody>
      </p:sp>
      <p:sp>
        <p:nvSpPr>
          <p:cNvPr id="17411" name="AutoShape 2"/>
          <p:cNvSpPr>
            <a:spLocks/>
          </p:cNvSpPr>
          <p:nvPr/>
        </p:nvSpPr>
        <p:spPr bwMode="auto">
          <a:xfrm>
            <a:off x="6553200" y="6248400"/>
            <a:ext cx="2133600" cy="45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r" eaLnBrk="1" fontAlgn="base" hangingPunct="0">
              <a:spcBef>
                <a:spcPct val="0"/>
              </a:spcBef>
              <a:spcAft>
                <a:spcPct val="0"/>
              </a:spcAft>
            </a:pPr>
            <a:r>
              <a:rPr lang="en-US" altLang="en-US">
                <a:latin typeface="Verdana" pitchFamily="34" charset="0"/>
                <a:ea typeface="Verdana" pitchFamily="34" charset="0"/>
                <a:cs typeface="Verdana" pitchFamily="34" charset="0"/>
                <a:sym typeface="Verdana" pitchFamily="34" charset="0"/>
              </a:rPr>
              <a:t>19</a:t>
            </a:r>
            <a:endParaRPr lang="en-US" altLang="en-US"/>
          </a:p>
        </p:txBody>
      </p:sp>
      <p:pic>
        <p:nvPicPr>
          <p:cNvPr id="17412" name="Picture 3" descr="Which-Way-Research-300x2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8018360" cy="3428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178803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p:cNvSpPr>
          <p:nvPr>
            <p:ph type="title"/>
          </p:nvPr>
        </p:nvSpPr>
        <p:spPr bwMode="auto">
          <a:xfrm>
            <a:off x="34636" y="228600"/>
            <a:ext cx="89916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noAutofit/>
          </a:bodyPr>
          <a:lstStyle/>
          <a:p>
            <a:pPr algn="l" defTabSz="914400" eaLnBrk="1">
              <a:defRPr/>
            </a:pPr>
            <a:r>
              <a:rPr lang="en-US" sz="4800" b="1" dirty="0" smtClean="0">
                <a:solidFill>
                  <a:srgbClr val="333366"/>
                </a:solidFill>
                <a:effectLst>
                  <a:outerShdw blurRad="38100" dist="38100" dir="2700000" algn="tl">
                    <a:srgbClr val="C0C0C0"/>
                  </a:outerShdw>
                </a:effectLst>
                <a:latin typeface="Arial" pitchFamily="34" charset="0"/>
                <a:cs typeface="Arial" pitchFamily="34" charset="0"/>
                <a:sym typeface="Arial" pitchFamily="34" charset="0"/>
              </a:rPr>
              <a:t>Carefully chosen strategies are</a:t>
            </a:r>
            <a:r>
              <a:rPr lang="en-US" b="1" dirty="0" smtClean="0">
                <a:solidFill>
                  <a:srgbClr val="333366"/>
                </a:solidFill>
                <a:effectLst>
                  <a:outerShdw blurRad="38100" dist="38100" dir="2700000" algn="tl">
                    <a:srgbClr val="C0C0C0"/>
                  </a:outerShdw>
                </a:effectLst>
                <a:latin typeface="Arial" pitchFamily="34" charset="0"/>
                <a:cs typeface="Arial" pitchFamily="34" charset="0"/>
                <a:sym typeface="Arial" pitchFamily="34" charset="0"/>
              </a:rPr>
              <a:t>…</a:t>
            </a:r>
            <a:endParaRPr lang="en-US" dirty="0" smtClean="0"/>
          </a:p>
        </p:txBody>
      </p:sp>
      <p:sp>
        <p:nvSpPr>
          <p:cNvPr id="59394" name="Rectangle 2"/>
          <p:cNvSpPr>
            <a:spLocks noGrp="1"/>
          </p:cNvSpPr>
          <p:nvPr>
            <p:ph type="body" idx="1"/>
          </p:nvPr>
        </p:nvSpPr>
        <p:spPr bwMode="auto">
          <a:xfrm>
            <a:off x="0" y="2092036"/>
            <a:ext cx="8915400" cy="45373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normAutofit fontScale="40000" lnSpcReduction="20000"/>
          </a:bodyPr>
          <a:lstStyle/>
          <a:p>
            <a:pPr marL="457200" indent="-457200" eaLnBrk="1">
              <a:spcBef>
                <a:spcPts val="900"/>
              </a:spcBef>
              <a:buClr>
                <a:srgbClr val="333366"/>
              </a:buClr>
              <a:buSzPct val="70000"/>
              <a:buFont typeface="Arial" pitchFamily="34" charset="0"/>
              <a:buChar char="•"/>
              <a:defRPr/>
            </a:pPr>
            <a:r>
              <a:rPr lang="en-US" sz="9000" b="1" dirty="0" smtClean="0">
                <a:effectLst>
                  <a:outerShdw blurRad="38100" dist="38100" dir="2700000" algn="tl">
                    <a:srgbClr val="000000">
                      <a:alpha val="43137"/>
                    </a:srgbClr>
                  </a:outerShdw>
                </a:effectLst>
                <a:latin typeface="Verdana" pitchFamily="34" charset="0"/>
                <a:sym typeface="Verdana" pitchFamily="34" charset="0"/>
              </a:rPr>
              <a:t>supported by research</a:t>
            </a:r>
          </a:p>
          <a:p>
            <a:pPr marL="117475" indent="-117475" eaLnBrk="1">
              <a:spcBef>
                <a:spcPts val="600"/>
              </a:spcBef>
              <a:buClr>
                <a:srgbClr val="333366"/>
              </a:buClr>
              <a:buFont typeface="Wingdings" pitchFamily="2" charset="2"/>
              <a:buNone/>
              <a:defRPr/>
            </a:pPr>
            <a:endParaRPr lang="en-US" sz="5800" b="1" dirty="0" smtClean="0">
              <a:effectLst>
                <a:outerShdw blurRad="38100" dist="38100" dir="2700000" algn="tl">
                  <a:srgbClr val="000000">
                    <a:alpha val="43137"/>
                  </a:srgbClr>
                </a:outerShdw>
              </a:effectLst>
              <a:latin typeface="Verdana" pitchFamily="34" charset="0"/>
              <a:sym typeface="Verdana" pitchFamily="34" charset="0"/>
            </a:endParaRPr>
          </a:p>
          <a:p>
            <a:pPr marL="457200" indent="-457200" eaLnBrk="1">
              <a:spcBef>
                <a:spcPts val="900"/>
              </a:spcBef>
              <a:buClr>
                <a:srgbClr val="333366"/>
              </a:buClr>
              <a:buSzPct val="70000"/>
              <a:buFont typeface="Arial" pitchFamily="34" charset="0"/>
              <a:buChar char="•"/>
              <a:defRPr/>
            </a:pPr>
            <a:r>
              <a:rPr lang="en-US" sz="9000" b="1" dirty="0" smtClean="0">
                <a:effectLst>
                  <a:outerShdw blurRad="38100" dist="38100" dir="2700000" algn="tl">
                    <a:srgbClr val="000000">
                      <a:alpha val="43137"/>
                    </a:srgbClr>
                  </a:outerShdw>
                </a:effectLst>
                <a:latin typeface="Verdana" pitchFamily="34" charset="0"/>
                <a:sym typeface="Verdana" pitchFamily="34" charset="0"/>
              </a:rPr>
              <a:t>developmentally appropriate</a:t>
            </a:r>
          </a:p>
          <a:p>
            <a:pPr marL="117475" indent="-117475" eaLnBrk="1">
              <a:spcBef>
                <a:spcPts val="600"/>
              </a:spcBef>
              <a:buClr>
                <a:srgbClr val="333366"/>
              </a:buClr>
              <a:buFont typeface="Wingdings" pitchFamily="2" charset="2"/>
              <a:buNone/>
              <a:defRPr/>
            </a:pPr>
            <a:endParaRPr lang="en-US" sz="5800" b="1" dirty="0" smtClean="0">
              <a:effectLst>
                <a:outerShdw blurRad="38100" dist="38100" dir="2700000" algn="tl">
                  <a:srgbClr val="000000">
                    <a:alpha val="43137"/>
                  </a:srgbClr>
                </a:outerShdw>
              </a:effectLst>
              <a:latin typeface="Verdana" pitchFamily="34" charset="0"/>
              <a:sym typeface="Verdana" pitchFamily="34" charset="0"/>
            </a:endParaRPr>
          </a:p>
          <a:p>
            <a:pPr marL="457200" indent="-457200" eaLnBrk="1">
              <a:spcBef>
                <a:spcPts val="900"/>
              </a:spcBef>
              <a:buClr>
                <a:srgbClr val="333366"/>
              </a:buClr>
              <a:buSzPct val="70000"/>
              <a:buFont typeface="Arial" pitchFamily="34" charset="0"/>
              <a:buChar char="•"/>
              <a:defRPr/>
            </a:pPr>
            <a:r>
              <a:rPr lang="en-US" sz="9000" b="1" dirty="0" smtClean="0">
                <a:effectLst>
                  <a:outerShdw blurRad="38100" dist="38100" dir="2700000" algn="tl">
                    <a:srgbClr val="000000">
                      <a:alpha val="43137"/>
                    </a:srgbClr>
                  </a:outerShdw>
                </a:effectLst>
                <a:latin typeface="Verdana" pitchFamily="34" charset="0"/>
                <a:sym typeface="Verdana" pitchFamily="34" charset="0"/>
              </a:rPr>
              <a:t>appropriate for the subject matter</a:t>
            </a:r>
          </a:p>
          <a:p>
            <a:pPr marL="117475" indent="-117475" eaLnBrk="1">
              <a:spcBef>
                <a:spcPts val="300"/>
              </a:spcBef>
              <a:buClr>
                <a:srgbClr val="333366"/>
              </a:buClr>
              <a:buFont typeface="Wingdings" pitchFamily="2" charset="2"/>
              <a:buNone/>
              <a:defRPr/>
            </a:pPr>
            <a:r>
              <a:rPr lang="en-US" sz="1900" dirty="0" smtClean="0">
                <a:latin typeface="Verdana" pitchFamily="34" charset="0"/>
                <a:sym typeface="Verdana" pitchFamily="34" charset="0"/>
              </a:rPr>
              <a:t>																																																												</a:t>
            </a:r>
            <a:endParaRPr lang="en-US" sz="2700" dirty="0" smtClean="0">
              <a:latin typeface="Verdana" pitchFamily="34" charset="0"/>
              <a:sym typeface="Verdana" pitchFamily="34" charset="0"/>
            </a:endParaRPr>
          </a:p>
          <a:p>
            <a:pPr marL="117475" indent="-117475" eaLnBrk="1">
              <a:spcBef>
                <a:spcPts val="600"/>
              </a:spcBef>
              <a:buClr>
                <a:srgbClr val="333366"/>
              </a:buClr>
              <a:buSzPct val="70000"/>
              <a:buFont typeface="Wingdings" pitchFamily="2" charset="2"/>
              <a:buChar char="•"/>
              <a:defRPr/>
            </a:pPr>
            <a:endParaRPr lang="en-US" sz="2700" dirty="0" smtClean="0">
              <a:latin typeface="Verdana" pitchFamily="34" charset="0"/>
              <a:sym typeface="Verdana" pitchFamily="34" charset="0"/>
            </a:endParaRPr>
          </a:p>
          <a:p>
            <a:pPr marL="117475" indent="-117475" eaLnBrk="1">
              <a:spcBef>
                <a:spcPts val="400"/>
              </a:spcBef>
              <a:buClr>
                <a:srgbClr val="333366"/>
              </a:buClr>
              <a:buFont typeface="Wingdings" pitchFamily="2" charset="2"/>
              <a:buNone/>
              <a:defRPr/>
            </a:pPr>
            <a:r>
              <a:rPr lang="en-US" sz="1300" dirty="0" smtClean="0">
                <a:latin typeface="Verdana" pitchFamily="34" charset="0"/>
                <a:sym typeface="Verdana" pitchFamily="34" charset="0"/>
              </a:rPr>
              <a:t>				</a:t>
            </a:r>
          </a:p>
          <a:p>
            <a:pPr marL="117475" indent="-117475" eaLnBrk="1">
              <a:spcBef>
                <a:spcPts val="400"/>
              </a:spcBef>
              <a:buClr>
                <a:srgbClr val="333366"/>
              </a:buClr>
              <a:buFont typeface="Wingdings" pitchFamily="2" charset="2"/>
              <a:buNone/>
              <a:defRPr/>
            </a:pPr>
            <a:r>
              <a:rPr lang="en-US" sz="1300" dirty="0" smtClean="0">
                <a:latin typeface="Verdana" pitchFamily="34" charset="0"/>
                <a:sym typeface="Verdana" pitchFamily="34" charset="0"/>
              </a:rPr>
              <a:t>						</a:t>
            </a:r>
            <a:endParaRPr lang="en-US" dirty="0" smtClean="0"/>
          </a:p>
        </p:txBody>
      </p:sp>
      <p:sp>
        <p:nvSpPr>
          <p:cNvPr id="18436" name="AutoShape 3"/>
          <p:cNvSpPr>
            <a:spLocks/>
          </p:cNvSpPr>
          <p:nvPr/>
        </p:nvSpPr>
        <p:spPr bwMode="auto">
          <a:xfrm>
            <a:off x="6553200" y="6248400"/>
            <a:ext cx="2133600" cy="45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b"/>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r" eaLnBrk="1" fontAlgn="base" hangingPunct="0">
              <a:spcBef>
                <a:spcPct val="0"/>
              </a:spcBef>
              <a:spcAft>
                <a:spcPct val="0"/>
              </a:spcAft>
            </a:pPr>
            <a:r>
              <a:rPr lang="en-US" altLang="en-US">
                <a:latin typeface="Verdana" pitchFamily="34" charset="0"/>
                <a:ea typeface="Verdana" pitchFamily="34" charset="0"/>
                <a:cs typeface="Verdana" pitchFamily="34" charset="0"/>
                <a:sym typeface="Verdana" pitchFamily="34" charset="0"/>
              </a:rPr>
              <a:t>20</a:t>
            </a:r>
            <a:endParaRPr lang="en-US" altLang="en-US"/>
          </a:p>
        </p:txBody>
      </p:sp>
      <p:pic>
        <p:nvPicPr>
          <p:cNvPr id="1026" name="Picture 2" descr="http://cdn2-b.examiner.com/sites/default/files/styles/image_content_width/hash/42/73/Strategy.jpg?itok=xWqqj2kB">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25" b="20000"/>
          <a:stretch/>
        </p:blipFill>
        <p:spPr bwMode="auto">
          <a:xfrm>
            <a:off x="3048000" y="5029200"/>
            <a:ext cx="5105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2363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o-magnifying-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304800"/>
            <a:ext cx="2381250" cy="2371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52400"/>
            <a:ext cx="6553200" cy="1143000"/>
          </a:xfrm>
        </p:spPr>
        <p:txBody>
          <a:bodyPr>
            <a:normAutofit/>
          </a:bodyPr>
          <a:lstStyle/>
          <a:p>
            <a:r>
              <a:rPr lang="en-US" sz="4800" b="1" dirty="0" smtClean="0">
                <a:solidFill>
                  <a:srgbClr val="C00000"/>
                </a:solidFill>
              </a:rPr>
              <a:t>Some Places to Look </a:t>
            </a:r>
            <a:endParaRPr lang="en-US" sz="4800" b="1" dirty="0">
              <a:solidFill>
                <a:srgbClr val="C00000"/>
              </a:solidFill>
            </a:endParaRPr>
          </a:p>
        </p:txBody>
      </p:sp>
      <p:sp>
        <p:nvSpPr>
          <p:cNvPr id="3" name="Content Placeholder 2"/>
          <p:cNvSpPr>
            <a:spLocks noGrp="1"/>
          </p:cNvSpPr>
          <p:nvPr>
            <p:ph idx="1"/>
          </p:nvPr>
        </p:nvSpPr>
        <p:spPr>
          <a:xfrm>
            <a:off x="110836" y="1490663"/>
            <a:ext cx="8610600" cy="5214937"/>
          </a:xfrm>
        </p:spPr>
        <p:txBody>
          <a:bodyPr>
            <a:noAutofit/>
          </a:bodyPr>
          <a:lstStyle/>
          <a:p>
            <a:r>
              <a:rPr lang="en-US" sz="4000" b="1" dirty="0" smtClean="0">
                <a:solidFill>
                  <a:schemeClr val="tx1"/>
                </a:solidFill>
              </a:rPr>
              <a:t>PD 360</a:t>
            </a:r>
          </a:p>
          <a:p>
            <a:pPr marL="0" indent="0">
              <a:buNone/>
            </a:pPr>
            <a:endParaRPr lang="en-US" sz="4000" b="1" dirty="0" smtClean="0">
              <a:solidFill>
                <a:schemeClr val="tx1"/>
              </a:solidFill>
            </a:endParaRPr>
          </a:p>
          <a:p>
            <a:r>
              <a:rPr lang="en-US" sz="4000" b="1" dirty="0" smtClean="0">
                <a:solidFill>
                  <a:schemeClr val="tx2">
                    <a:lumMod val="75000"/>
                  </a:schemeClr>
                </a:solidFill>
              </a:rPr>
              <a:t>Teaching Channel</a:t>
            </a:r>
          </a:p>
          <a:p>
            <a:endParaRPr lang="en-US" sz="4000" b="1" dirty="0" smtClean="0">
              <a:solidFill>
                <a:schemeClr val="tx2">
                  <a:lumMod val="75000"/>
                </a:schemeClr>
              </a:solidFill>
            </a:endParaRPr>
          </a:p>
          <a:p>
            <a:r>
              <a:rPr lang="en-US" sz="4000" b="1" dirty="0" smtClean="0">
                <a:solidFill>
                  <a:schemeClr val="tx1"/>
                </a:solidFill>
              </a:rPr>
              <a:t>LDC </a:t>
            </a:r>
            <a:r>
              <a:rPr lang="en-US" sz="4000" b="1" dirty="0">
                <a:solidFill>
                  <a:schemeClr val="tx1"/>
                </a:solidFill>
              </a:rPr>
              <a:t>Core </a:t>
            </a:r>
            <a:r>
              <a:rPr lang="en-US" sz="4000" b="1" dirty="0" smtClean="0">
                <a:solidFill>
                  <a:schemeClr val="tx1"/>
                </a:solidFill>
              </a:rPr>
              <a:t>Tools</a:t>
            </a:r>
          </a:p>
          <a:p>
            <a:endParaRPr lang="en-US" sz="4000" b="1" dirty="0" smtClean="0">
              <a:solidFill>
                <a:schemeClr val="tx1"/>
              </a:solidFill>
            </a:endParaRPr>
          </a:p>
          <a:p>
            <a:r>
              <a:rPr lang="en-US" sz="4000" b="1" dirty="0" smtClean="0">
                <a:solidFill>
                  <a:schemeClr val="accent1">
                    <a:lumMod val="50000"/>
                  </a:schemeClr>
                </a:solidFill>
              </a:rPr>
              <a:t>Other teacher experts, coaches</a:t>
            </a:r>
          </a:p>
        </p:txBody>
      </p:sp>
    </p:spTree>
    <p:extLst>
      <p:ext uri="{BB962C8B-B14F-4D97-AF65-F5344CB8AC3E}">
        <p14:creationId xmlns:p14="http://schemas.microsoft.com/office/powerpoint/2010/main" val="3990868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0" y="0"/>
            <a:ext cx="8763000" cy="2130425"/>
          </a:xfrm>
        </p:spPr>
        <p:txBody>
          <a:bodyPr/>
          <a:lstStyle/>
          <a:p>
            <a:r>
              <a:rPr lang="en-US" sz="4400" b="1" dirty="0" smtClean="0">
                <a:solidFill>
                  <a:srgbClr val="C00000"/>
                </a:solidFill>
              </a:rPr>
              <a:t/>
            </a:r>
            <a:br>
              <a:rPr lang="en-US" sz="4400" b="1" dirty="0" smtClean="0">
                <a:solidFill>
                  <a:srgbClr val="C00000"/>
                </a:solidFill>
              </a:rPr>
            </a:br>
            <a:r>
              <a:rPr lang="en-US" sz="4400" b="1" dirty="0">
                <a:solidFill>
                  <a:srgbClr val="C00000"/>
                </a:solidFill>
              </a:rPr>
              <a:t/>
            </a:r>
            <a:br>
              <a:rPr lang="en-US" sz="4400" b="1" dirty="0">
                <a:solidFill>
                  <a:srgbClr val="C00000"/>
                </a:solidFill>
              </a:rPr>
            </a:br>
            <a:r>
              <a:rPr lang="en-US" sz="4400" b="1" dirty="0">
                <a:solidFill>
                  <a:srgbClr val="C00000"/>
                </a:solidFill>
              </a:rPr>
              <a:t>Coming in November...</a:t>
            </a:r>
            <a:r>
              <a:rPr lang="en-US" sz="4400" dirty="0" smtClean="0"/>
              <a:t> </a:t>
            </a:r>
            <a:br>
              <a:rPr lang="en-US" sz="4400" dirty="0" smtClean="0"/>
            </a:br>
            <a:r>
              <a:rPr lang="en-US" sz="4400" dirty="0"/>
              <a:t>Step 4: Monitoring Student Progress and Making Adjustments</a:t>
            </a:r>
            <a:endParaRPr lang="en-US" sz="4400" dirty="0" smtClean="0"/>
          </a:p>
        </p:txBody>
      </p:sp>
      <p:sp>
        <p:nvSpPr>
          <p:cNvPr id="1639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730235712"/>
              </p:ext>
            </p:extLst>
          </p:nvPr>
        </p:nvGraphicFramePr>
        <p:xfrm>
          <a:off x="381000" y="16002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4414837" y="2286000"/>
            <a:ext cx="1990725" cy="2895600"/>
            <a:chOff x="5775" y="2103"/>
            <a:chExt cx="3135" cy="4005"/>
          </a:xfrm>
        </p:grpSpPr>
        <p:sp>
          <p:nvSpPr>
            <p:cNvPr id="4" name="AutoShape 3"/>
            <p:cNvSpPr>
              <a:spLocks noChangeArrowheads="1"/>
            </p:cNvSpPr>
            <p:nvPr/>
          </p:nvSpPr>
          <p:spPr bwMode="auto">
            <a:xfrm>
              <a:off x="6030" y="210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7861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76400"/>
          </a:xfrm>
        </p:spPr>
        <p:txBody>
          <a:bodyPr/>
          <a:lstStyle/>
          <a:p>
            <a:r>
              <a:rPr lang="en-US" dirty="0" smtClean="0"/>
              <a:t>Let’s look at a social studies scenario</a:t>
            </a:r>
            <a:endParaRPr lang="en-US" dirty="0"/>
          </a:p>
        </p:txBody>
      </p:sp>
      <p:sp>
        <p:nvSpPr>
          <p:cNvPr id="3" name="Content Placeholder 2"/>
          <p:cNvSpPr>
            <a:spLocks noGrp="1"/>
          </p:cNvSpPr>
          <p:nvPr>
            <p:ph idx="1"/>
          </p:nvPr>
        </p:nvSpPr>
        <p:spPr>
          <a:xfrm>
            <a:off x="152400" y="1600200"/>
            <a:ext cx="8686800" cy="4800600"/>
          </a:xfrm>
        </p:spPr>
        <p:txBody>
          <a:bodyPr>
            <a:normAutofit lnSpcReduction="10000"/>
          </a:bodyPr>
          <a:lstStyle/>
          <a:p>
            <a:pPr marL="0" indent="0">
              <a:lnSpc>
                <a:spcPct val="150000"/>
              </a:lnSpc>
              <a:buNone/>
            </a:pPr>
            <a:endParaRPr lang="en-US" sz="4000" b="1" i="1" dirty="0" smtClean="0">
              <a:solidFill>
                <a:schemeClr val="tx1"/>
              </a:solidFill>
            </a:endParaRPr>
          </a:p>
          <a:p>
            <a:pPr marL="0" indent="0">
              <a:lnSpc>
                <a:spcPct val="150000"/>
              </a:lnSpc>
              <a:buNone/>
            </a:pPr>
            <a:r>
              <a:rPr lang="en-US" sz="4000" b="1" i="1" dirty="0" smtClean="0">
                <a:solidFill>
                  <a:schemeClr val="tx1"/>
                </a:solidFill>
              </a:rPr>
              <a:t>Mr. Diamond,                                    a World History                       teacher at </a:t>
            </a:r>
            <a:endParaRPr lang="en-US" sz="4000" b="1" i="1" dirty="0">
              <a:solidFill>
                <a:schemeClr val="tx1"/>
              </a:solidFill>
            </a:endParaRPr>
          </a:p>
          <a:p>
            <a:pPr marL="0" indent="0">
              <a:lnSpc>
                <a:spcPct val="150000"/>
              </a:lnSpc>
              <a:buNone/>
            </a:pPr>
            <a:r>
              <a:rPr lang="en-US" sz="4000" b="1" i="1" dirty="0" smtClean="0">
                <a:solidFill>
                  <a:schemeClr val="tx1"/>
                </a:solidFill>
              </a:rPr>
              <a:t>Ben Franklin HS  </a:t>
            </a:r>
            <a:endParaRPr lang="en-US" sz="4000" b="1" i="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590800"/>
            <a:ext cx="4953000" cy="3733800"/>
          </a:xfrm>
          <a:prstGeom prst="rect">
            <a:avLst/>
          </a:prstGeom>
        </p:spPr>
      </p:pic>
    </p:spTree>
    <p:extLst>
      <p:ext uri="{BB962C8B-B14F-4D97-AF65-F5344CB8AC3E}">
        <p14:creationId xmlns:p14="http://schemas.microsoft.com/office/powerpoint/2010/main" val="2945490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8090" y="304800"/>
            <a:ext cx="7693025" cy="1444625"/>
          </a:xfrm>
        </p:spPr>
        <p:txBody>
          <a:bodyPr/>
          <a:lstStyle/>
          <a:p>
            <a:pPr algn="ctr" eaLnBrk="1" hangingPunct="1"/>
            <a:r>
              <a:rPr lang="en-US" dirty="0" smtClean="0"/>
              <a:t/>
            </a:r>
            <a:br>
              <a:rPr lang="en-US" dirty="0" smtClean="0"/>
            </a:br>
            <a:r>
              <a:rPr lang="en-US" dirty="0"/>
              <a:t/>
            </a:r>
            <a:br>
              <a:rPr lang="en-US" dirty="0"/>
            </a:br>
            <a:r>
              <a:rPr lang="en-US" dirty="0" smtClean="0"/>
              <a:t>Step </a:t>
            </a:r>
            <a:r>
              <a:rPr lang="en-US" dirty="0"/>
              <a:t>1:  Determining Needs</a:t>
            </a:r>
            <a:endParaRPr lang="en-US" dirty="0" smtClean="0"/>
          </a:p>
        </p:txBody>
      </p:sp>
      <p:sp>
        <p:nvSpPr>
          <p:cNvPr id="1639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Verdana" pitchFamily="34"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71901388"/>
              </p:ext>
            </p:extLst>
          </p:nvPr>
        </p:nvGraphicFramePr>
        <p:xfrm>
          <a:off x="381000" y="1600200"/>
          <a:ext cx="8534400" cy="434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4602678" y="2286000"/>
            <a:ext cx="1990725" cy="2895600"/>
            <a:chOff x="5775" y="2103"/>
            <a:chExt cx="3135" cy="4005"/>
          </a:xfrm>
        </p:grpSpPr>
        <p:sp>
          <p:nvSpPr>
            <p:cNvPr id="4" name="AutoShape 3"/>
            <p:cNvSpPr>
              <a:spLocks noChangeArrowheads="1"/>
            </p:cNvSpPr>
            <p:nvPr/>
          </p:nvSpPr>
          <p:spPr bwMode="auto">
            <a:xfrm>
              <a:off x="6030" y="210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05525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 did Mr. Diamond’s </a:t>
            </a:r>
            <a:br>
              <a:rPr lang="en-US" sz="4800" dirty="0" smtClean="0"/>
            </a:br>
            <a:r>
              <a:rPr lang="en-US" sz="4800" dirty="0" smtClean="0"/>
              <a:t>PLC do first?</a:t>
            </a:r>
            <a:endParaRPr lang="en-US" sz="4800" dirty="0"/>
          </a:p>
        </p:txBody>
      </p:sp>
      <p:sp>
        <p:nvSpPr>
          <p:cNvPr id="3" name="Content Placeholder 2"/>
          <p:cNvSpPr>
            <a:spLocks noGrp="1"/>
          </p:cNvSpPr>
          <p:nvPr>
            <p:ph idx="1"/>
          </p:nvPr>
        </p:nvSpPr>
        <p:spPr>
          <a:xfrm>
            <a:off x="152400" y="1600200"/>
            <a:ext cx="8839200" cy="5029200"/>
          </a:xfrm>
        </p:spPr>
        <p:txBody>
          <a:bodyPr>
            <a:noAutofit/>
          </a:bodyPr>
          <a:lstStyle/>
          <a:p>
            <a:pPr marL="0" lvl="0" indent="0">
              <a:buNone/>
            </a:pPr>
            <a:r>
              <a:rPr lang="en-US" sz="3200" b="1" dirty="0" smtClean="0">
                <a:solidFill>
                  <a:schemeClr val="tx1"/>
                </a:solidFill>
              </a:rPr>
              <a:t>Enduring Learning –</a:t>
            </a:r>
          </a:p>
          <a:p>
            <a:pPr marL="0" lvl="0" indent="0">
              <a:buNone/>
            </a:pPr>
            <a:r>
              <a:rPr lang="en-US" sz="3200" b="1" dirty="0" smtClean="0">
                <a:solidFill>
                  <a:schemeClr val="tx1"/>
                </a:solidFill>
              </a:rPr>
              <a:t> </a:t>
            </a:r>
            <a:endParaRPr lang="en-US" sz="3200" b="1" dirty="0">
              <a:solidFill>
                <a:schemeClr val="tx1"/>
              </a:solidFill>
            </a:endParaRPr>
          </a:p>
          <a:p>
            <a:pPr lvl="0"/>
            <a:r>
              <a:rPr lang="en-US" sz="3200" b="1" dirty="0">
                <a:solidFill>
                  <a:schemeClr val="accent1">
                    <a:lumMod val="75000"/>
                  </a:schemeClr>
                </a:solidFill>
              </a:rPr>
              <a:t>ENDURES beyond a single test date</a:t>
            </a:r>
          </a:p>
          <a:p>
            <a:pPr lvl="0"/>
            <a:r>
              <a:rPr lang="en-US" sz="3200" b="1" dirty="0">
                <a:solidFill>
                  <a:schemeClr val="tx1"/>
                </a:solidFill>
              </a:rPr>
              <a:t>is of value in other disciplines</a:t>
            </a:r>
            <a:r>
              <a:rPr lang="en-US" sz="3200" b="1" dirty="0">
                <a:solidFill>
                  <a:schemeClr val="accent1">
                    <a:lumMod val="75000"/>
                  </a:schemeClr>
                </a:solidFill>
              </a:rPr>
              <a:t> </a:t>
            </a:r>
          </a:p>
          <a:p>
            <a:pPr lvl="0"/>
            <a:r>
              <a:rPr lang="en-US" sz="3200" b="1" dirty="0">
                <a:solidFill>
                  <a:schemeClr val="accent1">
                    <a:lumMod val="75000"/>
                  </a:schemeClr>
                </a:solidFill>
              </a:rPr>
              <a:t>is relevant beyond the classroom</a:t>
            </a:r>
          </a:p>
          <a:p>
            <a:pPr lvl="0"/>
            <a:r>
              <a:rPr lang="en-US" sz="3200" b="1" dirty="0">
                <a:solidFill>
                  <a:schemeClr val="tx1"/>
                </a:solidFill>
              </a:rPr>
              <a:t>is worthy of embedded, course-long focus</a:t>
            </a:r>
          </a:p>
          <a:p>
            <a:pPr lvl="0"/>
            <a:r>
              <a:rPr lang="en-US" sz="3200" b="1" dirty="0">
                <a:solidFill>
                  <a:schemeClr val="accent1">
                    <a:lumMod val="75000"/>
                  </a:schemeClr>
                </a:solidFill>
              </a:rPr>
              <a:t>may be necessary for the next level of instruction</a:t>
            </a:r>
          </a:p>
          <a:p>
            <a:pPr marL="0" indent="0">
              <a:buNone/>
            </a:pPr>
            <a:endParaRPr lang="en-US" sz="3200" dirty="0"/>
          </a:p>
        </p:txBody>
      </p:sp>
    </p:spTree>
    <p:extLst>
      <p:ext uri="{BB962C8B-B14F-4D97-AF65-F5344CB8AC3E}">
        <p14:creationId xmlns:p14="http://schemas.microsoft.com/office/powerpoint/2010/main" val="14083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2133600"/>
          </a:xfrm>
        </p:spPr>
        <p:txBody>
          <a:bodyPr/>
          <a:lstStyle/>
          <a:p>
            <a:r>
              <a:rPr lang="en-US" dirty="0" smtClean="0"/>
              <a:t>    </a:t>
            </a:r>
            <a:br>
              <a:rPr lang="en-US" dirty="0" smtClean="0"/>
            </a:br>
            <a:r>
              <a:rPr lang="en-US" dirty="0"/>
              <a:t/>
            </a:r>
            <a:br>
              <a:rPr lang="en-US" dirty="0"/>
            </a:br>
            <a:r>
              <a:rPr lang="en-US" dirty="0" smtClean="0"/>
              <a:t/>
            </a:r>
            <a:br>
              <a:rPr lang="en-US" dirty="0" smtClean="0"/>
            </a:b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000" b="1" dirty="0" smtClean="0">
                <a:solidFill>
                  <a:schemeClr val="accent1">
                    <a:lumMod val="75000"/>
                  </a:schemeClr>
                </a:solidFill>
                <a:effectLst/>
              </a:rPr>
              <a:t>Enduring Skills/Learning</a:t>
            </a:r>
            <a:r>
              <a:rPr lang="en-US" sz="4000" b="1" dirty="0">
                <a:solidFill>
                  <a:schemeClr val="accent1">
                    <a:lumMod val="75000"/>
                  </a:schemeClr>
                </a:solidFill>
                <a:effectLst/>
              </a:rPr>
              <a:t> </a:t>
            </a:r>
            <a:r>
              <a:rPr lang="en-US" sz="4000" b="1" dirty="0" smtClean="0">
                <a:solidFill>
                  <a:schemeClr val="accent1">
                    <a:lumMod val="75000"/>
                  </a:schemeClr>
                </a:solidFill>
                <a:effectLst/>
              </a:rPr>
              <a:t/>
            </a:r>
            <a:br>
              <a:rPr lang="en-US" sz="4000" b="1" dirty="0" smtClean="0">
                <a:solidFill>
                  <a:schemeClr val="accent1">
                    <a:lumMod val="75000"/>
                  </a:schemeClr>
                </a:solidFill>
                <a:effectLst/>
              </a:rPr>
            </a:br>
            <a:r>
              <a:rPr lang="en-US" sz="4000" b="1" dirty="0" smtClean="0">
                <a:solidFill>
                  <a:schemeClr val="accent1">
                    <a:lumMod val="75000"/>
                  </a:schemeClr>
                </a:solidFill>
                <a:effectLst/>
              </a:rPr>
              <a:t>Mr. Diamond’s PLC identified:</a:t>
            </a:r>
            <a:r>
              <a:rPr lang="en-US" sz="4000" b="1" dirty="0">
                <a:solidFill>
                  <a:srgbClr val="0070C0"/>
                </a:solidFill>
                <a:effectLst/>
              </a:rPr>
              <a:t/>
            </a:r>
            <a:br>
              <a:rPr lang="en-US" sz="4000" b="1" dirty="0">
                <a:solidFill>
                  <a:srgbClr val="0070C0"/>
                </a:solidFill>
                <a:effectLst/>
              </a:rPr>
            </a:br>
            <a:endParaRPr lang="en-US" sz="4000" b="1" dirty="0">
              <a:solidFill>
                <a:srgbClr val="0070C0"/>
              </a:solidFill>
              <a:effectLst/>
            </a:endParaRPr>
          </a:p>
        </p:txBody>
      </p:sp>
      <p:sp>
        <p:nvSpPr>
          <p:cNvPr id="3" name="Content Placeholder 2"/>
          <p:cNvSpPr>
            <a:spLocks noGrp="1"/>
          </p:cNvSpPr>
          <p:nvPr>
            <p:ph idx="1"/>
          </p:nvPr>
        </p:nvSpPr>
        <p:spPr>
          <a:xfrm>
            <a:off x="457200" y="1676400"/>
            <a:ext cx="8229600" cy="4906963"/>
          </a:xfrm>
        </p:spPr>
        <p:txBody>
          <a:bodyPr>
            <a:normAutofit lnSpcReduction="10000"/>
          </a:bodyPr>
          <a:lstStyle/>
          <a:p>
            <a:pPr lvl="0"/>
            <a:r>
              <a:rPr lang="en-US" sz="3200" b="1" dirty="0">
                <a:solidFill>
                  <a:schemeClr val="tx1"/>
                </a:solidFill>
              </a:rPr>
              <a:t>Construct compelling and supporting questions to develop inquiry </a:t>
            </a:r>
            <a:r>
              <a:rPr lang="en-US" sz="3200" b="1" dirty="0" smtClean="0">
                <a:solidFill>
                  <a:schemeClr val="tx1"/>
                </a:solidFill>
              </a:rPr>
              <a:t>skills</a:t>
            </a:r>
            <a:endParaRPr lang="en-US" sz="3200" b="1" dirty="0">
              <a:solidFill>
                <a:schemeClr val="tx1"/>
              </a:solidFill>
            </a:endParaRPr>
          </a:p>
          <a:p>
            <a:pPr lvl="0"/>
            <a:r>
              <a:rPr lang="en-US" sz="3200" b="1" dirty="0">
                <a:solidFill>
                  <a:schemeClr val="accent1">
                    <a:lumMod val="75000"/>
                  </a:schemeClr>
                </a:solidFill>
              </a:rPr>
              <a:t>Use evidence to support a </a:t>
            </a:r>
            <a:r>
              <a:rPr lang="en-US" sz="3200" b="1" dirty="0" smtClean="0">
                <a:solidFill>
                  <a:schemeClr val="accent1">
                    <a:lumMod val="75000"/>
                  </a:schemeClr>
                </a:solidFill>
              </a:rPr>
              <a:t>claim</a:t>
            </a:r>
            <a:endParaRPr lang="en-US" sz="3200" b="1" dirty="0">
              <a:solidFill>
                <a:schemeClr val="accent1">
                  <a:lumMod val="75000"/>
                </a:schemeClr>
              </a:solidFill>
            </a:endParaRPr>
          </a:p>
          <a:p>
            <a:pPr lvl="0"/>
            <a:r>
              <a:rPr lang="en-US" sz="3200" b="1" dirty="0">
                <a:solidFill>
                  <a:schemeClr val="tx1"/>
                </a:solidFill>
              </a:rPr>
              <a:t>Evaluate the credibility of </a:t>
            </a:r>
            <a:r>
              <a:rPr lang="en-US" sz="3200" b="1" dirty="0" smtClean="0">
                <a:solidFill>
                  <a:schemeClr val="tx1"/>
                </a:solidFill>
              </a:rPr>
              <a:t>sources</a:t>
            </a:r>
            <a:endParaRPr lang="en-US" sz="3200" b="1" dirty="0">
              <a:solidFill>
                <a:schemeClr val="tx1"/>
              </a:solidFill>
            </a:endParaRPr>
          </a:p>
          <a:p>
            <a:pPr lvl="0"/>
            <a:r>
              <a:rPr lang="en-US" sz="3200" b="1" dirty="0">
                <a:solidFill>
                  <a:schemeClr val="accent1">
                    <a:lumMod val="75000"/>
                  </a:schemeClr>
                </a:solidFill>
              </a:rPr>
              <a:t>Communicate conclusions to a range of audiences</a:t>
            </a:r>
          </a:p>
          <a:p>
            <a:pPr lvl="0"/>
            <a:r>
              <a:rPr lang="en-US" sz="3200" b="1" dirty="0">
                <a:solidFill>
                  <a:schemeClr val="tx1"/>
                </a:solidFill>
              </a:rPr>
              <a:t>Critique own work as well as the work of </a:t>
            </a:r>
            <a:r>
              <a:rPr lang="en-US" sz="3200" b="1" dirty="0" smtClean="0">
                <a:solidFill>
                  <a:schemeClr val="tx1"/>
                </a:solidFill>
              </a:rPr>
              <a:t>others</a:t>
            </a:r>
            <a:endParaRPr lang="en-US" sz="3200" b="1" dirty="0">
              <a:solidFill>
                <a:schemeClr val="tx1"/>
              </a:solidFill>
            </a:endParaRPr>
          </a:p>
          <a:p>
            <a:pPr lvl="0"/>
            <a:r>
              <a:rPr lang="en-US" sz="3200" b="1" dirty="0">
                <a:solidFill>
                  <a:schemeClr val="accent1">
                    <a:lumMod val="75000"/>
                  </a:schemeClr>
                </a:solidFill>
              </a:rPr>
              <a:t>Take informed </a:t>
            </a:r>
            <a:r>
              <a:rPr lang="en-US" sz="3200" b="1" dirty="0" smtClean="0">
                <a:solidFill>
                  <a:schemeClr val="accent1">
                    <a:lumMod val="75000"/>
                  </a:schemeClr>
                </a:solidFill>
              </a:rPr>
              <a:t>action</a:t>
            </a:r>
            <a:endParaRPr lang="en-US" sz="3200" b="1" dirty="0">
              <a:solidFill>
                <a:schemeClr val="accent1">
                  <a:lumMod val="75000"/>
                </a:schemeClr>
              </a:solidFill>
            </a:endParaRPr>
          </a:p>
          <a:p>
            <a:pPr marL="0" indent="0">
              <a:buNone/>
            </a:pPr>
            <a:endParaRPr lang="en-US" sz="3200" b="1" dirty="0" smtClean="0"/>
          </a:p>
          <a:p>
            <a:endParaRPr lang="en-US" dirty="0"/>
          </a:p>
        </p:txBody>
      </p:sp>
    </p:spTree>
    <p:extLst>
      <p:ext uri="{BB962C8B-B14F-4D97-AF65-F5344CB8AC3E}">
        <p14:creationId xmlns:p14="http://schemas.microsoft.com/office/powerpoint/2010/main" val="107749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486400" cy="2362200"/>
          </a:xfrm>
        </p:spPr>
        <p:txBody>
          <a:bodyPr/>
          <a:lstStyle/>
          <a:p>
            <a:r>
              <a:rPr lang="en-US" sz="4800" b="1" dirty="0" smtClean="0"/>
              <a:t>Determining </a:t>
            </a:r>
            <a:br>
              <a:rPr lang="en-US" sz="4800" b="1" dirty="0" smtClean="0"/>
            </a:br>
            <a:r>
              <a:rPr lang="en-US" sz="4800" b="1" dirty="0" smtClean="0"/>
              <a:t>the baseline and growth measure</a:t>
            </a:r>
            <a:endParaRPr lang="en-US" sz="4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327" y="152400"/>
            <a:ext cx="2981325" cy="1533525"/>
          </a:xfrm>
        </p:spPr>
      </p:pic>
      <p:sp>
        <p:nvSpPr>
          <p:cNvPr id="5" name="Rectangle 4"/>
          <p:cNvSpPr/>
          <p:nvPr/>
        </p:nvSpPr>
        <p:spPr>
          <a:xfrm>
            <a:off x="152400" y="2967335"/>
            <a:ext cx="8839200" cy="3170099"/>
          </a:xfrm>
          <a:prstGeom prst="rect">
            <a:avLst/>
          </a:prstGeom>
        </p:spPr>
        <p:txBody>
          <a:bodyPr wrap="square">
            <a:spAutoFit/>
          </a:bodyPr>
          <a:lstStyle/>
          <a:p>
            <a:pPr>
              <a:defRPr/>
            </a:pPr>
            <a:r>
              <a:rPr lang="en-US" sz="4000" b="1" dirty="0" smtClean="0"/>
              <a:t>What </a:t>
            </a:r>
            <a:r>
              <a:rPr lang="en-US" sz="4000" b="1" dirty="0"/>
              <a:t>did Mr. Diamond plan to use for his baseline data and growth measure?  </a:t>
            </a:r>
            <a:endParaRPr lang="en-US" sz="4000" b="1" dirty="0" smtClean="0"/>
          </a:p>
          <a:p>
            <a:pPr>
              <a:defRPr/>
            </a:pPr>
            <a:endParaRPr lang="en-US" sz="4000" b="1" dirty="0"/>
          </a:p>
          <a:p>
            <a:pPr>
              <a:defRPr/>
            </a:pPr>
            <a:r>
              <a:rPr lang="en-US" sz="4000" b="1" dirty="0" smtClean="0"/>
              <a:t>How </a:t>
            </a:r>
            <a:r>
              <a:rPr lang="en-US" sz="4000" b="1" dirty="0"/>
              <a:t>did he arrive at the decision?</a:t>
            </a:r>
          </a:p>
        </p:txBody>
      </p:sp>
    </p:spTree>
    <p:extLst>
      <p:ext uri="{BB962C8B-B14F-4D97-AF65-F5344CB8AC3E}">
        <p14:creationId xmlns:p14="http://schemas.microsoft.com/office/powerpoint/2010/main" val="2345066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990600"/>
          </a:xfrm>
        </p:spPr>
        <p:txBody>
          <a:bodyPr/>
          <a:lstStyle/>
          <a:p>
            <a:r>
              <a:rPr lang="en-US" sz="4800" dirty="0" smtClean="0"/>
              <a:t>LDC Classroom Assessment</a:t>
            </a:r>
            <a:endParaRPr lang="en-US" sz="4800" dirty="0"/>
          </a:p>
        </p:txBody>
      </p:sp>
      <p:sp>
        <p:nvSpPr>
          <p:cNvPr id="3" name="Content Placeholder 2"/>
          <p:cNvSpPr>
            <a:spLocks noGrp="1"/>
          </p:cNvSpPr>
          <p:nvPr>
            <p:ph idx="1"/>
          </p:nvPr>
        </p:nvSpPr>
        <p:spPr>
          <a:xfrm>
            <a:off x="228600" y="1676400"/>
            <a:ext cx="8686800" cy="4800600"/>
          </a:xfrm>
          <a:solidFill>
            <a:schemeClr val="accent1">
              <a:lumMod val="20000"/>
              <a:lumOff val="80000"/>
            </a:schemeClr>
          </a:solidFill>
        </p:spPr>
        <p:txBody>
          <a:bodyPr>
            <a:normAutofit/>
          </a:bodyPr>
          <a:lstStyle/>
          <a:p>
            <a:pPr>
              <a:buFont typeface="Arial" pitchFamily="34" charset="0"/>
              <a:buChar char="•"/>
            </a:pPr>
            <a:r>
              <a:rPr lang="en-US" sz="3200" b="1" dirty="0" smtClean="0">
                <a:solidFill>
                  <a:srgbClr val="002060"/>
                </a:solidFill>
              </a:rPr>
              <a:t>Allows for pre-assessment baseline data using one of the LDC rubrics</a:t>
            </a:r>
          </a:p>
          <a:p>
            <a:pPr>
              <a:buFont typeface="Arial" pitchFamily="34" charset="0"/>
              <a:buChar char="•"/>
            </a:pPr>
            <a:endParaRPr lang="en-US" sz="3200" b="1" dirty="0" smtClean="0">
              <a:solidFill>
                <a:srgbClr val="002060"/>
              </a:solidFill>
            </a:endParaRPr>
          </a:p>
          <a:p>
            <a:pPr>
              <a:buFont typeface="Arial" pitchFamily="34" charset="0"/>
              <a:buChar char="•"/>
            </a:pPr>
            <a:r>
              <a:rPr lang="en-US" sz="3200" b="1" dirty="0" smtClean="0">
                <a:solidFill>
                  <a:srgbClr val="002060"/>
                </a:solidFill>
              </a:rPr>
              <a:t>Allows formative and end of year post-assessment data</a:t>
            </a:r>
          </a:p>
          <a:p>
            <a:pPr>
              <a:buFont typeface="Arial" pitchFamily="34" charset="0"/>
              <a:buChar char="•"/>
            </a:pPr>
            <a:endParaRPr lang="en-US" sz="3200" b="1" dirty="0" smtClean="0">
              <a:solidFill>
                <a:srgbClr val="002060"/>
              </a:solidFill>
            </a:endParaRPr>
          </a:p>
          <a:p>
            <a:pPr>
              <a:buFont typeface="Arial" pitchFamily="34" charset="0"/>
              <a:buChar char="•"/>
            </a:pPr>
            <a:r>
              <a:rPr lang="en-US" sz="3200" b="1" dirty="0" smtClean="0">
                <a:solidFill>
                  <a:srgbClr val="002060"/>
                </a:solidFill>
              </a:rPr>
              <a:t>Uses the same template as the teaching task in the LDC module</a:t>
            </a:r>
            <a:endParaRPr lang="en-US" sz="3200" b="1" dirty="0">
              <a:solidFill>
                <a:srgbClr val="002060"/>
              </a:solidFill>
            </a:endParaRPr>
          </a:p>
        </p:txBody>
      </p:sp>
    </p:spTree>
    <p:extLst>
      <p:ext uri="{BB962C8B-B14F-4D97-AF65-F5344CB8AC3E}">
        <p14:creationId xmlns:p14="http://schemas.microsoft.com/office/powerpoint/2010/main" val="224460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18611"/>
            <a:ext cx="8839200" cy="6618110"/>
          </a:xfrm>
        </p:spPr>
      </p:pic>
    </p:spTree>
    <p:extLst>
      <p:ext uri="{BB962C8B-B14F-4D97-AF65-F5344CB8AC3E}">
        <p14:creationId xmlns:p14="http://schemas.microsoft.com/office/powerpoint/2010/main" val="36643815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4477</TotalTime>
  <Words>2470</Words>
  <Application>Microsoft Office PowerPoint</Application>
  <PresentationFormat>On-screen Show (4:3)</PresentationFormat>
  <Paragraphs>315</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Executive</vt:lpstr>
      <vt:lpstr>Student Growth  Goal-Setting Scenario</vt:lpstr>
      <vt:lpstr>Today’s Targets</vt:lpstr>
      <vt:lpstr>Let’s look at a social studies scenario</vt:lpstr>
      <vt:lpstr>  Step 1:  Determining Needs</vt:lpstr>
      <vt:lpstr>What did Mr. Diamond’s  PLC do first?</vt:lpstr>
      <vt:lpstr>                                       Enduring Skills/Learning  Mr. Diamond’s PLC identified: </vt:lpstr>
      <vt:lpstr>Determining  the baseline and growth measure</vt:lpstr>
      <vt:lpstr>LDC Classroom Assessment</vt:lpstr>
      <vt:lpstr>PowerPoint Presentation</vt:lpstr>
      <vt:lpstr>PowerPoint Presentation</vt:lpstr>
      <vt:lpstr>PowerPoint Presentation</vt:lpstr>
      <vt:lpstr>PowerPoint Presentation</vt:lpstr>
      <vt:lpstr>PowerPoint Presentation</vt:lpstr>
      <vt:lpstr>PowerPoint Presentation</vt:lpstr>
      <vt:lpstr>Step 2:  Creating the Student Growth Goal</vt:lpstr>
      <vt:lpstr>What is a  Student Growth Goal?</vt:lpstr>
      <vt:lpstr>PowerPoint Presentation</vt:lpstr>
      <vt:lpstr>Mr. Diamond’s SGG</vt:lpstr>
      <vt:lpstr>   Step 3:       Creating &amp; Implementing Strategies               (What skills/instruction?)</vt:lpstr>
      <vt:lpstr>PowerPoint Presentation</vt:lpstr>
      <vt:lpstr>Carefully chosen strategies are…</vt:lpstr>
      <vt:lpstr>Some Places to Look </vt:lpstr>
      <vt:lpstr>  Coming in November...  Step 4: Monitoring Student Progress and Making Adjustments</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rwoosley</dc:creator>
  <cp:lastModifiedBy>dwaggon</cp:lastModifiedBy>
  <cp:revision>416</cp:revision>
  <dcterms:created xsi:type="dcterms:W3CDTF">2014-09-19T17:02:34Z</dcterms:created>
  <dcterms:modified xsi:type="dcterms:W3CDTF">2014-10-16T00:02:54Z</dcterms:modified>
</cp:coreProperties>
</file>