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57" r:id="rId3"/>
    <p:sldId id="263" r:id="rId4"/>
    <p:sldId id="264" r:id="rId5"/>
    <p:sldId id="258" r:id="rId6"/>
    <p:sldId id="262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FBC0C9-B80F-4D6C-B849-F243A8A631E0}" type="doc">
      <dgm:prSet loTypeId="urn:microsoft.com/office/officeart/2005/8/layout/funnel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98CB6A6-41C9-4EFD-A5F0-1BEB3278DF87}">
      <dgm:prSet phldrT="[Text]"/>
      <dgm:spPr/>
      <dgm:t>
        <a:bodyPr/>
        <a:lstStyle/>
        <a:p>
          <a:r>
            <a:rPr lang="en-US" dirty="0" smtClean="0"/>
            <a:t>Instruction</a:t>
          </a:r>
          <a:endParaRPr lang="en-US" dirty="0"/>
        </a:p>
      </dgm:t>
    </dgm:pt>
    <dgm:pt modelId="{A1459497-AD2C-4927-81FF-93239A8BFBBB}" type="parTrans" cxnId="{FF91780E-5D8A-4A14-B885-F08714117467}">
      <dgm:prSet/>
      <dgm:spPr/>
      <dgm:t>
        <a:bodyPr/>
        <a:lstStyle/>
        <a:p>
          <a:endParaRPr lang="en-US"/>
        </a:p>
      </dgm:t>
    </dgm:pt>
    <dgm:pt modelId="{554F5FDD-7F92-40F2-9CD8-D619DCB65640}" type="sibTrans" cxnId="{FF91780E-5D8A-4A14-B885-F08714117467}">
      <dgm:prSet/>
      <dgm:spPr/>
      <dgm:t>
        <a:bodyPr/>
        <a:lstStyle/>
        <a:p>
          <a:endParaRPr lang="en-US"/>
        </a:p>
      </dgm:t>
    </dgm:pt>
    <dgm:pt modelId="{F4F8C46A-0E65-4182-814A-4DF0C11C70DC}">
      <dgm:prSet phldrT="[Text]"/>
      <dgm:spPr/>
      <dgm:t>
        <a:bodyPr/>
        <a:lstStyle/>
        <a:p>
          <a:r>
            <a:rPr lang="en-US" dirty="0" smtClean="0"/>
            <a:t>Leadership</a:t>
          </a:r>
          <a:endParaRPr lang="en-US" dirty="0"/>
        </a:p>
      </dgm:t>
    </dgm:pt>
    <dgm:pt modelId="{B2A5E047-620E-4922-A47E-09A6C99E9091}" type="parTrans" cxnId="{64D60383-3A27-4921-BB7D-8024FAB1BB38}">
      <dgm:prSet/>
      <dgm:spPr/>
      <dgm:t>
        <a:bodyPr/>
        <a:lstStyle/>
        <a:p>
          <a:endParaRPr lang="en-US"/>
        </a:p>
      </dgm:t>
    </dgm:pt>
    <dgm:pt modelId="{4EECF798-8529-41A7-95BD-C40D0625312D}" type="sibTrans" cxnId="{64D60383-3A27-4921-BB7D-8024FAB1BB38}">
      <dgm:prSet/>
      <dgm:spPr/>
      <dgm:t>
        <a:bodyPr/>
        <a:lstStyle/>
        <a:p>
          <a:endParaRPr lang="en-US"/>
        </a:p>
      </dgm:t>
    </dgm:pt>
    <dgm:pt modelId="{E1E6C146-493F-4A1E-8C42-42E62D7C687B}">
      <dgm:prSet phldrT="[Text]"/>
      <dgm:spPr/>
      <dgm:t>
        <a:bodyPr/>
        <a:lstStyle/>
        <a:p>
          <a:r>
            <a:rPr lang="en-US" dirty="0" smtClean="0"/>
            <a:t>Feedback</a:t>
          </a:r>
          <a:endParaRPr lang="en-US" dirty="0"/>
        </a:p>
      </dgm:t>
    </dgm:pt>
    <dgm:pt modelId="{2A2DB4C2-AC77-4E21-94BD-67E19FBCD183}" type="parTrans" cxnId="{CCE9D0E3-4BF0-4ACA-A597-316799345E1F}">
      <dgm:prSet/>
      <dgm:spPr/>
      <dgm:t>
        <a:bodyPr/>
        <a:lstStyle/>
        <a:p>
          <a:endParaRPr lang="en-US"/>
        </a:p>
      </dgm:t>
    </dgm:pt>
    <dgm:pt modelId="{BC9AF59D-E619-404E-9117-101082BF3459}" type="sibTrans" cxnId="{CCE9D0E3-4BF0-4ACA-A597-316799345E1F}">
      <dgm:prSet/>
      <dgm:spPr/>
      <dgm:t>
        <a:bodyPr/>
        <a:lstStyle/>
        <a:p>
          <a:endParaRPr lang="en-US"/>
        </a:p>
      </dgm:t>
    </dgm:pt>
    <dgm:pt modelId="{089CF4C3-1347-4DAF-8137-17C0864A99F3}">
      <dgm:prSet phldrT="[Text]"/>
      <dgm:spPr/>
      <dgm:t>
        <a:bodyPr/>
        <a:lstStyle/>
        <a:p>
          <a:r>
            <a:rPr lang="en-US" dirty="0" smtClean="0"/>
            <a:t>Student Growth</a:t>
          </a:r>
          <a:endParaRPr lang="en-US" dirty="0"/>
        </a:p>
      </dgm:t>
    </dgm:pt>
    <dgm:pt modelId="{23FC20AE-3238-4854-A37C-53ECFDEE77A9}" type="parTrans" cxnId="{15A6B98A-B812-440F-96FB-DA9756EB9838}">
      <dgm:prSet/>
      <dgm:spPr/>
      <dgm:t>
        <a:bodyPr/>
        <a:lstStyle/>
        <a:p>
          <a:endParaRPr lang="en-US"/>
        </a:p>
      </dgm:t>
    </dgm:pt>
    <dgm:pt modelId="{A6428A2D-D0F5-41C7-AD9E-B570E9CF8D50}" type="sibTrans" cxnId="{15A6B98A-B812-440F-96FB-DA9756EB9838}">
      <dgm:prSet/>
      <dgm:spPr/>
      <dgm:t>
        <a:bodyPr/>
        <a:lstStyle/>
        <a:p>
          <a:endParaRPr lang="en-US"/>
        </a:p>
      </dgm:t>
    </dgm:pt>
    <dgm:pt modelId="{80341E47-D90D-4A9B-B88B-68920B276335}" type="pres">
      <dgm:prSet presAssocID="{FDFBC0C9-B80F-4D6C-B849-F243A8A631E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B9230E-A611-455F-A51A-CF07D381747C}" type="pres">
      <dgm:prSet presAssocID="{FDFBC0C9-B80F-4D6C-B849-F243A8A631E0}" presName="ellipse" presStyleLbl="trBgShp" presStyleIdx="0" presStyleCnt="1"/>
      <dgm:spPr/>
    </dgm:pt>
    <dgm:pt modelId="{AFF26596-836D-47AB-B1CF-0A0FF63AF3C9}" type="pres">
      <dgm:prSet presAssocID="{FDFBC0C9-B80F-4D6C-B849-F243A8A631E0}" presName="arrow1" presStyleLbl="fgShp" presStyleIdx="0" presStyleCnt="1"/>
      <dgm:spPr/>
    </dgm:pt>
    <dgm:pt modelId="{D589D820-603D-43CF-9819-9217780F987B}" type="pres">
      <dgm:prSet presAssocID="{FDFBC0C9-B80F-4D6C-B849-F243A8A631E0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2134BF-F238-40BC-B80A-DECB6FDAFA9E}" type="pres">
      <dgm:prSet presAssocID="{F4F8C46A-0E65-4182-814A-4DF0C11C70DC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AC8C1-D271-4BB2-9035-6729AF0A4ADA}" type="pres">
      <dgm:prSet presAssocID="{E1E6C146-493F-4A1E-8C42-42E62D7C687B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326727-313E-40DE-83B7-8480CCF90441}" type="pres">
      <dgm:prSet presAssocID="{089CF4C3-1347-4DAF-8137-17C0864A99F3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9686E-B64A-4831-8842-CA016467C870}" type="pres">
      <dgm:prSet presAssocID="{FDFBC0C9-B80F-4D6C-B849-F243A8A631E0}" presName="funnel" presStyleLbl="trAlignAcc1" presStyleIdx="0" presStyleCnt="1"/>
      <dgm:spPr/>
    </dgm:pt>
  </dgm:ptLst>
  <dgm:cxnLst>
    <dgm:cxn modelId="{15A6B98A-B812-440F-96FB-DA9756EB9838}" srcId="{FDFBC0C9-B80F-4D6C-B849-F243A8A631E0}" destId="{089CF4C3-1347-4DAF-8137-17C0864A99F3}" srcOrd="3" destOrd="0" parTransId="{23FC20AE-3238-4854-A37C-53ECFDEE77A9}" sibTransId="{A6428A2D-D0F5-41C7-AD9E-B570E9CF8D50}"/>
    <dgm:cxn modelId="{64D60383-3A27-4921-BB7D-8024FAB1BB38}" srcId="{FDFBC0C9-B80F-4D6C-B849-F243A8A631E0}" destId="{F4F8C46A-0E65-4182-814A-4DF0C11C70DC}" srcOrd="1" destOrd="0" parTransId="{B2A5E047-620E-4922-A47E-09A6C99E9091}" sibTransId="{4EECF798-8529-41A7-95BD-C40D0625312D}"/>
    <dgm:cxn modelId="{1222D5E7-7186-4CCA-8FAF-A10023B46E63}" type="presOf" srcId="{F4F8C46A-0E65-4182-814A-4DF0C11C70DC}" destId="{CC7AC8C1-D271-4BB2-9035-6729AF0A4ADA}" srcOrd="0" destOrd="0" presId="urn:microsoft.com/office/officeart/2005/8/layout/funnel1"/>
    <dgm:cxn modelId="{F59F3921-B5A4-4E0B-80A8-AA663B7BAA47}" type="presOf" srcId="{E1E6C146-493F-4A1E-8C42-42E62D7C687B}" destId="{E22134BF-F238-40BC-B80A-DECB6FDAFA9E}" srcOrd="0" destOrd="0" presId="urn:microsoft.com/office/officeart/2005/8/layout/funnel1"/>
    <dgm:cxn modelId="{CCE9D0E3-4BF0-4ACA-A597-316799345E1F}" srcId="{FDFBC0C9-B80F-4D6C-B849-F243A8A631E0}" destId="{E1E6C146-493F-4A1E-8C42-42E62D7C687B}" srcOrd="2" destOrd="0" parTransId="{2A2DB4C2-AC77-4E21-94BD-67E19FBCD183}" sibTransId="{BC9AF59D-E619-404E-9117-101082BF3459}"/>
    <dgm:cxn modelId="{60B8BC01-0A33-4DD6-9977-6879BF555E99}" type="presOf" srcId="{598CB6A6-41C9-4EFD-A5F0-1BEB3278DF87}" destId="{DA326727-313E-40DE-83B7-8480CCF90441}" srcOrd="0" destOrd="0" presId="urn:microsoft.com/office/officeart/2005/8/layout/funnel1"/>
    <dgm:cxn modelId="{208DF9AB-FB36-4132-9A12-9A955443C5F5}" type="presOf" srcId="{089CF4C3-1347-4DAF-8137-17C0864A99F3}" destId="{D589D820-603D-43CF-9819-9217780F987B}" srcOrd="0" destOrd="0" presId="urn:microsoft.com/office/officeart/2005/8/layout/funnel1"/>
    <dgm:cxn modelId="{FF91780E-5D8A-4A14-B885-F08714117467}" srcId="{FDFBC0C9-B80F-4D6C-B849-F243A8A631E0}" destId="{598CB6A6-41C9-4EFD-A5F0-1BEB3278DF87}" srcOrd="0" destOrd="0" parTransId="{A1459497-AD2C-4927-81FF-93239A8BFBBB}" sibTransId="{554F5FDD-7F92-40F2-9CD8-D619DCB65640}"/>
    <dgm:cxn modelId="{57B48BA2-E675-4578-9F1D-1E2E68E08DA1}" type="presOf" srcId="{FDFBC0C9-B80F-4D6C-B849-F243A8A631E0}" destId="{80341E47-D90D-4A9B-B88B-68920B276335}" srcOrd="0" destOrd="0" presId="urn:microsoft.com/office/officeart/2005/8/layout/funnel1"/>
    <dgm:cxn modelId="{B249C067-E223-4568-AD43-5299854C01AF}" type="presParOf" srcId="{80341E47-D90D-4A9B-B88B-68920B276335}" destId="{42B9230E-A611-455F-A51A-CF07D381747C}" srcOrd="0" destOrd="0" presId="urn:microsoft.com/office/officeart/2005/8/layout/funnel1"/>
    <dgm:cxn modelId="{E64C2D0E-4EC2-44F4-AB7F-CFF67D319E18}" type="presParOf" srcId="{80341E47-D90D-4A9B-B88B-68920B276335}" destId="{AFF26596-836D-47AB-B1CF-0A0FF63AF3C9}" srcOrd="1" destOrd="0" presId="urn:microsoft.com/office/officeart/2005/8/layout/funnel1"/>
    <dgm:cxn modelId="{1D8A846F-753A-4614-9B5C-ABE5176C203B}" type="presParOf" srcId="{80341E47-D90D-4A9B-B88B-68920B276335}" destId="{D589D820-603D-43CF-9819-9217780F987B}" srcOrd="2" destOrd="0" presId="urn:microsoft.com/office/officeart/2005/8/layout/funnel1"/>
    <dgm:cxn modelId="{27F416D5-B1F5-422C-BDA5-47AA66B24B47}" type="presParOf" srcId="{80341E47-D90D-4A9B-B88B-68920B276335}" destId="{E22134BF-F238-40BC-B80A-DECB6FDAFA9E}" srcOrd="3" destOrd="0" presId="urn:microsoft.com/office/officeart/2005/8/layout/funnel1"/>
    <dgm:cxn modelId="{F4ADE115-FB5E-4387-B38D-E6488D597613}" type="presParOf" srcId="{80341E47-D90D-4A9B-B88B-68920B276335}" destId="{CC7AC8C1-D271-4BB2-9035-6729AF0A4ADA}" srcOrd="4" destOrd="0" presId="urn:microsoft.com/office/officeart/2005/8/layout/funnel1"/>
    <dgm:cxn modelId="{EC1591E9-966B-4332-8912-56966643E3A8}" type="presParOf" srcId="{80341E47-D90D-4A9B-B88B-68920B276335}" destId="{DA326727-313E-40DE-83B7-8480CCF90441}" srcOrd="5" destOrd="0" presId="urn:microsoft.com/office/officeart/2005/8/layout/funnel1"/>
    <dgm:cxn modelId="{BDF71D2B-28EE-4DF9-B0A0-78C611B759E5}" type="presParOf" srcId="{80341E47-D90D-4A9B-B88B-68920B276335}" destId="{1D79686E-B64A-4831-8842-CA016467C87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B9230E-A611-455F-A51A-CF07D381747C}">
      <dsp:nvSpPr>
        <dsp:cNvPr id="0" name=""/>
        <dsp:cNvSpPr/>
      </dsp:nvSpPr>
      <dsp:spPr>
        <a:xfrm>
          <a:off x="1826264" y="229914"/>
          <a:ext cx="4562921" cy="158464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F26596-836D-47AB-B1CF-0A0FF63AF3C9}">
      <dsp:nvSpPr>
        <dsp:cNvPr id="0" name=""/>
        <dsp:cNvSpPr/>
      </dsp:nvSpPr>
      <dsp:spPr>
        <a:xfrm>
          <a:off x="3672656" y="4110166"/>
          <a:ext cx="884287" cy="565943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89D820-603D-43CF-9819-9217780F987B}">
      <dsp:nvSpPr>
        <dsp:cNvPr id="0" name=""/>
        <dsp:cNvSpPr/>
      </dsp:nvSpPr>
      <dsp:spPr>
        <a:xfrm>
          <a:off x="1992510" y="4562921"/>
          <a:ext cx="4244578" cy="1061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Student Growth</a:t>
          </a:r>
          <a:endParaRPr lang="en-US" sz="3800" kern="1200" dirty="0"/>
        </a:p>
      </dsp:txBody>
      <dsp:txXfrm>
        <a:off x="1992510" y="4562921"/>
        <a:ext cx="4244578" cy="1061144"/>
      </dsp:txXfrm>
    </dsp:sp>
    <dsp:sp modelId="{E22134BF-F238-40BC-B80A-DECB6FDAFA9E}">
      <dsp:nvSpPr>
        <dsp:cNvPr id="0" name=""/>
        <dsp:cNvSpPr/>
      </dsp:nvSpPr>
      <dsp:spPr>
        <a:xfrm>
          <a:off x="3485187" y="1936942"/>
          <a:ext cx="1591716" cy="159171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Feedback</a:t>
          </a:r>
          <a:endParaRPr lang="en-US" sz="1700" kern="1200" dirty="0"/>
        </a:p>
      </dsp:txBody>
      <dsp:txXfrm>
        <a:off x="3718288" y="2170043"/>
        <a:ext cx="1125514" cy="1125514"/>
      </dsp:txXfrm>
    </dsp:sp>
    <dsp:sp modelId="{CC7AC8C1-D271-4BB2-9035-6729AF0A4ADA}">
      <dsp:nvSpPr>
        <dsp:cNvPr id="0" name=""/>
        <dsp:cNvSpPr/>
      </dsp:nvSpPr>
      <dsp:spPr>
        <a:xfrm>
          <a:off x="2346225" y="742801"/>
          <a:ext cx="1591716" cy="159171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Leadership</a:t>
          </a:r>
          <a:endParaRPr lang="en-US" sz="1700" kern="1200" dirty="0"/>
        </a:p>
      </dsp:txBody>
      <dsp:txXfrm>
        <a:off x="2579326" y="975902"/>
        <a:ext cx="1125514" cy="1125514"/>
      </dsp:txXfrm>
    </dsp:sp>
    <dsp:sp modelId="{DA326727-313E-40DE-83B7-8480CCF90441}">
      <dsp:nvSpPr>
        <dsp:cNvPr id="0" name=""/>
        <dsp:cNvSpPr/>
      </dsp:nvSpPr>
      <dsp:spPr>
        <a:xfrm>
          <a:off x="3973314" y="357959"/>
          <a:ext cx="1591716" cy="159171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Instruction</a:t>
          </a:r>
          <a:endParaRPr lang="en-US" sz="1700" kern="1200" dirty="0"/>
        </a:p>
      </dsp:txBody>
      <dsp:txXfrm>
        <a:off x="4206415" y="591060"/>
        <a:ext cx="1125514" cy="1125514"/>
      </dsp:txXfrm>
    </dsp:sp>
    <dsp:sp modelId="{1D79686E-B64A-4831-8842-CA016467C870}">
      <dsp:nvSpPr>
        <dsp:cNvPr id="0" name=""/>
        <dsp:cNvSpPr/>
      </dsp:nvSpPr>
      <dsp:spPr>
        <a:xfrm>
          <a:off x="1638795" y="35371"/>
          <a:ext cx="4952008" cy="396160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40B22-A8CC-44A3-8E2F-BAB451BC0AFD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EDF46-574D-462F-8F8B-0DC5597A1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14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A1EBEF7-330B-4144-9165-E450B26CFD3D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C4A12C5-5A2D-4BD4-BE2F-5BBA53E8F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EF7-330B-4144-9165-E450B26CFD3D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A12C5-5A2D-4BD4-BE2F-5BBA53E8F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EF7-330B-4144-9165-E450B26CFD3D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A12C5-5A2D-4BD4-BE2F-5BBA53E8F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EF7-330B-4144-9165-E450B26CFD3D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A12C5-5A2D-4BD4-BE2F-5BBA53E8F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EF7-330B-4144-9165-E450B26CFD3D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A12C5-5A2D-4BD4-BE2F-5BBA53E8F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EF7-330B-4144-9165-E450B26CFD3D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A12C5-5A2D-4BD4-BE2F-5BBA53E8F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1EBEF7-330B-4144-9165-E450B26CFD3D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4A12C5-5A2D-4BD4-BE2F-5BBA53E8F4A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A1EBEF7-330B-4144-9165-E450B26CFD3D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C4A12C5-5A2D-4BD4-BE2F-5BBA53E8F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EF7-330B-4144-9165-E450B26CFD3D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A12C5-5A2D-4BD4-BE2F-5BBA53E8F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EF7-330B-4144-9165-E450B26CFD3D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A12C5-5A2D-4BD4-BE2F-5BBA53E8F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EF7-330B-4144-9165-E450B26CFD3D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A12C5-5A2D-4BD4-BE2F-5BBA53E8F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A1EBEF7-330B-4144-9165-E450B26CFD3D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C4A12C5-5A2D-4BD4-BE2F-5BBA53E8F4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elly.philbeck@education.ky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rmAutofit/>
          </a:bodyPr>
          <a:lstStyle/>
          <a:p>
            <a:r>
              <a:rPr lang="en-US" dirty="0" smtClean="0"/>
              <a:t>Providing Evidence Based Feedback to Improve </a:t>
            </a:r>
            <a:br>
              <a:rPr lang="en-US" dirty="0" smtClean="0"/>
            </a:br>
            <a:r>
              <a:rPr lang="en-US" dirty="0" smtClean="0"/>
              <a:t>Student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500862"/>
          </a:xfrm>
        </p:spPr>
        <p:txBody>
          <a:bodyPr>
            <a:normAutofit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Kelly Philbeck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  <a:hlinkClick r:id="rId2"/>
              </a:rPr>
              <a:t>k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elly.philbeck@education.ky.gov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www.kellyphilbeck.com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1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key premise </a:t>
            </a:r>
            <a:r>
              <a:rPr lang="en-US" dirty="0" smtClean="0"/>
              <a:t>of effective feedback is </a:t>
            </a:r>
            <a:r>
              <a:rPr lang="en-US" dirty="0"/>
              <a:t>that for students to be able to improve, they must have the capacity to monitor the quality of </a:t>
            </a:r>
            <a:r>
              <a:rPr lang="en-US" dirty="0" smtClean="0"/>
              <a:t>their own </a:t>
            </a:r>
            <a:r>
              <a:rPr lang="en-US" dirty="0"/>
              <a:t>work during </a:t>
            </a:r>
            <a:r>
              <a:rPr lang="en-US" dirty="0" smtClean="0"/>
              <a:t>its actual </a:t>
            </a:r>
            <a:r>
              <a:rPr lang="en-US" dirty="0"/>
              <a:t>production.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Students must:</a:t>
            </a:r>
            <a:endParaRPr lang="en-US" dirty="0"/>
          </a:p>
          <a:p>
            <a:pPr lvl="1"/>
            <a:r>
              <a:rPr lang="en-US" dirty="0" smtClean="0"/>
              <a:t>Know </a:t>
            </a:r>
            <a:r>
              <a:rPr lang="en-US" dirty="0"/>
              <a:t>what high quality work looks </a:t>
            </a:r>
            <a:r>
              <a:rPr lang="en-US" dirty="0" smtClean="0"/>
              <a:t>like.</a:t>
            </a:r>
            <a:endParaRPr lang="en-US" dirty="0"/>
          </a:p>
          <a:p>
            <a:pPr lvl="1"/>
            <a:r>
              <a:rPr lang="en-US" dirty="0" smtClean="0"/>
              <a:t>Be </a:t>
            </a:r>
            <a:r>
              <a:rPr lang="en-US" dirty="0"/>
              <a:t>able to objectively compare their work to the </a:t>
            </a:r>
            <a:r>
              <a:rPr lang="en-US" dirty="0" smtClean="0"/>
              <a:t>standard.</a:t>
            </a:r>
            <a:endParaRPr lang="en-US" dirty="0"/>
          </a:p>
          <a:p>
            <a:pPr lvl="1"/>
            <a:r>
              <a:rPr lang="en-US" dirty="0" smtClean="0"/>
              <a:t>Have </a:t>
            </a:r>
            <a:r>
              <a:rPr lang="en-US" dirty="0"/>
              <a:t>a store of tactics to make work better based on their </a:t>
            </a:r>
            <a:r>
              <a:rPr lang="en-US" dirty="0" smtClean="0"/>
              <a:t>observations.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r>
              <a:rPr lang="en-US" sz="1400" i="1" dirty="0" smtClean="0"/>
              <a:t>Sadler</a:t>
            </a:r>
            <a:r>
              <a:rPr lang="en-US" sz="1400" i="1" dirty="0"/>
              <a:t>, 1989, </a:t>
            </a:r>
            <a:r>
              <a:rPr lang="en-US" sz="1400" i="1" dirty="0" smtClean="0"/>
              <a:t>p.119 </a:t>
            </a:r>
            <a:r>
              <a:rPr lang="en-US" sz="1400" i="1" dirty="0"/>
              <a:t>(Formative assessment and the design of instructional systems)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6241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000" i="1" dirty="0"/>
              <a:t>Instructional systems which do not make explicit provision for the acquisition of evaluative expertise are deficient, because they set up artificial but potentially removable performance ceilings for students</a:t>
            </a:r>
            <a:r>
              <a:rPr lang="en-US" sz="4000" i="1" dirty="0" smtClean="0"/>
              <a:t>.</a:t>
            </a:r>
          </a:p>
          <a:p>
            <a:pPr marL="109728" indent="0">
              <a:buNone/>
            </a:pPr>
            <a:r>
              <a:rPr lang="en-US" sz="4000" i="1" dirty="0"/>
              <a:t>	</a:t>
            </a:r>
            <a:r>
              <a:rPr lang="en-US" sz="4000" i="1" dirty="0" smtClean="0"/>
              <a:t>					</a:t>
            </a:r>
            <a:r>
              <a:rPr lang="en-US" i="1" dirty="0" smtClean="0"/>
              <a:t>-Sadler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45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700462"/>
              </p:ext>
            </p:extLst>
          </p:nvPr>
        </p:nvGraphicFramePr>
        <p:xfrm>
          <a:off x="457200" y="914400"/>
          <a:ext cx="8229600" cy="5659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591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Quality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Instruction:  We must provide students with: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Mentor Texts</a:t>
            </a:r>
          </a:p>
          <a:p>
            <a:pPr lvl="1"/>
            <a:r>
              <a:rPr lang="en-US" dirty="0" smtClean="0"/>
              <a:t>Writer’s Craft</a:t>
            </a:r>
          </a:p>
          <a:p>
            <a:pPr lvl="1"/>
            <a:r>
              <a:rPr lang="en-US" dirty="0" smtClean="0"/>
              <a:t>Close Reading</a:t>
            </a:r>
          </a:p>
          <a:p>
            <a:pPr lvl="1"/>
            <a:r>
              <a:rPr lang="en-US" dirty="0" smtClean="0"/>
              <a:t>Modeling/Samples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29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Analyzing Writer’s Craft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15482"/>
              </p:ext>
            </p:extLst>
          </p:nvPr>
        </p:nvGraphicFramePr>
        <p:xfrm>
          <a:off x="457200" y="2249488"/>
          <a:ext cx="84582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40"/>
                <a:gridCol w="1675977"/>
                <a:gridCol w="1707303"/>
                <a:gridCol w="1691640"/>
                <a:gridCol w="16916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Claim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It!</a:t>
                      </a:r>
                    </a:p>
                    <a:p>
                      <a:r>
                        <a:rPr lang="en-US" baseline="0" dirty="0" smtClean="0"/>
                        <a:t>Quote/ Evidence from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Name It!</a:t>
                      </a:r>
                    </a:p>
                    <a:p>
                      <a:r>
                        <a:rPr lang="en-US" dirty="0" smtClean="0"/>
                        <a:t>What strategy/ technique is used?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Frame It!</a:t>
                      </a:r>
                    </a:p>
                    <a:p>
                      <a:r>
                        <a:rPr lang="en-US" dirty="0" smtClean="0"/>
                        <a:t>Author’s 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 have I seen this technique</a:t>
                      </a:r>
                      <a:r>
                        <a:rPr lang="en-US" baseline="0" dirty="0" smtClean="0"/>
                        <a:t> used before?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Where/How</a:t>
                      </a:r>
                      <a:r>
                        <a:rPr lang="en-US" baseline="0" dirty="0" smtClean="0"/>
                        <a:t> can I use this technique in my writing?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6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Work to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Instruction:  We must provide students with: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Clear learning targets</a:t>
            </a:r>
          </a:p>
          <a:p>
            <a:pPr lvl="1"/>
            <a:r>
              <a:rPr lang="en-US" dirty="0" smtClean="0"/>
              <a:t>Modeling Proficient Work</a:t>
            </a:r>
          </a:p>
          <a:p>
            <a:pPr lvl="1"/>
            <a:r>
              <a:rPr lang="en-US" dirty="0" smtClean="0"/>
              <a:t>Specific Rubrics/Scoring Criteria</a:t>
            </a:r>
          </a:p>
          <a:p>
            <a:pPr lvl="1"/>
            <a:r>
              <a:rPr lang="en-US" dirty="0" smtClean="0"/>
              <a:t>Build students’ application of effective writing/responding criteria to independence</a:t>
            </a:r>
          </a:p>
          <a:p>
            <a:pPr lvl="1"/>
            <a:r>
              <a:rPr lang="en-US" dirty="0" smtClean="0"/>
              <a:t>Live Scoring!!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13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 of Tactics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Instruction:  We must arm students </a:t>
            </a:r>
            <a:r>
              <a:rPr lang="en-US" smtClean="0"/>
              <a:t>with SPECIFIC </a:t>
            </a:r>
            <a:r>
              <a:rPr lang="en-US" dirty="0" smtClean="0"/>
              <a:t>tools to prepare their writing to meet their audience’s needs.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What is “evidence”?</a:t>
            </a:r>
          </a:p>
          <a:p>
            <a:pPr lvl="1"/>
            <a:r>
              <a:rPr lang="en-US" dirty="0" smtClean="0"/>
              <a:t>What are “details”?</a:t>
            </a:r>
          </a:p>
          <a:p>
            <a:pPr lvl="1"/>
            <a:r>
              <a:rPr lang="en-US" dirty="0" smtClean="0"/>
              <a:t>How can I “Be More Specific”?</a:t>
            </a:r>
          </a:p>
          <a:p>
            <a:pPr lvl="1"/>
            <a:r>
              <a:rPr lang="en-US" dirty="0" smtClean="0"/>
              <a:t>Focused feedback/focused Revision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02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371600"/>
          </a:xfrm>
        </p:spPr>
        <p:txBody>
          <a:bodyPr/>
          <a:lstStyle/>
          <a:p>
            <a:r>
              <a:rPr lang="en-US" dirty="0" smtClean="0"/>
              <a:t>Analyzing Student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PLC Work</a:t>
            </a:r>
          </a:p>
          <a:p>
            <a:pPr lvl="1"/>
            <a:r>
              <a:rPr lang="en-US" dirty="0" smtClean="0"/>
              <a:t>Tuning Protocol to:</a:t>
            </a:r>
          </a:p>
          <a:p>
            <a:pPr lvl="2"/>
            <a:r>
              <a:rPr lang="en-US" dirty="0" smtClean="0"/>
              <a:t>Analyze prompt</a:t>
            </a:r>
          </a:p>
          <a:p>
            <a:pPr lvl="2"/>
            <a:r>
              <a:rPr lang="en-US" dirty="0" smtClean="0"/>
              <a:t>Analyze student work</a:t>
            </a:r>
          </a:p>
          <a:p>
            <a:pPr lvl="2"/>
            <a:r>
              <a:rPr lang="en-US" dirty="0" smtClean="0"/>
              <a:t>Analyze instructional implications</a:t>
            </a:r>
          </a:p>
          <a:p>
            <a:pPr lvl="3"/>
            <a:r>
              <a:rPr lang="en-US" dirty="0" smtClean="0"/>
              <a:t>Issues with process?</a:t>
            </a:r>
          </a:p>
          <a:p>
            <a:pPr lvl="4"/>
            <a:r>
              <a:rPr lang="en-US" dirty="0" smtClean="0"/>
              <a:t>Reading the Question?</a:t>
            </a:r>
          </a:p>
          <a:p>
            <a:pPr lvl="4"/>
            <a:r>
              <a:rPr lang="en-US" dirty="0" smtClean="0"/>
              <a:t>Formatting?</a:t>
            </a:r>
          </a:p>
          <a:p>
            <a:pPr lvl="3"/>
            <a:r>
              <a:rPr lang="en-US" dirty="0" smtClean="0"/>
              <a:t>Issues with content?</a:t>
            </a:r>
          </a:p>
          <a:p>
            <a:pPr lvl="4"/>
            <a:r>
              <a:rPr lang="en-US" dirty="0" smtClean="0"/>
              <a:t>Idea Development?</a:t>
            </a:r>
          </a:p>
          <a:p>
            <a:pPr lvl="4"/>
            <a:r>
              <a:rPr lang="en-US" dirty="0" smtClean="0"/>
              <a:t>Content Vocabulary?</a:t>
            </a:r>
          </a:p>
        </p:txBody>
      </p:sp>
    </p:spTree>
    <p:extLst>
      <p:ext uri="{BB962C8B-B14F-4D97-AF65-F5344CB8AC3E}">
        <p14:creationId xmlns:p14="http://schemas.microsoft.com/office/powerpoint/2010/main" val="2874232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273</TotalTime>
  <Words>311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Providing Evidence Based Feedback to Improve  Student Work</vt:lpstr>
      <vt:lpstr>PowerPoint Presentation</vt:lpstr>
      <vt:lpstr>PowerPoint Presentation</vt:lpstr>
      <vt:lpstr>PowerPoint Presentation</vt:lpstr>
      <vt:lpstr>Knowing Quality Work</vt:lpstr>
      <vt:lpstr>Analyzing Writer’s Craft</vt:lpstr>
      <vt:lpstr>Compare Work to Standard</vt:lpstr>
      <vt:lpstr>Store of Tactics</vt:lpstr>
      <vt:lpstr>Analyzing Student Work</vt:lpstr>
    </vt:vector>
  </TitlesOfParts>
  <Company>Kentucky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Philbeck, Kelly - Division of Program Standards</dc:creator>
  <cp:lastModifiedBy>dwaggon</cp:lastModifiedBy>
  <cp:revision>40</cp:revision>
  <cp:lastPrinted>2013-01-18T18:31:26Z</cp:lastPrinted>
  <dcterms:created xsi:type="dcterms:W3CDTF">2013-01-16T02:12:00Z</dcterms:created>
  <dcterms:modified xsi:type="dcterms:W3CDTF">2013-01-24T06:16:38Z</dcterms:modified>
</cp:coreProperties>
</file>