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71" r:id="rId3"/>
    <p:sldId id="276" r:id="rId4"/>
    <p:sldId id="272" r:id="rId5"/>
    <p:sldId id="277" r:id="rId6"/>
    <p:sldId id="273" r:id="rId7"/>
    <p:sldId id="278" r:id="rId8"/>
    <p:sldId id="280" r:id="rId9"/>
    <p:sldId id="279" r:id="rId10"/>
    <p:sldId id="26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3D"/>
    <a:srgbClr val="083E13"/>
    <a:srgbClr val="173B16"/>
    <a:srgbClr val="203819"/>
    <a:srgbClr val="1D3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0" autoAdjust="0"/>
  </p:normalViewPr>
  <p:slideViewPr>
    <p:cSldViewPr snapToGrid="0" snapToObjects="1">
      <p:cViewPr varScale="1">
        <p:scale>
          <a:sx n="70" d="100"/>
          <a:sy n="70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C98B3-B5BB-BD4B-A2B2-2FFE67EEEFC5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63F6-8F77-C049-B8E6-088FF251B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set the stage for this</a:t>
            </a:r>
            <a:r>
              <a:rPr lang="en-US" baseline="0" dirty="0" smtClean="0"/>
              <a:t> webinar….and set up for “deep dive” into indicators.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3F6-8F77-C049-B8E6-088FF251B4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webinar focuses</a:t>
            </a:r>
            <a:r>
              <a:rPr lang="en-US" baseline="0" dirty="0" smtClean="0"/>
              <a:t> us in on what that guidance and support might look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3F6-8F77-C049-B8E6-088FF251B4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62F1-2303-BE4A-AB25-0480CA756BA0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9A5F-13E2-1143-BFB5-BD9ACCB2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ing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15" y="2431827"/>
            <a:ext cx="2646998" cy="250075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79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Questions about C3 Questions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questioning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"/>
          <a:stretch/>
        </p:blipFill>
        <p:spPr>
          <a:xfrm>
            <a:off x="2693135" y="1614714"/>
            <a:ext cx="3800288" cy="4710724"/>
          </a:xfrm>
          <a:prstGeom prst="rect">
            <a:avLst/>
          </a:prstGeom>
          <a:ln w="76200" cmpd="sng">
            <a:solidFill>
              <a:srgbClr val="FF0000"/>
            </a:solidFill>
            <a:prstDash val="dot"/>
          </a:ln>
        </p:spPr>
      </p:pic>
    </p:spTree>
    <p:extLst>
      <p:ext uri="{BB962C8B-B14F-4D97-AF65-F5344CB8AC3E}">
        <p14:creationId xmlns:p14="http://schemas.microsoft.com/office/powerpoint/2010/main" val="344100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elling Ques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313"/>
            <a:ext cx="9144000" cy="39847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72684" y="2065432"/>
            <a:ext cx="489618" cy="4452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62302" y="2662113"/>
            <a:ext cx="1453553" cy="3855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62302" y="4146164"/>
            <a:ext cx="1331149" cy="2371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366125" y="4834641"/>
            <a:ext cx="2111478" cy="1713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14213" y="6178853"/>
            <a:ext cx="319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03819"/>
                </a:solidFill>
              </a:rPr>
              <a:t>Points of Emphasis</a:t>
            </a:r>
            <a:endParaRPr lang="en-US" sz="2400" b="1" dirty="0">
              <a:solidFill>
                <a:srgbClr val="203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0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18" y="963868"/>
            <a:ext cx="80021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*</a:t>
            </a:r>
            <a:r>
              <a:rPr lang="en-US" sz="4400" dirty="0" smtClean="0">
                <a:solidFill>
                  <a:srgbClr val="FFFFFF"/>
                </a:solidFill>
              </a:rPr>
              <a:t>Students particularly before middle school, will need </a:t>
            </a:r>
            <a:r>
              <a:rPr lang="en-US" sz="6000" b="1" dirty="0" smtClean="0">
                <a:solidFill>
                  <a:srgbClr val="FFFFFF"/>
                </a:solidFill>
              </a:rPr>
              <a:t>considerable guidance and support from adults </a:t>
            </a:r>
            <a:r>
              <a:rPr lang="en-US" sz="4400" dirty="0" smtClean="0">
                <a:solidFill>
                  <a:srgbClr val="FFFFFF"/>
                </a:solidFill>
              </a:rPr>
              <a:t>to construct questions that are suitable for inquiry.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2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32857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Compelling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46"/>
            <a:ext cx="8229600" cy="4525963"/>
          </a:xfrm>
        </p:spPr>
        <p:txBody>
          <a:bodyPr/>
          <a:lstStyle/>
          <a:p>
            <a:r>
              <a:rPr lang="en-US" dirty="0" smtClean="0"/>
              <a:t>Address problems and issues found in and across the disciplines;</a:t>
            </a:r>
          </a:p>
          <a:p>
            <a:r>
              <a:rPr lang="en-US" dirty="0" smtClean="0"/>
              <a:t>Require students to apply to disciplinary concepts and skills;</a:t>
            </a:r>
          </a:p>
          <a:p>
            <a:r>
              <a:rPr lang="en-US" dirty="0" smtClean="0"/>
              <a:t>Require students to construct and argument;</a:t>
            </a:r>
          </a:p>
          <a:p>
            <a:r>
              <a:rPr lang="en-US" dirty="0" smtClean="0"/>
              <a:t>Compelling questions emerge from students’ curiosities;</a:t>
            </a:r>
          </a:p>
          <a:p>
            <a:r>
              <a:rPr lang="en-US" dirty="0" smtClean="0"/>
              <a:t>Grounded in curriculum and content.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715031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5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7176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698"/>
            <a:ext cx="8229600" cy="1143000"/>
          </a:xfrm>
        </p:spPr>
        <p:txBody>
          <a:bodyPr>
            <a:normAutofit fontScale="90000"/>
          </a:bodyPr>
          <a:lstStyle/>
          <a:p>
            <a:pPr marL="514350" lvl="0" indent="-514350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Questions for </a:t>
            </a:r>
            <a:r>
              <a:rPr lang="en-US" sz="4800" dirty="0" smtClean="0">
                <a:solidFill>
                  <a:schemeClr val="bg1"/>
                </a:solidFill>
              </a:rPr>
              <a:t>compelling </a:t>
            </a:r>
            <a:r>
              <a:rPr lang="en-US" sz="4800" dirty="0">
                <a:solidFill>
                  <a:schemeClr val="bg1"/>
                </a:solidFill>
              </a:rPr>
              <a:t>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024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022758"/>
              </a:solidFill>
            </a:endParaRPr>
          </a:p>
          <a:p>
            <a:endParaRPr lang="en-US" dirty="0">
              <a:solidFill>
                <a:srgbClr val="022758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7176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82700" y="1868936"/>
            <a:ext cx="814294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000" dirty="0">
              <a:solidFill>
                <a:srgbClr val="022758"/>
              </a:solidFill>
            </a:endParaRPr>
          </a:p>
          <a:p>
            <a:r>
              <a:rPr lang="en-US" sz="3000" dirty="0">
                <a:solidFill>
                  <a:srgbClr val="022758"/>
                </a:solidFill>
              </a:rPr>
              <a:t>Will the question get under kids’ skin</a:t>
            </a:r>
            <a:r>
              <a:rPr lang="en-US" sz="3000" dirty="0" smtClean="0">
                <a:solidFill>
                  <a:srgbClr val="022758"/>
                </a:solidFill>
              </a:rPr>
              <a:t>?</a:t>
            </a:r>
          </a:p>
          <a:p>
            <a:r>
              <a:rPr lang="en-US" sz="3000" dirty="0" smtClean="0">
                <a:solidFill>
                  <a:srgbClr val="022758"/>
                </a:solidFill>
              </a:rPr>
              <a:t>Is </a:t>
            </a:r>
            <a:r>
              <a:rPr lang="en-US" sz="3000" dirty="0">
                <a:solidFill>
                  <a:srgbClr val="022758"/>
                </a:solidFill>
              </a:rPr>
              <a:t>it interesting? </a:t>
            </a:r>
            <a:endParaRPr lang="en-US" sz="3000" dirty="0" smtClean="0">
              <a:solidFill>
                <a:srgbClr val="022758"/>
              </a:solidFill>
            </a:endParaRPr>
          </a:p>
          <a:p>
            <a:r>
              <a:rPr lang="en-US" sz="3000" dirty="0" smtClean="0">
                <a:solidFill>
                  <a:srgbClr val="022758"/>
                </a:solidFill>
              </a:rPr>
              <a:t>Is </a:t>
            </a:r>
            <a:r>
              <a:rPr lang="en-US" sz="3000" dirty="0">
                <a:solidFill>
                  <a:srgbClr val="022758"/>
                </a:solidFill>
              </a:rPr>
              <a:t>there a way to engage students in this question?  </a:t>
            </a:r>
            <a:endParaRPr lang="en-US" sz="3000" dirty="0" smtClean="0">
              <a:solidFill>
                <a:srgbClr val="022758"/>
              </a:solidFill>
            </a:endParaRPr>
          </a:p>
          <a:p>
            <a:r>
              <a:rPr lang="en-US" sz="3000" dirty="0" smtClean="0">
                <a:solidFill>
                  <a:srgbClr val="022758"/>
                </a:solidFill>
              </a:rPr>
              <a:t>Is </a:t>
            </a:r>
            <a:r>
              <a:rPr lang="en-US" sz="3000" dirty="0">
                <a:solidFill>
                  <a:srgbClr val="022758"/>
                </a:solidFill>
              </a:rPr>
              <a:t>the question full of curricular jargon?  Is the question vague or obtuse?  </a:t>
            </a:r>
            <a:endParaRPr lang="en-US" sz="3000" dirty="0" smtClean="0">
              <a:solidFill>
                <a:srgbClr val="022758"/>
              </a:solidFill>
            </a:endParaRPr>
          </a:p>
          <a:p>
            <a:r>
              <a:rPr lang="en-US" sz="3000" dirty="0" smtClean="0">
                <a:solidFill>
                  <a:srgbClr val="022758"/>
                </a:solidFill>
              </a:rPr>
              <a:t>Is there bias?  Is there room for argument</a:t>
            </a:r>
            <a:r>
              <a:rPr lang="en-US" sz="3000" dirty="0" smtClean="0">
                <a:solidFill>
                  <a:srgbClr val="022758"/>
                </a:solidFill>
              </a:rPr>
              <a:t>?  </a:t>
            </a:r>
            <a:endParaRPr lang="en-US" sz="3000" dirty="0">
              <a:solidFill>
                <a:srgbClr val="022758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3000" dirty="0">
              <a:solidFill>
                <a:srgbClr val="022758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000" dirty="0">
              <a:solidFill>
                <a:srgbClr val="0227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75" y="6394117"/>
            <a:ext cx="5336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A6A6A6"/>
                </a:solidFill>
              </a:rPr>
              <a:t>Kathy Swan, Ph.D. Associate Professor, University of Kentucky</a:t>
            </a:r>
            <a:endParaRPr lang="en-US" sz="16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7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ert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6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1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353" y="1180354"/>
            <a:ext cx="8770471" cy="4198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Compelling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versus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9600" dirty="0" smtClean="0">
                <a:solidFill>
                  <a:schemeClr val="bg1"/>
                </a:solidFill>
              </a:rPr>
              <a:t>Essential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32857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Supporting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345"/>
            <a:ext cx="8229600" cy="4525963"/>
          </a:xfrm>
        </p:spPr>
        <p:txBody>
          <a:bodyPr/>
          <a:lstStyle/>
          <a:p>
            <a:r>
              <a:rPr lang="en-US" dirty="0" smtClean="0"/>
              <a:t>Contribute to understanding of compelling question;</a:t>
            </a:r>
          </a:p>
          <a:p>
            <a:r>
              <a:rPr lang="en-US" dirty="0" smtClean="0"/>
              <a:t>Focuses on descriptions, definitions, and processes;</a:t>
            </a:r>
          </a:p>
          <a:p>
            <a:r>
              <a:rPr lang="en-US" dirty="0" smtClean="0"/>
              <a:t>General agreement in the field;</a:t>
            </a:r>
          </a:p>
          <a:p>
            <a:r>
              <a:rPr lang="en-US" dirty="0" smtClean="0"/>
              <a:t>Require students to construct an explanation;</a:t>
            </a:r>
          </a:p>
          <a:p>
            <a:r>
              <a:rPr lang="en-US" dirty="0" smtClean="0"/>
              <a:t>Grounded in curriculum and content.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6888"/>
            <a:ext cx="9144000" cy="0"/>
          </a:xfrm>
          <a:prstGeom prst="line">
            <a:avLst/>
          </a:prstGeom>
          <a:ln w="76200" cmpd="sng">
            <a:solidFill>
              <a:srgbClr val="C0504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7289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93"/>
            <a:ext cx="8229600" cy="172108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Supporting Questions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6435"/>
            <a:ext cx="9144000" cy="531585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83E13"/>
                </a:solidFill>
              </a:rPr>
              <a:t>Compelling </a:t>
            </a:r>
            <a:r>
              <a:rPr lang="en-US" sz="4400" dirty="0">
                <a:solidFill>
                  <a:srgbClr val="083E13"/>
                </a:solidFill>
              </a:rPr>
              <a:t>Question: </a:t>
            </a:r>
          </a:p>
          <a:p>
            <a:pPr lvl="1"/>
            <a:r>
              <a:rPr lang="en-US" sz="3200" dirty="0"/>
              <a:t>What path should the transcontinental pipeline take?</a:t>
            </a:r>
          </a:p>
          <a:p>
            <a:pPr lvl="2"/>
            <a:r>
              <a:rPr lang="en-US" sz="4400" b="1" dirty="0" smtClean="0">
                <a:solidFill>
                  <a:srgbClr val="083E13"/>
                </a:solidFill>
              </a:rPr>
              <a:t>Supporting </a:t>
            </a:r>
            <a:r>
              <a:rPr lang="en-US" sz="4400" b="1" dirty="0">
                <a:solidFill>
                  <a:srgbClr val="083E13"/>
                </a:solidFill>
              </a:rPr>
              <a:t>Question</a:t>
            </a:r>
            <a:r>
              <a:rPr lang="en-US" sz="4400" dirty="0">
                <a:solidFill>
                  <a:srgbClr val="083E13"/>
                </a:solidFill>
              </a:rPr>
              <a:t>:</a:t>
            </a:r>
          </a:p>
          <a:p>
            <a:pPr lvl="3"/>
            <a:r>
              <a:rPr lang="en-US" sz="3200" dirty="0"/>
              <a:t>What are the five largest sources of oil for U.S. Markets</a:t>
            </a:r>
            <a:r>
              <a:rPr lang="en-US" sz="3200" dirty="0" smtClean="0"/>
              <a:t>?</a:t>
            </a:r>
          </a:p>
          <a:p>
            <a:pPr marL="1371600" lvl="3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041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7289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93"/>
            <a:ext cx="8229600" cy="172108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Supporting Questions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68292"/>
            <a:ext cx="9144000" cy="531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83E13"/>
                </a:solidFill>
              </a:rPr>
              <a:t>Compelling Question: </a:t>
            </a:r>
          </a:p>
          <a:p>
            <a:pPr lvl="1"/>
            <a:r>
              <a:rPr lang="en-US" sz="3600" dirty="0" smtClean="0"/>
              <a:t>Was the American Revolution Revolutionary?</a:t>
            </a:r>
          </a:p>
          <a:p>
            <a:pPr lvl="2"/>
            <a:r>
              <a:rPr lang="en-US" sz="4000" b="1" dirty="0" smtClean="0">
                <a:solidFill>
                  <a:srgbClr val="083E13"/>
                </a:solidFill>
              </a:rPr>
              <a:t>Supporting Question:</a:t>
            </a:r>
          </a:p>
          <a:p>
            <a:pPr lvl="3"/>
            <a:r>
              <a:rPr lang="en-US" sz="3600" dirty="0" smtClean="0"/>
              <a:t>What were the regulations placed on the colonists under the Townsend Acts?</a:t>
            </a:r>
            <a:endParaRPr lang="en-US" sz="2800" dirty="0" smtClean="0"/>
          </a:p>
          <a:p>
            <a:pPr marL="1371600" lvl="3" indent="0">
              <a:buFont typeface="Arial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74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7289"/>
          </a:xfrm>
          <a:prstGeom prst="rect">
            <a:avLst/>
          </a:prstGeom>
          <a:solidFill>
            <a:srgbClr val="173B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93"/>
            <a:ext cx="8229600" cy="172108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Supporting Questions Examples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7" y="2104578"/>
            <a:ext cx="9144000" cy="531585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83E13"/>
                </a:solidFill>
              </a:rPr>
              <a:t>Compelling Question: </a:t>
            </a:r>
          </a:p>
          <a:p>
            <a:pPr lvl="1"/>
            <a:r>
              <a:rPr lang="en-US" sz="4000" dirty="0"/>
              <a:t>Should our community grow?</a:t>
            </a:r>
          </a:p>
          <a:p>
            <a:pPr lvl="2"/>
            <a:r>
              <a:rPr lang="en-US" sz="4400" b="1" dirty="0">
                <a:solidFill>
                  <a:srgbClr val="083E13"/>
                </a:solidFill>
              </a:rPr>
              <a:t>Supporting Question:</a:t>
            </a:r>
          </a:p>
          <a:p>
            <a:pPr lvl="3"/>
            <a:r>
              <a:rPr lang="en-US" sz="4000" dirty="0"/>
              <a:t>Who are community helpers</a:t>
            </a:r>
            <a:r>
              <a:rPr lang="en-US" sz="4000" dirty="0" smtClean="0"/>
              <a:t>?</a:t>
            </a:r>
            <a:endParaRPr lang="en-US" sz="3200" dirty="0"/>
          </a:p>
          <a:p>
            <a:pPr marL="1371600" lvl="3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35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292</Words>
  <Application>Microsoft Macintosh PowerPoint</Application>
  <PresentationFormat>On-screen Show (4:3)</PresentationFormat>
  <Paragraphs>43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Questions about C3 Questions</vt:lpstr>
      <vt:lpstr>Compelling Questions</vt:lpstr>
      <vt:lpstr>Questions for compelling questions.</vt:lpstr>
      <vt:lpstr>PowerPoint Presentation</vt:lpstr>
      <vt:lpstr>Compelling  versus Essential</vt:lpstr>
      <vt:lpstr>Supporting Questions</vt:lpstr>
      <vt:lpstr>Supporting Questions Examples</vt:lpstr>
      <vt:lpstr>Supporting Questions Examples</vt:lpstr>
      <vt:lpstr>Supporting Questions Examples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Swan</dc:creator>
  <cp:lastModifiedBy>Kathy Swan</cp:lastModifiedBy>
  <cp:revision>34</cp:revision>
  <dcterms:created xsi:type="dcterms:W3CDTF">2014-02-07T17:44:14Z</dcterms:created>
  <dcterms:modified xsi:type="dcterms:W3CDTF">2014-03-14T14:57:16Z</dcterms:modified>
</cp:coreProperties>
</file>