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38"/>
  </p:notesMasterIdLst>
  <p:handoutMasterIdLst>
    <p:handoutMasterId r:id="rId39"/>
  </p:handoutMasterIdLst>
  <p:sldIdLst>
    <p:sldId id="256" r:id="rId3"/>
    <p:sldId id="291" r:id="rId4"/>
    <p:sldId id="292" r:id="rId5"/>
    <p:sldId id="299" r:id="rId6"/>
    <p:sldId id="302" r:id="rId7"/>
    <p:sldId id="300" r:id="rId8"/>
    <p:sldId id="324" r:id="rId9"/>
    <p:sldId id="326" r:id="rId10"/>
    <p:sldId id="349" r:id="rId11"/>
    <p:sldId id="350" r:id="rId12"/>
    <p:sldId id="294" r:id="rId13"/>
    <p:sldId id="293" r:id="rId14"/>
    <p:sldId id="285" r:id="rId15"/>
    <p:sldId id="327" r:id="rId16"/>
    <p:sldId id="328" r:id="rId17"/>
    <p:sldId id="329" r:id="rId18"/>
    <p:sldId id="330" r:id="rId19"/>
    <p:sldId id="331" r:id="rId20"/>
    <p:sldId id="332" r:id="rId21"/>
    <p:sldId id="333" r:id="rId22"/>
    <p:sldId id="334" r:id="rId23"/>
    <p:sldId id="351"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8" r:id="rId37"/>
  </p:sldIdLst>
  <p:sldSz cx="9144000" cy="6858000" type="screen4x3"/>
  <p:notesSz cx="6858000" cy="9296400"/>
  <p:embeddedFontLst>
    <p:embeddedFont>
      <p:font typeface="Calibri" panose="020F0502020204030204"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
      <p:font typeface="Rockwell Extra Bold" panose="02060903040505020403" pitchFamily="18" charset="0"/>
      <p:bold r:id="rId48"/>
    </p:embeddedFont>
    <p:embeddedFont>
      <p:font typeface="Perpetua" panose="02020502060401020303" pitchFamily="18"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2539" autoAdjust="0"/>
  </p:normalViewPr>
  <p:slideViewPr>
    <p:cSldViewPr>
      <p:cViewPr varScale="1">
        <p:scale>
          <a:sx n="82" d="100"/>
          <a:sy n="82" d="100"/>
        </p:scale>
        <p:origin x="-147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288B8DF-24AD-4F40-BBFC-89725AEAF415}" type="datetimeFigureOut">
              <a:rPr lang="en-US" smtClean="0"/>
              <a:pPr/>
              <a:t>4/16/2015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CD9D4B4-0EC2-42AE-ABEC-26842DCC58CF}" type="datetimeFigureOut">
              <a:rPr lang="en-US" smtClean="0"/>
              <a:pPr/>
              <a:t>4/16/2015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37903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KY Cabinet of Economic Development</a:t>
            </a:r>
          </a:p>
          <a:p>
            <a:r>
              <a:rPr lang="en-US" dirty="0" smtClean="0"/>
              <a:t>Report} Kentucky Facilities with Foreign Ownership</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extLst>
      <p:ext uri="{BB962C8B-B14F-4D97-AF65-F5344CB8AC3E}">
        <p14:creationId xmlns:p14="http://schemas.microsoft.com/office/powerpoint/2010/main" val="280261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Chances are, neither do most</a:t>
            </a:r>
            <a:r>
              <a:rPr lang="en-US" baseline="0" dirty="0" smtClean="0"/>
              <a:t> of our students</a:t>
            </a:r>
          </a:p>
          <a:p>
            <a:r>
              <a:rPr lang="en-US" baseline="0" dirty="0" smtClean="0"/>
              <a:t>But this is where the work is -</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extLst>
      <p:ext uri="{BB962C8B-B14F-4D97-AF65-F5344CB8AC3E}">
        <p14:creationId xmlns:p14="http://schemas.microsoft.com/office/powerpoint/2010/main" val="307477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Last year 40 percent of new investment and about 30 percent of jobs created in the state came directly from foreign companies, showing that it's not a niche area for the state.</a:t>
            </a:r>
          </a:p>
          <a:p>
            <a:r>
              <a:rPr lang="en-US" sz="1200" b="0" i="0" kern="1200" dirty="0" smtClean="0">
                <a:solidFill>
                  <a:schemeClr val="tx1"/>
                </a:solidFill>
                <a:effectLst/>
                <a:latin typeface="+mn-lt"/>
                <a:ea typeface="+mn-ea"/>
                <a:cs typeface="+mn-cs"/>
              </a:rPr>
              <a:t>433 companies from more than 30 nations doing business in Kentucky translates to about 85000 jobs.</a:t>
            </a:r>
          </a:p>
          <a:p>
            <a:r>
              <a:rPr lang="en-US" sz="1200" b="0" i="0" kern="1200" dirty="0" smtClean="0">
                <a:solidFill>
                  <a:schemeClr val="tx1"/>
                </a:solidFill>
                <a:effectLst/>
                <a:latin typeface="+mn-lt"/>
                <a:ea typeface="+mn-ea"/>
                <a:cs typeface="+mn-cs"/>
              </a:rPr>
              <a:t>Ford has global operations that employee 166000 workers in 80 locations</a:t>
            </a:r>
          </a:p>
          <a:p>
            <a:r>
              <a:rPr lang="en-US" sz="1200" b="0" i="0" kern="1200" dirty="0" smtClean="0">
                <a:solidFill>
                  <a:schemeClr val="tx1"/>
                </a:solidFill>
                <a:effectLst/>
                <a:latin typeface="+mn-lt"/>
                <a:ea typeface="+mn-ea"/>
                <a:cs typeface="+mn-cs"/>
              </a:rPr>
              <a:t>As a comparison- dat</a:t>
            </a:r>
            <a:r>
              <a:rPr lang="en-US" sz="1200" b="0" i="0" kern="1200" baseline="0" dirty="0" smtClean="0">
                <a:solidFill>
                  <a:schemeClr val="tx1"/>
                </a:solidFill>
                <a:effectLst/>
                <a:latin typeface="+mn-lt"/>
                <a:ea typeface="+mn-ea"/>
                <a:cs typeface="+mn-cs"/>
              </a:rPr>
              <a:t>a for the number of coal workers in all of KY in 2012? Just under 17,000</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a:p>
        </p:txBody>
      </p:sp>
    </p:spTree>
    <p:extLst>
      <p:ext uri="{BB962C8B-B14F-4D97-AF65-F5344CB8AC3E}">
        <p14:creationId xmlns:p14="http://schemas.microsoft.com/office/powerpoint/2010/main" val="178882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on the site and click around – great comparisons and infographics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extLst>
      <p:ext uri="{BB962C8B-B14F-4D97-AF65-F5344CB8AC3E}">
        <p14:creationId xmlns:p14="http://schemas.microsoft.com/office/powerpoint/2010/main" val="310441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4243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soft skills don’t live in world language or social studies alone – they are embedded in every content area</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11716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start first with a video </a:t>
            </a:r>
            <a:r>
              <a:rPr lang="en-US" dirty="0" smtClean="0">
                <a:sym typeface="Wingdings" panose="05000000000000000000" pitchFamily="2" charset="2"/>
              </a:rPr>
              <a:t> connection to Stacie Berdan</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173303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491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global competency matrix for content areas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51002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243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9534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August 7</a:t>
            </a:r>
            <a:r>
              <a:rPr lang="en-US" baseline="30000" dirty="0" smtClean="0"/>
              <a:t>th</a:t>
            </a:r>
            <a:r>
              <a:rPr lang="en-US" dirty="0" smtClean="0"/>
              <a:t> Board meeting</a:t>
            </a:r>
          </a:p>
          <a:p>
            <a:r>
              <a:rPr lang="en-US" dirty="0" smtClean="0"/>
              <a:t>The commitment supports a world class educational system and within that system, strong SS standards</a:t>
            </a:r>
            <a:r>
              <a:rPr lang="en-US" baseline="0" dirty="0" smtClean="0"/>
              <a:t> and support for world language and </a:t>
            </a:r>
            <a:r>
              <a:rPr lang="en-US" baseline="0" dirty="0" err="1" smtClean="0"/>
              <a:t>gloobal</a:t>
            </a:r>
            <a:r>
              <a:rPr lang="en-US" baseline="0" dirty="0" smtClean="0"/>
              <a:t> competency program reviews.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66192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2970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1187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set the scenario. Why</a:t>
            </a:r>
            <a:r>
              <a:rPr lang="en-US" baseline="0" dirty="0" smtClean="0"/>
              <a:t> Kentucky? How is Kentucky globally connected?</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0684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 Cabinet of Economic Development</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314243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Department of Commerce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KY Cabinet of Economic Development</a:t>
            </a:r>
          </a:p>
          <a:p>
            <a:r>
              <a:rPr lang="en-US" dirty="0" smtClean="0"/>
              <a:t>Report} Kentucky Facilities with Foreign Ownership</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KY Cabinet of Economic Development</a:t>
            </a:r>
          </a:p>
          <a:p>
            <a:r>
              <a:rPr lang="en-US" dirty="0" smtClean="0"/>
              <a:t>Report} Kentucky Facilities with Foreign Ownership</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418305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KY Cabinet of Economic Development</a:t>
            </a:r>
          </a:p>
          <a:p>
            <a:r>
              <a:rPr lang="en-US" dirty="0" smtClean="0"/>
              <a:t>Report} Kentucky Facilities with Foreign Ownership</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extLst>
      <p:ext uri="{BB962C8B-B14F-4D97-AF65-F5344CB8AC3E}">
        <p14:creationId xmlns:p14="http://schemas.microsoft.com/office/powerpoint/2010/main" val="2044542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76200"/>
            <a:ext cx="7258050" cy="774192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ermedia.com/mspp.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Y4tKZ1hUOo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2400"/>
            <a:ext cx="7772400" cy="1437026"/>
          </a:xfrm>
        </p:spPr>
        <p:txBody>
          <a:bodyPr/>
          <a:lstStyle/>
          <a:p>
            <a:r>
              <a:rPr lang="en-US" dirty="0" smtClean="0">
                <a:solidFill>
                  <a:srgbClr val="FF0000"/>
                </a:solidFill>
              </a:rPr>
              <a:t>World Languages</a:t>
            </a:r>
            <a:br>
              <a:rPr lang="en-US" dirty="0" smtClean="0">
                <a:solidFill>
                  <a:srgbClr val="FF0000"/>
                </a:solidFill>
              </a:rPr>
            </a:br>
            <a:r>
              <a:rPr lang="en-US" dirty="0" smtClean="0">
                <a:solidFill>
                  <a:srgbClr val="FF0000"/>
                </a:solidFill>
              </a:rPr>
              <a:t>		Global Competence</a:t>
            </a:r>
            <a:endParaRPr lang="en-US" dirty="0">
              <a:solidFill>
                <a:srgbClr val="FF0000"/>
              </a:solidFill>
            </a:endParaRPr>
          </a:p>
        </p:txBody>
      </p:sp>
      <p:sp>
        <p:nvSpPr>
          <p:cNvPr id="3" name="Subtitle 2"/>
          <p:cNvSpPr>
            <a:spLocks noGrp="1"/>
          </p:cNvSpPr>
          <p:nvPr>
            <p:ph type="subTitle" idx="1"/>
          </p:nvPr>
        </p:nvSpPr>
        <p:spPr>
          <a:xfrm>
            <a:off x="2895600" y="1600200"/>
            <a:ext cx="6218054" cy="1143000"/>
          </a:xfrm>
        </p:spPr>
        <p:txBody>
          <a:bodyPr>
            <a:normAutofit/>
          </a:bodyPr>
          <a:lstStyle/>
          <a:p>
            <a:r>
              <a:rPr lang="en-US" sz="2000" dirty="0" smtClean="0"/>
              <a:t>Alfonso De Torres Nunez, World Language Consultant</a:t>
            </a:r>
          </a:p>
          <a:p>
            <a:r>
              <a:rPr lang="en-US" sz="2000" dirty="0">
                <a:solidFill>
                  <a:schemeClr val="accent2">
                    <a:lumMod val="75000"/>
                  </a:schemeClr>
                </a:solidFill>
              </a:rPr>
              <a:t> </a:t>
            </a:r>
            <a:r>
              <a:rPr lang="en-US" sz="2000" dirty="0" smtClean="0">
                <a:solidFill>
                  <a:schemeClr val="accent2">
                    <a:lumMod val="75000"/>
                  </a:schemeClr>
                </a:solidFill>
              </a:rPr>
              <a:t>         Robert Duncan, lead consultant Program Reviews</a:t>
            </a:r>
            <a:endParaRPr lang="en-US" sz="2000" dirty="0"/>
          </a:p>
          <a:p>
            <a:r>
              <a:rPr lang="en-US" sz="2000" dirty="0" smtClean="0">
                <a:solidFill>
                  <a:schemeClr val="accent2">
                    <a:lumMod val="75000"/>
                  </a:schemeClr>
                </a:solidFill>
              </a:rPr>
              <a:t>               Kelly Clark, lead consultant Global Competency</a:t>
            </a:r>
            <a:endParaRPr lang="en-US" sz="2000" dirty="0">
              <a:solidFill>
                <a:schemeClr val="accent2">
                  <a:lumMod val="75000"/>
                </a:schemeClr>
              </a:solidFill>
            </a:endParaRPr>
          </a:p>
        </p:txBody>
      </p:sp>
      <p:sp>
        <p:nvSpPr>
          <p:cNvPr id="4" name="TextBox 3"/>
          <p:cNvSpPr txBox="1"/>
          <p:nvPr/>
        </p:nvSpPr>
        <p:spPr>
          <a:xfrm>
            <a:off x="7924800" y="6743700"/>
            <a:ext cx="1224594" cy="114300"/>
          </a:xfrm>
          <a:prstGeom prst="rect">
            <a:avLst/>
          </a:prstGeom>
        </p:spPr>
        <p:txBody>
          <a:bodyPr vert="horz" wrap="square" lIns="91440" tIns="45720" rIns="91440" bIns="45720" rtlCol="0" anchor="ctr">
            <a:noAutofit/>
          </a:bodyPr>
          <a:lstStyle/>
          <a:p>
            <a:pPr>
              <a:spcBef>
                <a:spcPct val="0"/>
              </a:spcBef>
            </a:pPr>
            <a:r>
              <a:rPr lang="en-US" sz="800" dirty="0">
                <a:solidFill>
                  <a:schemeClr val="bg1"/>
                </a:solidFill>
              </a:rPr>
              <a:t>By</a:t>
            </a:r>
            <a:r>
              <a:rPr lang="en-US" sz="800" dirty="0"/>
              <a:t> </a:t>
            </a:r>
            <a:r>
              <a:rPr lang="en-US" sz="800" b="1" dirty="0">
                <a:hlinkClick r:id="rId3"/>
              </a:rPr>
              <a:t>PresenterMedia.com</a:t>
            </a:r>
            <a:endParaRPr kumimoji="0" lang="en-US" sz="8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001000" cy="5181600"/>
          </a:xfrm>
          <a:prstGeom prst="rect">
            <a:avLst/>
          </a:prstGeom>
        </p:spPr>
        <p:txBody>
          <a:bodyPr>
            <a:normAutofit fontScale="77500" lnSpcReduction="20000"/>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Examples </a:t>
            </a:r>
            <a:r>
              <a:rPr lang="en-US" sz="2000" dirty="0"/>
              <a:t>of facilities with foreign ownership in the region that you lead</a:t>
            </a:r>
            <a:r>
              <a:rPr lang="en-US" sz="2000" dirty="0" smtClean="0"/>
              <a:t>:</a:t>
            </a:r>
          </a:p>
          <a:p>
            <a:pPr marL="0" indent="0">
              <a:buNone/>
            </a:pPr>
            <a:endParaRPr lang="en-US" sz="800" dirty="0"/>
          </a:p>
          <a:p>
            <a:pPr>
              <a:buClr>
                <a:schemeClr val="accent2">
                  <a:lumMod val="75000"/>
                </a:schemeClr>
              </a:buClr>
              <a:buFont typeface="Wingdings" panose="05000000000000000000" pitchFamily="2" charset="2"/>
              <a:buChar char="Ø"/>
            </a:pPr>
            <a:r>
              <a:rPr lang="en-US" sz="2000" b="1" u="sng" dirty="0" smtClean="0"/>
              <a:t>Anderson Co.</a:t>
            </a:r>
          </a:p>
          <a:p>
            <a:pPr lvl="1">
              <a:buClr>
                <a:schemeClr val="accent2">
                  <a:lumMod val="75000"/>
                </a:schemeClr>
              </a:buClr>
              <a:buFont typeface="Wingdings" panose="05000000000000000000" pitchFamily="2" charset="2"/>
              <a:buChar char="Ø"/>
            </a:pPr>
            <a:r>
              <a:rPr lang="en-US" sz="1600" dirty="0" smtClean="0"/>
              <a:t>Italy</a:t>
            </a:r>
            <a:r>
              <a:rPr lang="en-US" sz="1600" dirty="0"/>
              <a:t>: Florida Tile </a:t>
            </a:r>
            <a:r>
              <a:rPr lang="en-US" sz="1600" dirty="0" err="1" smtClean="0"/>
              <a:t>Inc</a:t>
            </a:r>
            <a:r>
              <a:rPr lang="en-US" sz="1600" dirty="0"/>
              <a:t>, Wild Turkey Distillery</a:t>
            </a:r>
            <a:endParaRPr lang="en-US" sz="1600" dirty="0" smtClean="0"/>
          </a:p>
          <a:p>
            <a:pPr lvl="1">
              <a:buClr>
                <a:schemeClr val="accent2">
                  <a:lumMod val="75000"/>
                </a:schemeClr>
              </a:buClr>
              <a:buFont typeface="Wingdings" panose="05000000000000000000" pitchFamily="2" charset="2"/>
              <a:buChar char="Ø"/>
            </a:pPr>
            <a:r>
              <a:rPr lang="en-US" sz="1600" dirty="0"/>
              <a:t>Japan: Four Roses Distillery </a:t>
            </a:r>
            <a:r>
              <a:rPr lang="en-US" sz="1600" dirty="0" smtClean="0"/>
              <a:t>LLC</a:t>
            </a:r>
            <a:r>
              <a:rPr lang="en-US" sz="1600" dirty="0"/>
              <a:t>, YKK Snap Fasteners America </a:t>
            </a:r>
            <a:r>
              <a:rPr lang="en-US" sz="1600" dirty="0" err="1"/>
              <a:t>Inc</a:t>
            </a:r>
            <a:endParaRPr lang="en-US" sz="1600" dirty="0" smtClean="0"/>
          </a:p>
          <a:p>
            <a:pPr lvl="1">
              <a:buClr>
                <a:schemeClr val="accent2">
                  <a:lumMod val="75000"/>
                </a:schemeClr>
              </a:buClr>
              <a:buFont typeface="Wingdings" panose="05000000000000000000" pitchFamily="2" charset="2"/>
              <a:buChar char="Ø"/>
            </a:pPr>
            <a:r>
              <a:rPr lang="en-US" sz="1600" dirty="0"/>
              <a:t>Germany: Hanson Aggregates Tyrone Quarry</a:t>
            </a:r>
          </a:p>
          <a:p>
            <a:pPr>
              <a:buClr>
                <a:schemeClr val="accent2">
                  <a:lumMod val="75000"/>
                </a:schemeClr>
              </a:buClr>
              <a:buFont typeface="Wingdings" panose="05000000000000000000" pitchFamily="2" charset="2"/>
              <a:buChar char="Ø"/>
            </a:pPr>
            <a:r>
              <a:rPr lang="en-US" sz="2000" b="1" u="sng" dirty="0" smtClean="0"/>
              <a:t>Mercer </a:t>
            </a:r>
            <a:r>
              <a:rPr lang="en-US" sz="2000" b="1" u="sng" dirty="0"/>
              <a:t>Co.</a:t>
            </a:r>
            <a:endParaRPr lang="en-US" sz="2000" dirty="0"/>
          </a:p>
          <a:p>
            <a:pPr lvl="1">
              <a:buClr>
                <a:schemeClr val="accent2">
                  <a:lumMod val="75000"/>
                </a:schemeClr>
              </a:buClr>
              <a:buFont typeface="Wingdings" panose="05000000000000000000" pitchFamily="2" charset="2"/>
              <a:buChar char="Ø"/>
            </a:pPr>
            <a:r>
              <a:rPr lang="en-US" sz="1600" dirty="0"/>
              <a:t>Japan: Hitachi Automotive Systems Americas </a:t>
            </a:r>
            <a:r>
              <a:rPr lang="en-US" sz="1600" dirty="0" err="1"/>
              <a:t>Inc</a:t>
            </a:r>
            <a:r>
              <a:rPr lang="en-US" sz="1600" dirty="0"/>
              <a:t>, Toyota </a:t>
            </a:r>
            <a:r>
              <a:rPr lang="en-US" sz="1600" dirty="0" err="1"/>
              <a:t>Boshoku</a:t>
            </a:r>
            <a:r>
              <a:rPr lang="en-US" sz="1600" dirty="0"/>
              <a:t> Kentucky LLC</a:t>
            </a:r>
          </a:p>
          <a:p>
            <a:pPr lvl="1">
              <a:buClr>
                <a:schemeClr val="accent2">
                  <a:lumMod val="75000"/>
                </a:schemeClr>
              </a:buClr>
              <a:buFont typeface="Wingdings" panose="05000000000000000000" pitchFamily="2" charset="2"/>
              <a:buChar char="Ø"/>
            </a:pPr>
            <a:r>
              <a:rPr lang="en-US" sz="1600" dirty="0"/>
              <a:t>Switzerland: Nestle Prepared Foods</a:t>
            </a:r>
          </a:p>
          <a:p>
            <a:pPr lvl="1">
              <a:buClr>
                <a:schemeClr val="accent2">
                  <a:lumMod val="75000"/>
                </a:schemeClr>
              </a:buClr>
              <a:buFont typeface="Wingdings" panose="05000000000000000000" pitchFamily="2" charset="2"/>
              <a:buChar char="Ø"/>
            </a:pPr>
            <a:r>
              <a:rPr lang="en-US" sz="1600" dirty="0"/>
              <a:t>Germany: </a:t>
            </a:r>
            <a:r>
              <a:rPr lang="en-US" sz="1600" dirty="0" err="1"/>
              <a:t>Vogelsang</a:t>
            </a:r>
            <a:r>
              <a:rPr lang="en-US" sz="1600" dirty="0"/>
              <a:t> </a:t>
            </a:r>
            <a:r>
              <a:rPr lang="en-US" sz="1600" dirty="0" smtClean="0"/>
              <a:t>Corporation</a:t>
            </a:r>
            <a:endParaRPr lang="en-US" sz="2000" b="1" u="sng" dirty="0" smtClean="0"/>
          </a:p>
          <a:p>
            <a:pPr>
              <a:buClr>
                <a:schemeClr val="accent2">
                  <a:lumMod val="75000"/>
                </a:schemeClr>
              </a:buClr>
              <a:buFont typeface="Wingdings" panose="05000000000000000000" pitchFamily="2" charset="2"/>
              <a:buChar char="Ø"/>
            </a:pPr>
            <a:r>
              <a:rPr lang="en-US" sz="2000" b="1" u="sng" dirty="0" smtClean="0"/>
              <a:t>Boyle Co.</a:t>
            </a:r>
            <a:endParaRPr lang="en-US" sz="2000" dirty="0" smtClean="0"/>
          </a:p>
          <a:p>
            <a:pPr lvl="1">
              <a:buClr>
                <a:schemeClr val="accent2">
                  <a:lumMod val="75000"/>
                </a:schemeClr>
              </a:buClr>
              <a:buFont typeface="Wingdings" panose="05000000000000000000" pitchFamily="2" charset="2"/>
              <a:buChar char="Ø"/>
            </a:pPr>
            <a:r>
              <a:rPr lang="en-US" sz="1600" dirty="0" smtClean="0"/>
              <a:t>Japan</a:t>
            </a:r>
            <a:r>
              <a:rPr lang="en-US" sz="1600" dirty="0"/>
              <a:t>: </a:t>
            </a:r>
            <a:r>
              <a:rPr lang="en-US" sz="1600" dirty="0" err="1"/>
              <a:t>Denyo</a:t>
            </a:r>
            <a:r>
              <a:rPr lang="en-US" sz="1600" dirty="0"/>
              <a:t> Manufacturing Corp, Panasonic Appliances Co of America</a:t>
            </a:r>
            <a:endParaRPr lang="en-US" sz="1600" dirty="0" smtClean="0"/>
          </a:p>
          <a:p>
            <a:pPr lvl="1">
              <a:buClr>
                <a:schemeClr val="accent2">
                  <a:lumMod val="75000"/>
                </a:schemeClr>
              </a:buClr>
              <a:buFont typeface="Wingdings" panose="05000000000000000000" pitchFamily="2" charset="2"/>
              <a:buChar char="Ø"/>
            </a:pPr>
            <a:r>
              <a:rPr lang="en-US" sz="1600" dirty="0" smtClean="0"/>
              <a:t>United Kingdom</a:t>
            </a:r>
            <a:r>
              <a:rPr lang="en-US" sz="1600" dirty="0"/>
              <a:t>: </a:t>
            </a:r>
            <a:r>
              <a:rPr lang="en-US" sz="1600" dirty="0" err="1"/>
              <a:t>Intelligrated</a:t>
            </a:r>
            <a:r>
              <a:rPr lang="en-US" sz="1600" dirty="0"/>
              <a:t> </a:t>
            </a:r>
            <a:r>
              <a:rPr lang="en-US" sz="1600" dirty="0" err="1" smtClean="0"/>
              <a:t>Inc</a:t>
            </a:r>
            <a:r>
              <a:rPr lang="en-US" sz="1600" dirty="0"/>
              <a:t>, </a:t>
            </a:r>
            <a:r>
              <a:rPr lang="en-US" sz="1600" dirty="0" err="1"/>
              <a:t>Meggitt</a:t>
            </a:r>
            <a:r>
              <a:rPr lang="en-US" sz="1600" dirty="0"/>
              <a:t> Aircraft Braking Systems Kentucky Corporation</a:t>
            </a:r>
          </a:p>
          <a:p>
            <a:pPr>
              <a:buClr>
                <a:schemeClr val="accent2">
                  <a:lumMod val="75000"/>
                </a:schemeClr>
              </a:buClr>
              <a:buFont typeface="Wingdings" panose="05000000000000000000" pitchFamily="2" charset="2"/>
              <a:buChar char="Ø"/>
            </a:pPr>
            <a:r>
              <a:rPr lang="en-US" sz="2000" b="1" u="sng" dirty="0" smtClean="0"/>
              <a:t>Nelson Co.</a:t>
            </a:r>
            <a:endParaRPr lang="en-US" sz="2000" dirty="0" smtClean="0"/>
          </a:p>
          <a:p>
            <a:pPr lvl="1">
              <a:buClr>
                <a:schemeClr val="accent2">
                  <a:lumMod val="75000"/>
                </a:schemeClr>
              </a:buClr>
              <a:buFont typeface="Wingdings" panose="05000000000000000000" pitchFamily="2" charset="2"/>
              <a:buChar char="Ø"/>
            </a:pPr>
            <a:r>
              <a:rPr lang="en-US" sz="1600" dirty="0"/>
              <a:t>Japan: American Fuji Seal </a:t>
            </a:r>
            <a:r>
              <a:rPr lang="en-US" sz="1600" dirty="0" err="1"/>
              <a:t>Inc</a:t>
            </a:r>
            <a:r>
              <a:rPr lang="en-US" sz="1600" dirty="0"/>
              <a:t>, FET Engineering </a:t>
            </a:r>
            <a:r>
              <a:rPr lang="en-US" sz="1600" dirty="0" err="1" smtClean="0"/>
              <a:t>Inc</a:t>
            </a:r>
            <a:r>
              <a:rPr lang="en-US" sz="1600" dirty="0"/>
              <a:t>, INOAC Packaging Group </a:t>
            </a:r>
            <a:r>
              <a:rPr lang="en-US" sz="1600" dirty="0" err="1" smtClean="0"/>
              <a:t>Inc</a:t>
            </a:r>
            <a:r>
              <a:rPr lang="en-US" sz="1600" dirty="0"/>
              <a:t>, </a:t>
            </a:r>
            <a:r>
              <a:rPr lang="en-US" sz="1600" dirty="0" smtClean="0"/>
              <a:t/>
            </a:r>
            <a:br>
              <a:rPr lang="en-US" sz="1600" dirty="0" smtClean="0"/>
            </a:br>
            <a:r>
              <a:rPr lang="en-US" sz="1600" dirty="0" err="1" smtClean="0"/>
              <a:t>Johnan</a:t>
            </a:r>
            <a:r>
              <a:rPr lang="en-US" sz="1600" dirty="0" smtClean="0"/>
              <a:t> </a:t>
            </a:r>
            <a:r>
              <a:rPr lang="en-US" sz="1600" dirty="0"/>
              <a:t>America </a:t>
            </a:r>
            <a:r>
              <a:rPr lang="en-US" sz="1600" dirty="0" err="1" smtClean="0"/>
              <a:t>Inc</a:t>
            </a:r>
            <a:r>
              <a:rPr lang="en-US" sz="1600" dirty="0"/>
              <a:t>, Mitsuba Bardstown </a:t>
            </a:r>
            <a:r>
              <a:rPr lang="en-US" sz="1600" dirty="0" err="1" smtClean="0"/>
              <a:t>Inc</a:t>
            </a:r>
            <a:r>
              <a:rPr lang="en-US" sz="1600" dirty="0"/>
              <a:t>, NPR of America </a:t>
            </a:r>
            <a:r>
              <a:rPr lang="en-US" sz="1600" dirty="0" err="1" smtClean="0"/>
              <a:t>Inc</a:t>
            </a:r>
            <a:r>
              <a:rPr lang="en-US" sz="1600" dirty="0"/>
              <a:t>, TBKY </a:t>
            </a:r>
            <a:r>
              <a:rPr lang="en-US" sz="1600" dirty="0" err="1"/>
              <a:t>Inc</a:t>
            </a:r>
            <a:endParaRPr lang="en-US" sz="1600" dirty="0" smtClean="0"/>
          </a:p>
          <a:p>
            <a:pPr lvl="1">
              <a:buClr>
                <a:schemeClr val="accent2">
                  <a:lumMod val="75000"/>
                </a:schemeClr>
              </a:buClr>
              <a:buFont typeface="Wingdings" panose="05000000000000000000" pitchFamily="2" charset="2"/>
              <a:buChar char="Ø"/>
            </a:pPr>
            <a:r>
              <a:rPr lang="en-US" sz="1600" dirty="0" smtClean="0"/>
              <a:t>Canada</a:t>
            </a:r>
            <a:r>
              <a:rPr lang="en-US" sz="1600" dirty="0"/>
              <a:t>: </a:t>
            </a:r>
            <a:r>
              <a:rPr lang="en-US" sz="1600" dirty="0" err="1"/>
              <a:t>Polyair</a:t>
            </a:r>
            <a:r>
              <a:rPr lang="en-US" sz="1600" dirty="0"/>
              <a:t> </a:t>
            </a:r>
            <a:r>
              <a:rPr lang="en-US" sz="1600" dirty="0" smtClean="0"/>
              <a:t>Corporation</a:t>
            </a:r>
            <a:endParaRPr lang="en-US" sz="800" dirty="0" smtClean="0"/>
          </a:p>
          <a:p>
            <a:pPr>
              <a:buClr>
                <a:schemeClr val="accent2">
                  <a:lumMod val="75000"/>
                </a:schemeClr>
              </a:buClr>
              <a:buFont typeface="Wingdings" panose="05000000000000000000" pitchFamily="2" charset="2"/>
              <a:buChar char="Ø"/>
            </a:pPr>
            <a:r>
              <a:rPr lang="en-US" sz="2000" b="1" u="sng" dirty="0" smtClean="0"/>
              <a:t>Washington Co.</a:t>
            </a:r>
            <a:endParaRPr lang="en-US" sz="2000" dirty="0" smtClean="0"/>
          </a:p>
          <a:p>
            <a:pPr lvl="1">
              <a:buClr>
                <a:schemeClr val="accent2">
                  <a:lumMod val="75000"/>
                </a:schemeClr>
              </a:buClr>
              <a:buFont typeface="Wingdings" panose="05000000000000000000" pitchFamily="2" charset="2"/>
              <a:buChar char="Ø"/>
            </a:pPr>
            <a:r>
              <a:rPr lang="en-US" sz="1600" dirty="0" smtClean="0"/>
              <a:t>Japan</a:t>
            </a:r>
            <a:r>
              <a:rPr lang="en-US" sz="1600" dirty="0"/>
              <a:t>: INOAC Group North </a:t>
            </a:r>
            <a:r>
              <a:rPr lang="en-US" sz="1600" dirty="0" smtClean="0"/>
              <a:t>America</a:t>
            </a:r>
            <a:r>
              <a:rPr lang="en-US" sz="1600" dirty="0"/>
              <a:t>, </a:t>
            </a:r>
            <a:r>
              <a:rPr lang="en-US" sz="1600" dirty="0" err="1"/>
              <a:t>Toyotomi</a:t>
            </a:r>
            <a:r>
              <a:rPr lang="en-US" sz="1600" dirty="0"/>
              <a:t> America Corp</a:t>
            </a:r>
          </a:p>
          <a:p>
            <a:pPr>
              <a:buClr>
                <a:schemeClr val="accent2">
                  <a:lumMod val="75000"/>
                </a:schemeClr>
              </a:buClr>
              <a:buFont typeface="Wingdings" panose="05000000000000000000" pitchFamily="2" charset="2"/>
              <a:buChar char="Ø"/>
            </a:pPr>
            <a:r>
              <a:rPr lang="en-US" sz="2000" b="1" u="sng" dirty="0" smtClean="0"/>
              <a:t>Marion Co.</a:t>
            </a:r>
          </a:p>
          <a:p>
            <a:pPr lvl="1">
              <a:buClr>
                <a:schemeClr val="accent2">
                  <a:lumMod val="75000"/>
                </a:schemeClr>
              </a:buClr>
              <a:buFont typeface="Wingdings" panose="05000000000000000000" pitchFamily="2" charset="2"/>
              <a:buChar char="Ø"/>
            </a:pPr>
            <a:r>
              <a:rPr lang="en-US" sz="1600" dirty="0" smtClean="0"/>
              <a:t>Japan</a:t>
            </a:r>
            <a:r>
              <a:rPr lang="en-US" sz="1600" dirty="0"/>
              <a:t>: Curtis-</a:t>
            </a:r>
            <a:r>
              <a:rPr lang="en-US" sz="1600" dirty="0" err="1"/>
              <a:t>Maruyasu</a:t>
            </a:r>
            <a:r>
              <a:rPr lang="en-US" sz="1600" dirty="0"/>
              <a:t> America </a:t>
            </a:r>
            <a:r>
              <a:rPr lang="en-US" sz="1600" dirty="0" err="1" smtClean="0"/>
              <a:t>Inc</a:t>
            </a:r>
            <a:r>
              <a:rPr lang="en-US" sz="1600" dirty="0"/>
              <a:t>, Fuel Total Systems Kentucky Corporation, NSU Corporation, </a:t>
            </a:r>
            <a:r>
              <a:rPr lang="en-US" sz="1600" dirty="0" smtClean="0"/>
              <a:t/>
            </a:r>
            <a:br>
              <a:rPr lang="en-US" sz="1600" dirty="0" smtClean="0"/>
            </a:br>
            <a:r>
              <a:rPr lang="en-US" sz="1600" dirty="0" smtClean="0"/>
              <a:t>TG </a:t>
            </a:r>
            <a:r>
              <a:rPr lang="en-US" sz="1600" dirty="0"/>
              <a:t>Kentucky LLC, Toyota </a:t>
            </a:r>
            <a:r>
              <a:rPr lang="en-US" sz="1600" dirty="0" err="1"/>
              <a:t>Boshoku</a:t>
            </a:r>
            <a:r>
              <a:rPr lang="en-US" sz="1600" dirty="0"/>
              <a:t> Kentucky LLC, US Chita</a:t>
            </a:r>
          </a:p>
          <a:p>
            <a:pPr lvl="1">
              <a:buClr>
                <a:schemeClr val="accent2">
                  <a:lumMod val="75000"/>
                </a:schemeClr>
              </a:buClr>
              <a:buFont typeface="Wingdings" panose="05000000000000000000" pitchFamily="2" charset="2"/>
              <a:buChar char="Ø"/>
            </a:pPr>
            <a:r>
              <a:rPr lang="en-US" sz="1600" dirty="0" smtClean="0"/>
              <a:t>France</a:t>
            </a:r>
            <a:r>
              <a:rPr lang="en-US" sz="1600" dirty="0"/>
              <a:t>: Canton Wood Products </a:t>
            </a:r>
            <a:r>
              <a:rPr lang="en-US" sz="1600" dirty="0" smtClean="0"/>
              <a:t>LLC</a:t>
            </a:r>
          </a:p>
          <a:p>
            <a:pPr lvl="1">
              <a:buClr>
                <a:schemeClr val="accent2">
                  <a:lumMod val="75000"/>
                </a:schemeClr>
              </a:buClr>
              <a:buFont typeface="Wingdings" panose="05000000000000000000" pitchFamily="2" charset="2"/>
              <a:buChar char="Ø"/>
            </a:pPr>
            <a:r>
              <a:rPr lang="en-US" sz="1600" dirty="0" smtClean="0"/>
              <a:t>Canada</a:t>
            </a:r>
            <a:r>
              <a:rPr lang="en-US" sz="1600" dirty="0"/>
              <a:t>: Montebello Packaging </a:t>
            </a:r>
            <a:r>
              <a:rPr lang="en-US" sz="1600" dirty="0" err="1"/>
              <a:t>Inc</a:t>
            </a:r>
            <a:endParaRPr lang="en-US" sz="2000" dirty="0" smtClean="0"/>
          </a:p>
        </p:txBody>
      </p:sp>
    </p:spTree>
    <p:extLst>
      <p:ext uri="{BB962C8B-B14F-4D97-AF65-F5344CB8AC3E}">
        <p14:creationId xmlns:p14="http://schemas.microsoft.com/office/powerpoint/2010/main" val="306996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1000"/>
                                        <p:tgtEl>
                                          <p:spTgt spid="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1000"/>
                                        <p:tgtEl>
                                          <p:spTgt spid="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1000"/>
                                        <p:tgtEl>
                                          <p:spTgt spid="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1000"/>
                                        <p:tgtEl>
                                          <p:spTgt spid="5">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1000"/>
                                        <p:tgtEl>
                                          <p:spTgt spid="5">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1000"/>
                                        <p:tgtEl>
                                          <p:spTgt spid="5">
                                            <p:txEl>
                                              <p:pRg st="14" end="1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1000"/>
                                        <p:tgtEl>
                                          <p:spTgt spid="5">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6" end="16"/>
                                            </p:txEl>
                                          </p:spTgt>
                                        </p:tgtEl>
                                        <p:attrNameLst>
                                          <p:attrName>style.visibility</p:attrName>
                                        </p:attrNameLst>
                                      </p:cBhvr>
                                      <p:to>
                                        <p:strVal val="visible"/>
                                      </p:to>
                                    </p:set>
                                    <p:animEffect transition="in" filter="fade">
                                      <p:cBhvr>
                                        <p:cTn id="62" dur="1000"/>
                                        <p:tgtEl>
                                          <p:spTgt spid="5">
                                            <p:txEl>
                                              <p:pRg st="16" end="16"/>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animEffect transition="in" filter="fade">
                                      <p:cBhvr>
                                        <p:cTn id="65" dur="1000"/>
                                        <p:tgtEl>
                                          <p:spTgt spid="5">
                                            <p:txEl>
                                              <p:pRg st="17" end="1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xEl>
                                              <p:pRg st="18" end="18"/>
                                            </p:txEl>
                                          </p:spTgt>
                                        </p:tgtEl>
                                        <p:attrNameLst>
                                          <p:attrName>style.visibility</p:attrName>
                                        </p:attrNameLst>
                                      </p:cBhvr>
                                      <p:to>
                                        <p:strVal val="visible"/>
                                      </p:to>
                                    </p:set>
                                    <p:animEffect transition="in" filter="fade">
                                      <p:cBhvr>
                                        <p:cTn id="70" dur="1000"/>
                                        <p:tgtEl>
                                          <p:spTgt spid="5">
                                            <p:txEl>
                                              <p:pRg st="18" end="18"/>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xEl>
                                              <p:pRg st="19" end="19"/>
                                            </p:txEl>
                                          </p:spTgt>
                                        </p:tgtEl>
                                        <p:attrNameLst>
                                          <p:attrName>style.visibility</p:attrName>
                                        </p:attrNameLst>
                                      </p:cBhvr>
                                      <p:to>
                                        <p:strVal val="visible"/>
                                      </p:to>
                                    </p:set>
                                    <p:animEffect transition="in" filter="fade">
                                      <p:cBhvr>
                                        <p:cTn id="73" dur="1000"/>
                                        <p:tgtEl>
                                          <p:spTgt spid="5">
                                            <p:txEl>
                                              <p:pRg st="19" end="19"/>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xEl>
                                              <p:pRg st="20" end="20"/>
                                            </p:txEl>
                                          </p:spTgt>
                                        </p:tgtEl>
                                        <p:attrNameLst>
                                          <p:attrName>style.visibility</p:attrName>
                                        </p:attrNameLst>
                                      </p:cBhvr>
                                      <p:to>
                                        <p:strVal val="visible"/>
                                      </p:to>
                                    </p:set>
                                    <p:animEffect transition="in" filter="fade">
                                      <p:cBhvr>
                                        <p:cTn id="76" dur="1000"/>
                                        <p:tgtEl>
                                          <p:spTgt spid="5">
                                            <p:txEl>
                                              <p:pRg st="20" end="2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txEl>
                                              <p:pRg st="21" end="21"/>
                                            </p:txEl>
                                          </p:spTgt>
                                        </p:tgtEl>
                                        <p:attrNameLst>
                                          <p:attrName>style.visibility</p:attrName>
                                        </p:attrNameLst>
                                      </p:cBhvr>
                                      <p:to>
                                        <p:strVal val="visible"/>
                                      </p:to>
                                    </p:set>
                                    <p:animEffect transition="in" filter="fade">
                                      <p:cBhvr>
                                        <p:cTn id="79" dur="10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clark\AppData\Local\Microsoft\Windows\Temporary Internet Files\Content.IE5\IVXYNI1L\MM900040930[1].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5029200"/>
            <a:ext cx="1828800" cy="118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4572000" y="1981200"/>
            <a:ext cx="4191000" cy="2743200"/>
          </a:xfrm>
        </p:spPr>
        <p:txBody>
          <a:bodyPr>
            <a:normAutofit/>
          </a:bodyPr>
          <a:lstStyle/>
          <a:p>
            <a:pPr>
              <a:lnSpc>
                <a:spcPct val="200000"/>
              </a:lnSpc>
            </a:pPr>
            <a:r>
              <a:rPr lang="en-US" sz="2000" dirty="0" smtClean="0"/>
              <a:t>When people think Kentucky, they don’t jump to industry or manufacturing right away. (Besides coal and horses)</a:t>
            </a:r>
            <a:endParaRPr lang="en-US" sz="2000" dirty="0"/>
          </a:p>
        </p:txBody>
      </p:sp>
      <p:sp>
        <p:nvSpPr>
          <p:cNvPr id="2" name="Footer Placeholder 1"/>
          <p:cNvSpPr>
            <a:spLocks noGrp="1"/>
          </p:cNvSpPr>
          <p:nvPr>
            <p:ph type="ftr" sz="quarter" idx="15"/>
          </p:nvPr>
        </p:nvSpPr>
        <p:spPr/>
        <p:txBody>
          <a:bodyPr/>
          <a:lstStyle/>
          <a:p>
            <a:r>
              <a:rPr lang="en-US" smtClean="0"/>
              <a:t>Conway New Plant Data 2013</a:t>
            </a:r>
            <a:endParaRPr lang="en-US" dirty="0"/>
          </a:p>
        </p:txBody>
      </p:sp>
      <p:sp>
        <p:nvSpPr>
          <p:cNvPr id="4" name="Title 3"/>
          <p:cNvSpPr>
            <a:spLocks noGrp="1"/>
          </p:cNvSpPr>
          <p:nvPr>
            <p:ph type="title"/>
          </p:nvPr>
        </p:nvSpPr>
        <p:spPr>
          <a:xfrm>
            <a:off x="0" y="1"/>
            <a:ext cx="9144000" cy="685800"/>
          </a:xfrm>
        </p:spPr>
        <p:txBody>
          <a:bodyPr/>
          <a:lstStyle/>
          <a:p>
            <a:pPr algn="ctr">
              <a:buNone/>
            </a:pPr>
            <a:r>
              <a:rPr lang="en-US" dirty="0" smtClean="0">
                <a:solidFill>
                  <a:srgbClr val="FF0000"/>
                </a:solidFill>
                <a:latin typeface="Rockwell Extra Bold" panose="02060903040505020403" pitchFamily="18" charset="0"/>
              </a:rPr>
              <a:t>QUIZ</a:t>
            </a:r>
            <a:endParaRPr lang="en-US" dirty="0">
              <a:solidFill>
                <a:srgbClr val="FF0000"/>
              </a:solidFill>
              <a:latin typeface="Rockwell Extra Bold" panose="02060903040505020403" pitchFamily="18" charset="0"/>
            </a:endParaRPr>
          </a:p>
        </p:txBody>
      </p:sp>
      <p:sp>
        <p:nvSpPr>
          <p:cNvPr id="5" name="Text Placeholder 4"/>
          <p:cNvSpPr>
            <a:spLocks noGrp="1"/>
          </p:cNvSpPr>
          <p:nvPr>
            <p:ph type="body" sz="quarter" idx="13"/>
          </p:nvPr>
        </p:nvSpPr>
        <p:spPr>
          <a:xfrm>
            <a:off x="0" y="685800"/>
            <a:ext cx="9144000" cy="381000"/>
          </a:xfrm>
        </p:spPr>
        <p:txBody>
          <a:bodyPr>
            <a:noAutofit/>
          </a:bodyPr>
          <a:lstStyle/>
          <a:p>
            <a:pPr algn="ctr"/>
            <a:r>
              <a:rPr lang="en-US" sz="2000" b="1" dirty="0" smtClean="0"/>
              <a:t>What are the top Kentucky industries in number of projects? (2010-2013)</a:t>
            </a:r>
            <a:endParaRPr lang="en-US" sz="2000" i="1" dirty="0">
              <a:solidFill>
                <a:srgbClr val="FFC000"/>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528"/>
          <a:stretch/>
        </p:blipFill>
        <p:spPr>
          <a:xfrm>
            <a:off x="304800" y="1600201"/>
            <a:ext cx="3962400" cy="5029200"/>
          </a:xfrm>
          <a:prstGeom prst="rect">
            <a:avLst/>
          </a:prstGeom>
          <a:ln>
            <a:solidFill>
              <a:schemeClr val="tx1"/>
            </a:solidFill>
          </a:ln>
        </p:spPr>
      </p:pic>
      <p:sp>
        <p:nvSpPr>
          <p:cNvPr id="9" name="Text Placeholder 4"/>
          <p:cNvSpPr txBox="1">
            <a:spLocks/>
          </p:cNvSpPr>
          <p:nvPr/>
        </p:nvSpPr>
        <p:spPr>
          <a:xfrm>
            <a:off x="0" y="1066800"/>
            <a:ext cx="9144000" cy="390525"/>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75000"/>
                </a:schemeClr>
              </a:buClr>
              <a:buSzPct val="70000"/>
              <a:buFontTx/>
              <a:buNone/>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i="1" dirty="0" smtClean="0">
                <a:solidFill>
                  <a:srgbClr val="FFC000"/>
                </a:solidFill>
              </a:rPr>
              <a:t>Please, be fair and do not google the answers</a:t>
            </a:r>
            <a:endParaRPr lang="en-US" sz="2000" i="1" dirty="0">
              <a:solidFill>
                <a:srgbClr val="FFC000"/>
              </a:solidFill>
            </a:endParaRPr>
          </a:p>
        </p:txBody>
      </p:sp>
    </p:spTree>
    <p:extLst>
      <p:ext uri="{BB962C8B-B14F-4D97-AF65-F5344CB8AC3E}">
        <p14:creationId xmlns:p14="http://schemas.microsoft.com/office/powerpoint/2010/main" val="154494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a:xfrm flipV="1">
            <a:off x="685800" y="1072415"/>
            <a:ext cx="7772400" cy="4038600"/>
          </a:xfrm>
          <a:prstGeom prst="round2SameRect">
            <a:avLst/>
          </a:prstGeom>
          <a:gradFill>
            <a:gsLst>
              <a:gs pos="25000">
                <a:schemeClr val="bg1">
                  <a:alpha val="70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0" y="5287297"/>
            <a:ext cx="1725521" cy="1107673"/>
          </a:xfrm>
        </p:spPr>
      </p:pic>
      <p:sp>
        <p:nvSpPr>
          <p:cNvPr id="8" name="Content Placeholder 7"/>
          <p:cNvSpPr>
            <a:spLocks noGrp="1"/>
          </p:cNvSpPr>
          <p:nvPr>
            <p:ph sz="half" idx="2"/>
          </p:nvPr>
        </p:nvSpPr>
        <p:spPr>
          <a:xfrm>
            <a:off x="838200" y="914400"/>
            <a:ext cx="7848600" cy="1295400"/>
          </a:xfrm>
        </p:spPr>
        <p:txBody>
          <a:bodyPr/>
          <a:lstStyle/>
          <a:p>
            <a:pPr marL="0" indent="0" fontAlgn="base">
              <a:buNone/>
            </a:pPr>
            <a:r>
              <a:rPr lang="en-US" b="1" u="sng" dirty="0">
                <a:solidFill>
                  <a:schemeClr val="tx1"/>
                </a:solidFill>
              </a:rPr>
              <a:t>Electrolux</a:t>
            </a:r>
            <a:r>
              <a:rPr lang="en-US" dirty="0">
                <a:solidFill>
                  <a:schemeClr val="tx1"/>
                </a:solidFill>
              </a:rPr>
              <a:t> to </a:t>
            </a:r>
            <a:r>
              <a:rPr lang="en-US" dirty="0" smtClean="0">
                <a:solidFill>
                  <a:schemeClr val="tx1"/>
                </a:solidFill>
              </a:rPr>
              <a:t>buy </a:t>
            </a:r>
            <a:r>
              <a:rPr lang="en-US" b="1" u="sng" dirty="0">
                <a:solidFill>
                  <a:schemeClr val="tx1"/>
                </a:solidFill>
              </a:rPr>
              <a:t>GE Appliances Business</a:t>
            </a:r>
            <a:r>
              <a:rPr lang="en-US" dirty="0">
                <a:solidFill>
                  <a:schemeClr val="tx1"/>
                </a:solidFill>
              </a:rPr>
              <a:t> for $3.3 </a:t>
            </a:r>
            <a:r>
              <a:rPr lang="en-US" dirty="0" smtClean="0">
                <a:solidFill>
                  <a:schemeClr val="tx1"/>
                </a:solidFill>
              </a:rPr>
              <a:t>billion deal that positions </a:t>
            </a:r>
            <a:r>
              <a:rPr lang="en-US" dirty="0">
                <a:solidFill>
                  <a:schemeClr val="tx1"/>
                </a:solidFill>
              </a:rPr>
              <a:t>Swedish </a:t>
            </a:r>
            <a:r>
              <a:rPr lang="en-US" dirty="0" smtClean="0">
                <a:solidFill>
                  <a:schemeClr val="tx1"/>
                </a:solidFill>
              </a:rPr>
              <a:t>group </a:t>
            </a:r>
            <a:r>
              <a:rPr lang="en-US" dirty="0">
                <a:solidFill>
                  <a:schemeClr val="tx1"/>
                </a:solidFill>
              </a:rPr>
              <a:t>to </a:t>
            </a:r>
            <a:r>
              <a:rPr lang="en-US" dirty="0" smtClean="0">
                <a:solidFill>
                  <a:schemeClr val="tx1"/>
                </a:solidFill>
              </a:rPr>
              <a:t>challenge </a:t>
            </a:r>
            <a:r>
              <a:rPr lang="en-US" b="1" u="sng" dirty="0">
                <a:solidFill>
                  <a:schemeClr val="tx1"/>
                </a:solidFill>
              </a:rPr>
              <a:t>Whirlpool</a:t>
            </a:r>
            <a:r>
              <a:rPr lang="en-US" dirty="0">
                <a:solidFill>
                  <a:schemeClr val="tx1"/>
                </a:solidFill>
              </a:rPr>
              <a:t> as </a:t>
            </a:r>
            <a:r>
              <a:rPr lang="en-US" dirty="0" smtClean="0">
                <a:solidFill>
                  <a:schemeClr val="tx1"/>
                </a:solidFill>
              </a:rPr>
              <a:t>the leader </a:t>
            </a:r>
            <a:r>
              <a:rPr lang="en-US" dirty="0">
                <a:solidFill>
                  <a:schemeClr val="tx1"/>
                </a:solidFill>
              </a:rPr>
              <a:t>in </a:t>
            </a:r>
            <a:r>
              <a:rPr lang="en-US" dirty="0" smtClean="0">
                <a:solidFill>
                  <a:schemeClr val="tx1"/>
                </a:solidFill>
              </a:rPr>
              <a:t>sector's </a:t>
            </a:r>
            <a:r>
              <a:rPr lang="en-US" dirty="0">
                <a:solidFill>
                  <a:schemeClr val="tx1"/>
                </a:solidFill>
              </a:rPr>
              <a:t>U.S. Market</a:t>
            </a:r>
          </a:p>
          <a:p>
            <a:pPr marL="0" indent="0">
              <a:buNone/>
            </a:pPr>
            <a:endParaRPr lang="en-US" dirty="0"/>
          </a:p>
        </p:txBody>
      </p:sp>
      <p:pic>
        <p:nvPicPr>
          <p:cNvPr id="40" name="Content Placeholder 39"/>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6781800" y="5105400"/>
            <a:ext cx="2283934" cy="1524000"/>
          </a:xfrm>
        </p:spPr>
      </p:pic>
      <p:sp>
        <p:nvSpPr>
          <p:cNvPr id="31" name="Content Placeholder 30"/>
          <p:cNvSpPr>
            <a:spLocks noGrp="1"/>
          </p:cNvSpPr>
          <p:nvPr>
            <p:ph sz="half" idx="15"/>
          </p:nvPr>
        </p:nvSpPr>
        <p:spPr>
          <a:xfrm>
            <a:off x="1219200" y="2290916"/>
            <a:ext cx="7848600" cy="609600"/>
          </a:xfrm>
        </p:spPr>
        <p:txBody>
          <a:bodyPr/>
          <a:lstStyle/>
          <a:p>
            <a:pPr marL="0" indent="0">
              <a:buNone/>
            </a:pPr>
            <a:r>
              <a:rPr lang="en-US" b="1" u="sng" dirty="0">
                <a:solidFill>
                  <a:schemeClr val="tx1"/>
                </a:solidFill>
              </a:rPr>
              <a:t>Lexmark</a:t>
            </a:r>
            <a:r>
              <a:rPr lang="en-US" dirty="0">
                <a:solidFill>
                  <a:schemeClr val="tx1"/>
                </a:solidFill>
              </a:rPr>
              <a:t> makes offer on Swedish software company</a:t>
            </a:r>
          </a:p>
        </p:txBody>
      </p:sp>
      <p:sp>
        <p:nvSpPr>
          <p:cNvPr id="6" name="Title 5"/>
          <p:cNvSpPr>
            <a:spLocks noGrp="1"/>
          </p:cNvSpPr>
          <p:nvPr>
            <p:ph type="title"/>
          </p:nvPr>
        </p:nvSpPr>
        <p:spPr/>
        <p:txBody>
          <a:bodyPr/>
          <a:lstStyle/>
          <a:p>
            <a:pPr>
              <a:buNone/>
            </a:pPr>
            <a:r>
              <a:rPr lang="en-US" sz="2800" dirty="0" smtClean="0"/>
              <a:t>Ripped from the headlines in the last three months….</a:t>
            </a:r>
            <a:endParaRPr lang="en-US" sz="2800" dirty="0"/>
          </a:p>
        </p:txBody>
      </p:sp>
      <p:sp>
        <p:nvSpPr>
          <p:cNvPr id="4" name="TextBox 3"/>
          <p:cNvSpPr txBox="1"/>
          <p:nvPr/>
        </p:nvSpPr>
        <p:spPr>
          <a:xfrm>
            <a:off x="685800" y="2895600"/>
            <a:ext cx="7696200" cy="9144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200" b="1" i="0" u="sng" strike="noStrike" kern="1200" cap="none" spc="0" normalizeH="0" baseline="0" noProof="0" dirty="0" smtClean="0">
                <a:ln>
                  <a:noFill/>
                </a:ln>
                <a:solidFill>
                  <a:schemeClr val="tx1"/>
                </a:solidFill>
                <a:effectLst/>
                <a:uLnTx/>
                <a:uFillTx/>
                <a:ea typeface="+mj-ea"/>
                <a:cs typeface="+mj-cs"/>
              </a:rPr>
              <a:t>Kentucky</a:t>
            </a:r>
            <a:r>
              <a:rPr kumimoji="0" lang="en-US" sz="2200" b="0" i="0" u="none" strike="noStrike" kern="1200" cap="none" spc="0" normalizeH="0" baseline="0" noProof="0" dirty="0" smtClean="0">
                <a:ln>
                  <a:noFill/>
                </a:ln>
                <a:solidFill>
                  <a:schemeClr val="tx1"/>
                </a:solidFill>
                <a:effectLst/>
                <a:uLnTx/>
                <a:uFillTx/>
                <a:ea typeface="+mj-ea"/>
                <a:cs typeface="+mj-cs"/>
              </a:rPr>
              <a:t> &amp; </a:t>
            </a:r>
            <a:r>
              <a:rPr kumimoji="0" lang="en-US" sz="2200" b="1" i="0" u="sng" strike="noStrike" kern="1200" cap="none" spc="0" normalizeH="0" baseline="0" noProof="0" dirty="0" smtClean="0">
                <a:ln>
                  <a:noFill/>
                </a:ln>
                <a:solidFill>
                  <a:schemeClr val="tx1"/>
                </a:solidFill>
                <a:effectLst/>
                <a:uLnTx/>
                <a:uFillTx/>
                <a:ea typeface="+mj-ea"/>
                <a:cs typeface="+mj-cs"/>
              </a:rPr>
              <a:t>China</a:t>
            </a:r>
            <a:r>
              <a:rPr kumimoji="0" lang="en-US" sz="2200" b="0" i="0" u="none" strike="noStrike" kern="1200" cap="none" spc="0" normalizeH="0" baseline="0" noProof="0" dirty="0" smtClean="0">
                <a:ln>
                  <a:noFill/>
                </a:ln>
                <a:solidFill>
                  <a:schemeClr val="tx1"/>
                </a:solidFill>
                <a:effectLst/>
                <a:uLnTx/>
                <a:uFillTx/>
                <a:ea typeface="+mj-ea"/>
                <a:cs typeface="+mj-cs"/>
              </a:rPr>
              <a:t> collaborate on a large-scale carbon capture project</a:t>
            </a:r>
          </a:p>
        </p:txBody>
      </p:sp>
      <p:sp>
        <p:nvSpPr>
          <p:cNvPr id="5" name="TextBox 4"/>
          <p:cNvSpPr txBox="1"/>
          <p:nvPr/>
        </p:nvSpPr>
        <p:spPr>
          <a:xfrm>
            <a:off x="1266825" y="3810000"/>
            <a:ext cx="6324600" cy="1162050"/>
          </a:xfrm>
          <a:prstGeom prst="rect">
            <a:avLst/>
          </a:prstGeom>
        </p:spPr>
        <p:txBody>
          <a:bodyPr vert="horz" wrap="square" lIns="91440" tIns="45720" rIns="91440" bIns="45720" rtlCol="0" anchor="ctr">
            <a:noAutofit/>
          </a:bodyPr>
          <a:lstStyle/>
          <a:p>
            <a:r>
              <a:rPr lang="en-US" sz="2000" b="1" u="sng" dirty="0" smtClean="0"/>
              <a:t>Lincoln </a:t>
            </a:r>
            <a:r>
              <a:rPr lang="en-US" sz="2000" b="1" u="sng" dirty="0"/>
              <a:t>MKC</a:t>
            </a:r>
            <a:r>
              <a:rPr lang="en-US" sz="2000" dirty="0"/>
              <a:t> brings 300 new jobs to Louisville Assembly </a:t>
            </a:r>
            <a:r>
              <a:rPr lang="en-US" sz="2000" dirty="0" smtClean="0"/>
              <a:t>Plant</a:t>
            </a:r>
            <a:endParaRPr lang="en-US" sz="2000" dirty="0"/>
          </a:p>
          <a:p>
            <a:r>
              <a:rPr lang="en-US" sz="2000" b="1" u="sng" dirty="0" smtClean="0"/>
              <a:t>Ford </a:t>
            </a:r>
            <a:r>
              <a:rPr lang="en-US" sz="2000" b="1" u="sng" dirty="0"/>
              <a:t>Motor Co. </a:t>
            </a:r>
            <a:r>
              <a:rPr lang="en-US" sz="2000" dirty="0"/>
              <a:t>invests $129 million in Kentucky</a:t>
            </a:r>
            <a:endParaRPr kumimoji="0" lang="en-US" sz="20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1828800" y="3962400"/>
            <a:ext cx="7010400" cy="11430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 name="Content Placeholder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5257800"/>
            <a:ext cx="1717965" cy="1066800"/>
          </a:xfrm>
          <a:prstGeom prst="rect">
            <a:avLst/>
          </a:prstGeom>
        </p:spPr>
      </p:pic>
    </p:spTree>
    <p:extLst>
      <p:ext uri="{BB962C8B-B14F-4D97-AF65-F5344CB8AC3E}">
        <p14:creationId xmlns:p14="http://schemas.microsoft.com/office/powerpoint/2010/main" val="1321344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1000"/>
                                        <p:tgtEl>
                                          <p:spTgt spid="31">
                                            <p:txEl>
                                              <p:pRg st="0" end="0"/>
                                            </p:txEl>
                                          </p:spTgt>
                                        </p:tgtEl>
                                      </p:cBhvr>
                                    </p:animEffect>
                                    <p:anim calcmode="lin" valueType="num">
                                      <p:cBhvr>
                                        <p:cTn id="2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1" grpId="0" build="p"/>
      <p:bldP spid="6"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
        <p:nvSpPr>
          <p:cNvPr id="2" name="Title 1"/>
          <p:cNvSpPr>
            <a:spLocks noGrp="1"/>
          </p:cNvSpPr>
          <p:nvPr>
            <p:ph type="title"/>
          </p:nvPr>
        </p:nvSpPr>
        <p:spPr>
          <a:xfrm>
            <a:off x="228600" y="25940"/>
            <a:ext cx="8686800" cy="2260060"/>
          </a:xfrm>
        </p:spPr>
        <p:txBody>
          <a:bodyPr/>
          <a:lstStyle/>
          <a:p>
            <a:pPr>
              <a:buNone/>
            </a:pPr>
            <a:r>
              <a:rPr lang="en-US" dirty="0" smtClean="0"/>
              <a:t>Mapping the </a:t>
            </a:r>
            <a:r>
              <a:rPr lang="en-US" dirty="0"/>
              <a:t>Nation </a:t>
            </a:r>
            <a:r>
              <a:rPr lang="en-US" dirty="0" smtClean="0"/>
              <a:t/>
            </a:r>
            <a:br>
              <a:rPr lang="en-US" dirty="0" smtClean="0"/>
            </a:br>
            <a:r>
              <a:rPr lang="en-US" dirty="0" smtClean="0"/>
              <a:t>	</a:t>
            </a:r>
            <a:r>
              <a:rPr lang="en-US" sz="3600" u="sng" dirty="0" smtClean="0">
                <a:solidFill>
                  <a:srgbClr val="FF0000"/>
                </a:solidFill>
              </a:rPr>
              <a:t>www. mappingthenation.net</a:t>
            </a:r>
            <a:endParaRPr lang="en-US" sz="3600" u="sng" dirty="0">
              <a:solidFill>
                <a:srgbClr val="FF0000"/>
              </a:solidFill>
            </a:endParaRPr>
          </a:p>
        </p:txBody>
      </p:sp>
    </p:spTree>
    <p:extLst>
      <p:ext uri="{BB962C8B-B14F-4D97-AF65-F5344CB8AC3E}">
        <p14:creationId xmlns:p14="http://schemas.microsoft.com/office/powerpoint/2010/main" val="99466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6553200" cy="1371600"/>
          </a:xfrm>
        </p:spPr>
        <p:txBody>
          <a:bodyPr/>
          <a:lstStyle/>
          <a:p>
            <a:pPr>
              <a:buNone/>
            </a:pPr>
            <a:r>
              <a:rPr lang="en-US" sz="2400" u="sng" dirty="0" smtClean="0">
                <a:solidFill>
                  <a:srgbClr val="FF0000"/>
                </a:solidFill>
              </a:rPr>
              <a:t>BE AWARE!!! </a:t>
            </a:r>
            <a:r>
              <a:rPr lang="en-US" sz="2400" dirty="0" smtClean="0"/>
              <a:t/>
            </a:r>
            <a:br>
              <a:rPr lang="en-US" sz="2400" dirty="0" smtClean="0"/>
            </a:br>
            <a:r>
              <a:rPr lang="en-US" sz="2400" dirty="0" smtClean="0"/>
              <a:t>	Global Competency isn’t Only 	about teaching world language….</a:t>
            </a:r>
            <a:endParaRPr lang="en-US" sz="2400" dirty="0"/>
          </a:p>
        </p:txBody>
      </p:sp>
      <p:sp>
        <p:nvSpPr>
          <p:cNvPr id="5" name="Title 1"/>
          <p:cNvSpPr txBox="1">
            <a:spLocks/>
          </p:cNvSpPr>
          <p:nvPr/>
        </p:nvSpPr>
        <p:spPr>
          <a:xfrm>
            <a:off x="228600" y="914400"/>
            <a:ext cx="8686800" cy="3124200"/>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Clr>
                <a:srgbClr val="232F7C">
                  <a:lumMod val="75000"/>
                </a:srgbClr>
              </a:buClr>
              <a:buFont typeface="Arial" pitchFamily="34" charset="0"/>
              <a:buNone/>
            </a:pPr>
            <a:r>
              <a:rPr lang="en-US" sz="2400" dirty="0" smtClean="0">
                <a:solidFill>
                  <a:srgbClr val="237BD6">
                    <a:lumMod val="75000"/>
                  </a:srgbClr>
                </a:solidFill>
              </a:rPr>
              <a:t>USING THIS DATA:</a:t>
            </a:r>
          </a:p>
          <a:p>
            <a:pPr>
              <a:buClr>
                <a:srgbClr val="232F7C">
                  <a:lumMod val="75000"/>
                </a:srgbClr>
              </a:buClr>
              <a:buFont typeface="Arial" pitchFamily="34" charset="0"/>
              <a:buNone/>
            </a:pPr>
            <a:endParaRPr lang="en-US" sz="1000" dirty="0" smtClean="0">
              <a:solidFill>
                <a:srgbClr val="237BD6">
                  <a:lumMod val="75000"/>
                </a:srgbClr>
              </a:solidFill>
            </a:endParaRPr>
          </a:p>
          <a:p>
            <a:pPr>
              <a:buClr>
                <a:srgbClr val="232F7C">
                  <a:lumMod val="75000"/>
                </a:srgbClr>
              </a:buClr>
              <a:buFont typeface="Arial" pitchFamily="34" charset="0"/>
              <a:buNone/>
            </a:pPr>
            <a:r>
              <a:rPr lang="en-US" sz="2400" dirty="0" smtClean="0">
                <a:solidFill>
                  <a:srgbClr val="237BD6">
                    <a:lumMod val="75000"/>
                  </a:srgbClr>
                </a:solidFill>
              </a:rPr>
              <a:t>	Are </a:t>
            </a:r>
            <a:r>
              <a:rPr lang="en-US" sz="2400" dirty="0">
                <a:solidFill>
                  <a:srgbClr val="237BD6">
                    <a:lumMod val="75000"/>
                  </a:srgbClr>
                </a:solidFill>
              </a:rPr>
              <a:t>we preparing our students for the world that </a:t>
            </a:r>
            <a:r>
              <a:rPr lang="en-US" sz="2400" dirty="0" smtClean="0">
                <a:solidFill>
                  <a:srgbClr val="237BD6">
                    <a:lumMod val="75000"/>
                  </a:srgbClr>
                </a:solidFill>
              </a:rPr>
              <a:t>	they </a:t>
            </a:r>
            <a:r>
              <a:rPr lang="en-US" sz="2400" dirty="0">
                <a:solidFill>
                  <a:srgbClr val="237BD6">
                    <a:lumMod val="75000"/>
                  </a:srgbClr>
                </a:solidFill>
              </a:rPr>
              <a:t>will find once they graduate? </a:t>
            </a:r>
            <a:endParaRPr lang="en-US" sz="2400" dirty="0" smtClean="0">
              <a:solidFill>
                <a:srgbClr val="237BD6">
                  <a:lumMod val="75000"/>
                </a:srgbClr>
              </a:solidFill>
            </a:endParaRPr>
          </a:p>
          <a:p>
            <a:pPr>
              <a:buClr>
                <a:srgbClr val="232F7C">
                  <a:lumMod val="75000"/>
                </a:srgbClr>
              </a:buClr>
              <a:buFont typeface="Arial" pitchFamily="34" charset="0"/>
              <a:buNone/>
            </a:pPr>
            <a:endParaRPr lang="en-US" sz="1000" dirty="0" smtClean="0">
              <a:solidFill>
                <a:srgbClr val="237BD6">
                  <a:lumMod val="75000"/>
                </a:srgbClr>
              </a:solidFill>
            </a:endParaRPr>
          </a:p>
          <a:p>
            <a:pPr>
              <a:buClr>
                <a:srgbClr val="232F7C">
                  <a:lumMod val="75000"/>
                </a:srgbClr>
              </a:buClr>
              <a:buFont typeface="Arial" pitchFamily="34" charset="0"/>
              <a:buNone/>
            </a:pPr>
            <a:r>
              <a:rPr lang="en-US" sz="2400" dirty="0" smtClean="0">
                <a:solidFill>
                  <a:srgbClr val="237BD6">
                    <a:lumMod val="75000"/>
                  </a:srgbClr>
                </a:solidFill>
              </a:rPr>
              <a:t>		Some </a:t>
            </a:r>
            <a:r>
              <a:rPr lang="en-US" sz="2400" dirty="0">
                <a:solidFill>
                  <a:srgbClr val="237BD6">
                    <a:lumMod val="75000"/>
                  </a:srgbClr>
                </a:solidFill>
              </a:rPr>
              <a:t>of them will choose college, some </a:t>
            </a:r>
            <a:r>
              <a:rPr lang="en-US" sz="2400" dirty="0" smtClean="0">
                <a:solidFill>
                  <a:srgbClr val="237BD6">
                    <a:lumMod val="75000"/>
                  </a:srgbClr>
                </a:solidFill>
              </a:rPr>
              <a:t>			others </a:t>
            </a:r>
            <a:r>
              <a:rPr lang="en-US" sz="2400" dirty="0">
                <a:solidFill>
                  <a:srgbClr val="237BD6">
                    <a:lumMod val="75000"/>
                  </a:srgbClr>
                </a:solidFill>
              </a:rPr>
              <a:t>they will join the work force. </a:t>
            </a:r>
            <a:endParaRPr lang="en-US" sz="2400" dirty="0" smtClean="0">
              <a:solidFill>
                <a:srgbClr val="237BD6">
                  <a:lumMod val="75000"/>
                </a:srgbClr>
              </a:solidFill>
            </a:endParaRPr>
          </a:p>
          <a:p>
            <a:pPr>
              <a:buClr>
                <a:srgbClr val="232F7C">
                  <a:lumMod val="75000"/>
                </a:srgbClr>
              </a:buClr>
              <a:buFont typeface="Arial" pitchFamily="34" charset="0"/>
              <a:buNone/>
            </a:pPr>
            <a:endParaRPr lang="en-US" sz="1000" dirty="0" smtClean="0">
              <a:solidFill>
                <a:srgbClr val="237BD6">
                  <a:lumMod val="75000"/>
                </a:srgbClr>
              </a:solidFill>
            </a:endParaRPr>
          </a:p>
          <a:p>
            <a:pPr>
              <a:buClr>
                <a:srgbClr val="232F7C">
                  <a:lumMod val="75000"/>
                </a:srgbClr>
              </a:buClr>
              <a:buFont typeface="Arial" pitchFamily="34" charset="0"/>
              <a:buNone/>
            </a:pPr>
            <a:r>
              <a:rPr lang="en-US" sz="2400" dirty="0" smtClean="0">
                <a:solidFill>
                  <a:srgbClr val="237BD6">
                    <a:lumMod val="75000"/>
                  </a:srgbClr>
                </a:solidFill>
              </a:rPr>
              <a:t>			Are </a:t>
            </a:r>
            <a:r>
              <a:rPr lang="en-US" sz="2400" dirty="0">
                <a:solidFill>
                  <a:srgbClr val="237BD6">
                    <a:lumMod val="75000"/>
                  </a:srgbClr>
                </a:solidFill>
              </a:rPr>
              <a:t>we providing them with the skills </a:t>
            </a:r>
            <a:r>
              <a:rPr lang="en-US" sz="2400" dirty="0" smtClean="0">
                <a:solidFill>
                  <a:srgbClr val="237BD6">
                    <a:lumMod val="75000"/>
                  </a:srgbClr>
                </a:solidFill>
              </a:rPr>
              <a:t>			to </a:t>
            </a:r>
            <a:r>
              <a:rPr lang="en-US" sz="2400" dirty="0">
                <a:solidFill>
                  <a:srgbClr val="237BD6">
                    <a:lumMod val="75000"/>
                  </a:srgbClr>
                </a:solidFill>
              </a:rPr>
              <a:t>function in this world</a:t>
            </a:r>
            <a:r>
              <a:rPr lang="en-US" sz="2400" dirty="0" smtClean="0">
                <a:solidFill>
                  <a:srgbClr val="237BD6">
                    <a:lumMod val="75000"/>
                  </a:srgbClr>
                </a:solidFill>
              </a:rPr>
              <a:t>?</a:t>
            </a:r>
            <a:endParaRPr lang="en-US" sz="2400" dirty="0">
              <a:solidFill>
                <a:srgbClr val="237BD6">
                  <a:lumMod val="75000"/>
                </a:srgbClr>
              </a:solidFill>
            </a:endParaRPr>
          </a:p>
        </p:txBody>
      </p:sp>
      <p:sp>
        <p:nvSpPr>
          <p:cNvPr id="6" name="Title 1"/>
          <p:cNvSpPr txBox="1">
            <a:spLocks/>
          </p:cNvSpPr>
          <p:nvPr/>
        </p:nvSpPr>
        <p:spPr>
          <a:xfrm>
            <a:off x="152400" y="228600"/>
            <a:ext cx="8686800" cy="528637"/>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Clr>
                <a:srgbClr val="232F7C">
                  <a:lumMod val="75000"/>
                </a:srgbClr>
              </a:buClr>
              <a:buFont typeface="Arial" pitchFamily="34" charset="0"/>
              <a:buNone/>
            </a:pPr>
            <a:r>
              <a:rPr lang="en-US" sz="3200" dirty="0" smtClean="0">
                <a:solidFill>
                  <a:srgbClr val="FF0000"/>
                </a:solidFill>
              </a:rPr>
              <a:t>LET ME ASK YOU A QUESTION…</a:t>
            </a:r>
            <a:endParaRPr lang="en-US" sz="3200" dirty="0">
              <a:solidFill>
                <a:srgbClr val="FF0000"/>
              </a:solidFill>
            </a:endParaRPr>
          </a:p>
        </p:txBody>
      </p:sp>
      <p:sp>
        <p:nvSpPr>
          <p:cNvPr id="7" name="Title 1"/>
          <p:cNvSpPr txBox="1">
            <a:spLocks/>
          </p:cNvSpPr>
          <p:nvPr/>
        </p:nvSpPr>
        <p:spPr>
          <a:xfrm>
            <a:off x="228600" y="4267200"/>
            <a:ext cx="8686800" cy="914400"/>
          </a:xfrm>
          <a:prstGeom prst="rect">
            <a:avLst/>
          </a:prstGeom>
        </p:spPr>
        <p:txBody>
          <a:bodyPr vert="horz" lIns="91440" tIns="45720" rIns="91440" bIns="45720" rtlCol="0" anchor="t">
            <a:noAutofit/>
          </a:bodyPr>
          <a:lstStyle>
            <a:lvl1pPr algn="l" defTabSz="914400" rtl="0" eaLnBrk="1" latinLnBrk="0" hangingPunct="1">
              <a:spcBef>
                <a:spcPct val="0"/>
              </a:spcBef>
              <a:buClr>
                <a:schemeClr val="accent1">
                  <a:lumMod val="75000"/>
                </a:schemeClr>
              </a:buClr>
              <a:buFont typeface="Arial" pitchFamily="34" charset="0"/>
              <a:buChar char="•"/>
              <a:defRPr sz="4000" b="1" kern="1200" cap="all" baseline="0">
                <a:solidFill>
                  <a:schemeClr val="accent2">
                    <a:lumMod val="75000"/>
                  </a:schemeClr>
                </a:solidFill>
                <a:latin typeface="+mj-lt"/>
                <a:ea typeface="+mj-ea"/>
                <a:cs typeface="Segoe UI" pitchFamily="34" charset="0"/>
              </a:defRPr>
            </a:lvl1pPr>
          </a:lstStyle>
          <a:p>
            <a:pPr>
              <a:buClr>
                <a:srgbClr val="232F7C">
                  <a:lumMod val="75000"/>
                </a:srgbClr>
              </a:buClr>
              <a:buFont typeface="Arial" pitchFamily="34" charset="0"/>
              <a:buNone/>
            </a:pPr>
            <a:r>
              <a:rPr lang="en-US" sz="2400" dirty="0" smtClean="0">
                <a:solidFill>
                  <a:srgbClr val="237BD6">
                    <a:lumMod val="75000"/>
                  </a:srgbClr>
                </a:solidFill>
              </a:rPr>
              <a:t>ARE WE PREPARING THEM TO BE </a:t>
            </a:r>
          </a:p>
          <a:p>
            <a:pPr>
              <a:buClr>
                <a:srgbClr val="232F7C">
                  <a:lumMod val="75000"/>
                </a:srgbClr>
              </a:buClr>
              <a:buFont typeface="Arial" pitchFamily="34" charset="0"/>
              <a:buNone/>
            </a:pPr>
            <a:r>
              <a:rPr lang="en-US" sz="2400" b="0" dirty="0" smtClean="0">
                <a:solidFill>
                  <a:srgbClr val="00B050"/>
                </a:solidFill>
              </a:rPr>
              <a:t>         </a:t>
            </a:r>
            <a:r>
              <a:rPr lang="en-US" sz="2400" u="sng" dirty="0" smtClean="0">
                <a:solidFill>
                  <a:srgbClr val="00B050"/>
                </a:solidFill>
              </a:rPr>
              <a:t>GLOBALLY COMPETENT</a:t>
            </a:r>
            <a:r>
              <a:rPr lang="en-US" sz="2400" dirty="0" smtClean="0">
                <a:solidFill>
                  <a:srgbClr val="237BD6">
                    <a:lumMod val="75000"/>
                  </a:srgbClr>
                </a:solidFill>
              </a:rPr>
              <a:t>?</a:t>
            </a:r>
            <a:endParaRPr lang="en-US" sz="2400" dirty="0">
              <a:solidFill>
                <a:srgbClr val="237BD6">
                  <a:lumMod val="75000"/>
                </a:srgbClr>
              </a:solidFill>
            </a:endParaRPr>
          </a:p>
        </p:txBody>
      </p:sp>
    </p:spTree>
    <p:extLst>
      <p:ext uri="{BB962C8B-B14F-4D97-AF65-F5344CB8AC3E}">
        <p14:creationId xmlns:p14="http://schemas.microsoft.com/office/powerpoint/2010/main" val="389450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80">
                                          <p:stCondLst>
                                            <p:cond delay="0"/>
                                          </p:stCondLst>
                                        </p:cTn>
                                        <p:tgtEl>
                                          <p:spTgt spid="2"/>
                                        </p:tgtEl>
                                      </p:cBhvr>
                                    </p:animEffect>
                                    <p:anim calcmode="lin" valueType="num">
                                      <p:cBhvr>
                                        <p:cTn id="4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gtEl>
                                      </p:cBhvr>
                                      <p:to x="100000" y="60000"/>
                                    </p:animScale>
                                    <p:animScale>
                                      <p:cBhvr>
                                        <p:cTn id="55" dur="166" decel="50000">
                                          <p:stCondLst>
                                            <p:cond delay="676"/>
                                          </p:stCondLst>
                                        </p:cTn>
                                        <p:tgtEl>
                                          <p:spTgt spid="2"/>
                                        </p:tgtEl>
                                      </p:cBhvr>
                                      <p:to x="100000" y="100000"/>
                                    </p:animScale>
                                    <p:animScale>
                                      <p:cBhvr>
                                        <p:cTn id="56" dur="26">
                                          <p:stCondLst>
                                            <p:cond delay="1312"/>
                                          </p:stCondLst>
                                        </p:cTn>
                                        <p:tgtEl>
                                          <p:spTgt spid="2"/>
                                        </p:tgtEl>
                                      </p:cBhvr>
                                      <p:to x="100000" y="80000"/>
                                    </p:animScale>
                                    <p:animScale>
                                      <p:cBhvr>
                                        <p:cTn id="57" dur="166" decel="50000">
                                          <p:stCondLst>
                                            <p:cond delay="1338"/>
                                          </p:stCondLst>
                                        </p:cTn>
                                        <p:tgtEl>
                                          <p:spTgt spid="2"/>
                                        </p:tgtEl>
                                      </p:cBhvr>
                                      <p:to x="100000" y="100000"/>
                                    </p:animScale>
                                    <p:animScale>
                                      <p:cBhvr>
                                        <p:cTn id="58" dur="26">
                                          <p:stCondLst>
                                            <p:cond delay="1642"/>
                                          </p:stCondLst>
                                        </p:cTn>
                                        <p:tgtEl>
                                          <p:spTgt spid="2"/>
                                        </p:tgtEl>
                                      </p:cBhvr>
                                      <p:to x="100000" y="90000"/>
                                    </p:animScale>
                                    <p:animScale>
                                      <p:cBhvr>
                                        <p:cTn id="59" dur="166" decel="50000">
                                          <p:stCondLst>
                                            <p:cond delay="1668"/>
                                          </p:stCondLst>
                                        </p:cTn>
                                        <p:tgtEl>
                                          <p:spTgt spid="2"/>
                                        </p:tgtEl>
                                      </p:cBhvr>
                                      <p:to x="100000" y="100000"/>
                                    </p:animScale>
                                    <p:animScale>
                                      <p:cBhvr>
                                        <p:cTn id="60" dur="26">
                                          <p:stCondLst>
                                            <p:cond delay="1808"/>
                                          </p:stCondLst>
                                        </p:cTn>
                                        <p:tgtEl>
                                          <p:spTgt spid="2"/>
                                        </p:tgtEl>
                                      </p:cBhvr>
                                      <p:to x="100000" y="95000"/>
                                    </p:animScale>
                                    <p:animScale>
                                      <p:cBhvr>
                                        <p:cTn id="6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0" y="990601"/>
            <a:ext cx="4343400" cy="3352799"/>
          </a:xfrm>
        </p:spPr>
        <p:txBody>
          <a:bodyPr>
            <a:normAutofit/>
          </a:bodyPr>
          <a:lstStyle/>
          <a:p>
            <a:r>
              <a:rPr lang="en-US" sz="4600" dirty="0"/>
              <a:t>Understanding</a:t>
            </a:r>
            <a:r>
              <a:rPr lang="en-US" sz="4600" dirty="0" smtClean="0"/>
              <a:t>.</a:t>
            </a:r>
          </a:p>
          <a:p>
            <a:endParaRPr lang="en-US" sz="4600" dirty="0"/>
          </a:p>
          <a:p>
            <a:r>
              <a:rPr lang="en-US" sz="4600" dirty="0"/>
              <a:t>Investigating</a:t>
            </a:r>
            <a:r>
              <a:rPr lang="en-US" sz="4600" dirty="0" smtClean="0"/>
              <a:t>.</a:t>
            </a:r>
          </a:p>
          <a:p>
            <a:endParaRPr lang="en-US" sz="4600" dirty="0"/>
          </a:p>
          <a:p>
            <a:r>
              <a:rPr lang="en-US" sz="4600" dirty="0"/>
              <a:t>Connecting</a:t>
            </a:r>
            <a:r>
              <a:rPr lang="en-US" sz="4600" dirty="0" smtClean="0"/>
              <a:t>.</a:t>
            </a:r>
          </a:p>
          <a:p>
            <a:endParaRPr lang="en-US" sz="4600" dirty="0"/>
          </a:p>
          <a:p>
            <a:r>
              <a:rPr lang="en-US" sz="4600" dirty="0" smtClean="0"/>
              <a:t>Integrating</a:t>
            </a:r>
            <a:r>
              <a:rPr lang="en-US" sz="4600" dirty="0" smtClean="0">
                <a:solidFill>
                  <a:srgbClr val="237BD6">
                    <a:lumMod val="75000"/>
                  </a:srgbClr>
                </a:solidFill>
              </a:rPr>
              <a:t>.</a:t>
            </a:r>
            <a:endParaRPr lang="en-US" sz="4600" dirty="0" smtClean="0"/>
          </a:p>
        </p:txBody>
      </p:sp>
      <p:sp>
        <p:nvSpPr>
          <p:cNvPr id="6" name="Title 5"/>
          <p:cNvSpPr>
            <a:spLocks noGrp="1"/>
          </p:cNvSpPr>
          <p:nvPr>
            <p:ph type="title"/>
          </p:nvPr>
        </p:nvSpPr>
        <p:spPr>
          <a:xfrm>
            <a:off x="0" y="0"/>
            <a:ext cx="9144000" cy="685800"/>
          </a:xfrm>
        </p:spPr>
        <p:txBody>
          <a:bodyPr/>
          <a:lstStyle/>
          <a:p>
            <a:pPr algn="ctr">
              <a:buNone/>
            </a:pPr>
            <a:r>
              <a:rPr lang="en-US" dirty="0" smtClean="0">
                <a:solidFill>
                  <a:srgbClr val="FF0000"/>
                </a:solidFill>
              </a:rPr>
              <a:t>It’s about essential skills for students</a:t>
            </a:r>
            <a:endParaRPr lang="en-US"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38200"/>
            <a:ext cx="4191000" cy="5334000"/>
          </a:xfrm>
          <a:prstGeom prst="rect">
            <a:avLst/>
          </a:prstGeom>
        </p:spPr>
      </p:pic>
    </p:spTree>
    <p:extLst>
      <p:ext uri="{BB962C8B-B14F-4D97-AF65-F5344CB8AC3E}">
        <p14:creationId xmlns:p14="http://schemas.microsoft.com/office/powerpoint/2010/main" val="37289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What is Global Competency?</a:t>
            </a:r>
            <a:endParaRPr lang="en-US" sz="3200" dirty="0">
              <a:solidFill>
                <a:srgbClr val="FF0000"/>
              </a:solidFill>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3594" b="3594"/>
          <a:stretch>
            <a:fillRect/>
          </a:stretch>
        </p:blipFill>
        <p:spPr>
          <a:xfrm>
            <a:off x="4572000" y="838200"/>
            <a:ext cx="4404360" cy="2907030"/>
          </a:xfrm>
        </p:spPr>
      </p:pic>
      <p:sp>
        <p:nvSpPr>
          <p:cNvPr id="4" name="Text Placeholder 3"/>
          <p:cNvSpPr>
            <a:spLocks noGrp="1"/>
          </p:cNvSpPr>
          <p:nvPr>
            <p:ph type="body" sz="half" idx="2"/>
          </p:nvPr>
        </p:nvSpPr>
        <p:spPr>
          <a:xfrm>
            <a:off x="381000" y="838200"/>
            <a:ext cx="6019800" cy="5715000"/>
          </a:xfrm>
        </p:spPr>
        <p:txBody>
          <a:bodyPr>
            <a:normAutofit fontScale="92500" lnSpcReduction="10000"/>
          </a:bodyPr>
          <a:lstStyle/>
          <a:p>
            <a:pPr>
              <a:lnSpc>
                <a:spcPct val="100000"/>
              </a:lnSpc>
            </a:pPr>
            <a:r>
              <a:rPr lang="en-US" sz="2400" dirty="0" smtClean="0"/>
              <a:t>From a </a:t>
            </a:r>
            <a:r>
              <a:rPr lang="en-US" sz="2400" b="1" u="sng" dirty="0" smtClean="0"/>
              <a:t>NATIONAL EDUCATION</a:t>
            </a:r>
          </a:p>
          <a:p>
            <a:pPr>
              <a:lnSpc>
                <a:spcPct val="100000"/>
              </a:lnSpc>
            </a:pPr>
            <a:r>
              <a:rPr lang="en-US" sz="2400" b="1" u="sng" dirty="0" smtClean="0"/>
              <a:t>ASSOCIATION</a:t>
            </a:r>
            <a:r>
              <a:rPr lang="en-US" sz="2400" dirty="0" smtClean="0"/>
              <a:t> </a:t>
            </a:r>
            <a:r>
              <a:rPr lang="en-US" sz="2400" dirty="0"/>
              <a:t>policy brief </a:t>
            </a:r>
            <a:endParaRPr lang="en-US" sz="2400" dirty="0" smtClean="0"/>
          </a:p>
          <a:p>
            <a:pPr>
              <a:lnSpc>
                <a:spcPct val="100000"/>
              </a:lnSpc>
            </a:pPr>
            <a:r>
              <a:rPr lang="en-US" sz="2400" dirty="0" smtClean="0"/>
              <a:t>on </a:t>
            </a:r>
            <a:r>
              <a:rPr lang="en-US" sz="2400" dirty="0"/>
              <a:t>the </a:t>
            </a:r>
            <a:r>
              <a:rPr lang="en-US" sz="2400" dirty="0" smtClean="0"/>
              <a:t>issue:</a:t>
            </a:r>
          </a:p>
          <a:p>
            <a:pPr>
              <a:lnSpc>
                <a:spcPct val="100000"/>
              </a:lnSpc>
            </a:pPr>
            <a:endParaRPr lang="en-US" sz="900" dirty="0" smtClean="0"/>
          </a:p>
          <a:p>
            <a:pPr marL="171450" indent="-171450">
              <a:lnSpc>
                <a:spcPct val="100000"/>
              </a:lnSpc>
              <a:buFont typeface="Arial" panose="020B0604020202020204" pitchFamily="34" charset="0"/>
              <a:buChar char="•"/>
            </a:pPr>
            <a:r>
              <a:rPr lang="en-US" sz="2400" dirty="0" smtClean="0"/>
              <a:t>In depth knowledge and </a:t>
            </a:r>
            <a:br>
              <a:rPr lang="en-US" sz="2400" dirty="0" smtClean="0"/>
            </a:br>
            <a:r>
              <a:rPr lang="en-US" sz="2400" dirty="0" smtClean="0"/>
              <a:t>understanding of </a:t>
            </a:r>
            <a:br>
              <a:rPr lang="en-US" sz="2400" dirty="0" smtClean="0"/>
            </a:br>
            <a:r>
              <a:rPr lang="en-US" sz="2400" dirty="0" smtClean="0"/>
              <a:t>international issues</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dirty="0" smtClean="0"/>
              <a:t>An appreciation of and </a:t>
            </a:r>
            <a:br>
              <a:rPr lang="en-US" sz="2400" dirty="0" smtClean="0"/>
            </a:br>
            <a:r>
              <a:rPr lang="en-US" sz="2400" dirty="0" smtClean="0"/>
              <a:t>ability to learn and work </a:t>
            </a:r>
            <a:br>
              <a:rPr lang="en-US" sz="2400" dirty="0" smtClean="0"/>
            </a:br>
            <a:r>
              <a:rPr lang="en-US" sz="2400" dirty="0" smtClean="0"/>
              <a:t>with people with diverse </a:t>
            </a:r>
            <a:br>
              <a:rPr lang="en-US" sz="2400" dirty="0" smtClean="0"/>
            </a:br>
            <a:r>
              <a:rPr lang="en-US" sz="2400" dirty="0" smtClean="0"/>
              <a:t>linguistic and cultural </a:t>
            </a:r>
            <a:br>
              <a:rPr lang="en-US" sz="2400" dirty="0" smtClean="0"/>
            </a:br>
            <a:r>
              <a:rPr lang="en-US" sz="2400" dirty="0" smtClean="0"/>
              <a:t>backgrounds</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b="1" u="sng" dirty="0" smtClean="0">
                <a:solidFill>
                  <a:srgbClr val="FF0000"/>
                </a:solidFill>
              </a:rPr>
              <a:t>Proficiency in a foreign language</a:t>
            </a:r>
          </a:p>
          <a:p>
            <a:pPr>
              <a:lnSpc>
                <a:spcPct val="100000"/>
              </a:lnSpc>
            </a:pPr>
            <a:endParaRPr lang="en-US" sz="1000" dirty="0" smtClean="0"/>
          </a:p>
          <a:p>
            <a:pPr marL="171450" indent="-171450">
              <a:lnSpc>
                <a:spcPct val="100000"/>
              </a:lnSpc>
              <a:buFont typeface="Arial" panose="020B0604020202020204" pitchFamily="34" charset="0"/>
              <a:buChar char="•"/>
            </a:pPr>
            <a:r>
              <a:rPr lang="en-US" sz="2400" dirty="0" smtClean="0"/>
              <a:t>Skills to function productively in an interdependent world community</a:t>
            </a:r>
            <a:endParaRPr lang="en-US" sz="2400" dirty="0"/>
          </a:p>
        </p:txBody>
      </p:sp>
    </p:spTree>
    <p:extLst>
      <p:ext uri="{BB962C8B-B14F-4D97-AF65-F5344CB8AC3E}">
        <p14:creationId xmlns:p14="http://schemas.microsoft.com/office/powerpoint/2010/main" val="406318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7" dur="20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4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791200"/>
          </a:xfrm>
        </p:spPr>
        <p:txBody>
          <a:bodyPr>
            <a:normAutofit/>
          </a:bodyPr>
          <a:lstStyle/>
          <a:p>
            <a:pPr>
              <a:lnSpc>
                <a:spcPct val="100000"/>
              </a:lnSpc>
            </a:pPr>
            <a:r>
              <a:rPr lang="en-US" sz="2800" b="1" u="sng" dirty="0" smtClean="0">
                <a:solidFill>
                  <a:schemeClr val="tx1"/>
                </a:solidFill>
              </a:rPr>
              <a:t>Framework for 21</a:t>
            </a:r>
            <a:r>
              <a:rPr lang="en-US" sz="2800" b="1" u="sng" baseline="30000" dirty="0" smtClean="0">
                <a:solidFill>
                  <a:schemeClr val="tx1"/>
                </a:solidFill>
              </a:rPr>
              <a:t>st</a:t>
            </a:r>
            <a:r>
              <a:rPr lang="en-US" sz="2800" b="1" u="sng" dirty="0" smtClean="0">
                <a:solidFill>
                  <a:schemeClr val="tx1"/>
                </a:solidFill>
              </a:rPr>
              <a:t> century learning</a:t>
            </a: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800" b="1" u="sng" dirty="0">
              <a:solidFill>
                <a:schemeClr val="tx1"/>
              </a:solidFill>
            </a:endParaRPr>
          </a:p>
          <a:p>
            <a:pPr>
              <a:lnSpc>
                <a:spcPct val="100000"/>
              </a:lnSpc>
            </a:pPr>
            <a:endParaRPr lang="en-US" sz="2800" b="1" u="sng" dirty="0" smtClean="0">
              <a:solidFill>
                <a:schemeClr val="tx1"/>
              </a:solidFill>
            </a:endParaRPr>
          </a:p>
          <a:p>
            <a:pPr>
              <a:lnSpc>
                <a:spcPct val="100000"/>
              </a:lnSpc>
            </a:pPr>
            <a:endParaRPr lang="en-US" sz="2400" b="1" u="sng" dirty="0" smtClean="0">
              <a:solidFill>
                <a:schemeClr val="tx1"/>
              </a:solidFill>
            </a:endParaRPr>
          </a:p>
          <a:p>
            <a:pPr>
              <a:lnSpc>
                <a:spcPct val="100000"/>
              </a:lnSpc>
            </a:pPr>
            <a:r>
              <a:rPr lang="en-US" sz="2400" b="1" u="sng" dirty="0" smtClean="0">
                <a:solidFill>
                  <a:schemeClr val="tx1"/>
                </a:solidFill>
              </a:rPr>
              <a:t>Learning and Innovation Skills (4 Cs)</a:t>
            </a:r>
          </a:p>
          <a:p>
            <a:pPr>
              <a:lnSpc>
                <a:spcPct val="100000"/>
              </a:lnSpc>
            </a:pPr>
            <a:r>
              <a:rPr lang="en-US" sz="2000" dirty="0" smtClean="0">
                <a:solidFill>
                  <a:schemeClr val="tx1"/>
                </a:solidFill>
              </a:rPr>
              <a:t>Critical Thinking, Communication, Collaboration and Creativity</a:t>
            </a:r>
            <a:endParaRPr lang="en-US" sz="2000" dirty="0">
              <a:solidFill>
                <a:schemeClr val="tx1"/>
              </a:solidFill>
            </a:endParaRPr>
          </a:p>
        </p:txBody>
      </p:sp>
      <p:pic>
        <p:nvPicPr>
          <p:cNvPr id="2050" name="Picture 2" descr="http://www.learnovationlab.org/uploads/1/2/0/0/12000341/6847643_orig.png"/>
          <p:cNvPicPr>
            <a:picLocks noChangeAspect="1" noChangeArrowheads="1"/>
          </p:cNvPicPr>
          <p:nvPr/>
        </p:nvPicPr>
        <p:blipFill rotWithShape="1">
          <a:blip r:embed="rId3">
            <a:extLst>
              <a:ext uri="{28A0092B-C50C-407E-A947-70E740481C1C}">
                <a14:useLocalDpi xmlns:a14="http://schemas.microsoft.com/office/drawing/2010/main" val="0"/>
              </a:ext>
            </a:extLst>
          </a:blip>
          <a:srcRect r="9177"/>
          <a:stretch/>
        </p:blipFill>
        <p:spPr bwMode="auto">
          <a:xfrm>
            <a:off x="914400" y="1600200"/>
            <a:ext cx="5829301"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0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randombar(horizontal)">
                                      <p:cBhvr>
                                        <p:cTn id="19" dur="20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24"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638800"/>
          </a:xfrm>
        </p:spPr>
        <p:txBody>
          <a:bodyPr>
            <a:normAutofit/>
          </a:bodyPr>
          <a:lstStyle/>
          <a:p>
            <a:pPr>
              <a:lnSpc>
                <a:spcPct val="100000"/>
              </a:lnSpc>
            </a:pPr>
            <a:r>
              <a:rPr lang="en-US" sz="2800" b="1" u="sng" dirty="0" smtClean="0">
                <a:solidFill>
                  <a:schemeClr val="tx1"/>
                </a:solidFill>
              </a:rPr>
              <a:t>Kentucky Rising</a:t>
            </a:r>
          </a:p>
          <a:p>
            <a:pPr marL="171450" indent="-171450">
              <a:lnSpc>
                <a:spcPct val="100000"/>
              </a:lnSpc>
              <a:buFont typeface="Arial" panose="020B0604020202020204" pitchFamily="34" charset="0"/>
              <a:buChar char="•"/>
            </a:pPr>
            <a:r>
              <a:rPr lang="en-US" sz="2400" b="1" u="sng" dirty="0" smtClean="0"/>
              <a:t>WHAT?</a:t>
            </a:r>
            <a:r>
              <a:rPr lang="en-US" sz="2400" dirty="0" smtClean="0"/>
              <a:t> It is a </a:t>
            </a:r>
            <a:r>
              <a:rPr lang="en-US" sz="2400" dirty="0"/>
              <a:t>statewide strategic plan focused on a “cradle” to “career” model to improve the economy of the Commonwealth and the prosperity of citizens of the Commonwealth</a:t>
            </a:r>
            <a:r>
              <a:rPr lang="en-US" sz="2400" dirty="0" smtClean="0"/>
              <a:t>.</a:t>
            </a:r>
          </a:p>
          <a:p>
            <a:pPr marL="171450" indent="-171450">
              <a:lnSpc>
                <a:spcPct val="100000"/>
              </a:lnSpc>
              <a:buFont typeface="Arial" panose="020B0604020202020204" pitchFamily="34" charset="0"/>
              <a:buChar char="•"/>
            </a:pPr>
            <a:r>
              <a:rPr lang="en-US" sz="2400" b="1" u="sng" dirty="0" smtClean="0"/>
              <a:t>GOAL</a:t>
            </a:r>
            <a:r>
              <a:rPr lang="en-US" sz="2400" dirty="0" smtClean="0"/>
              <a:t>: Kentucky will have </a:t>
            </a:r>
            <a:r>
              <a:rPr lang="en-US" sz="2400" dirty="0"/>
              <a:t>a workforce that is among the world’s most highly skilled, globally aware, and globally competent</a:t>
            </a:r>
            <a:r>
              <a:rPr lang="en-US" sz="2400" dirty="0" smtClean="0"/>
              <a:t>.</a:t>
            </a:r>
          </a:p>
          <a:p>
            <a:pPr marL="171450" indent="-171450">
              <a:lnSpc>
                <a:spcPct val="100000"/>
              </a:lnSpc>
              <a:buFont typeface="Arial" panose="020B0604020202020204" pitchFamily="34" charset="0"/>
              <a:buChar char="•"/>
            </a:pPr>
            <a:r>
              <a:rPr lang="en-US" sz="2400" b="1" u="sng" dirty="0" smtClean="0"/>
              <a:t>METHOD</a:t>
            </a:r>
            <a:r>
              <a:rPr lang="en-US" sz="2400" dirty="0" smtClean="0"/>
              <a:t>: KY </a:t>
            </a:r>
            <a:r>
              <a:rPr lang="en-US" sz="2400" dirty="0"/>
              <a:t>Rising will involve key stakeholders in a working group to develop the statewide cradle to career strategic plan</a:t>
            </a:r>
            <a:r>
              <a:rPr lang="en-US" sz="2400" dirty="0" smtClean="0"/>
              <a:t>.</a:t>
            </a:r>
          </a:p>
          <a:p>
            <a:pPr marL="171450" indent="-171450">
              <a:lnSpc>
                <a:spcPct val="100000"/>
              </a:lnSpc>
              <a:buFont typeface="Arial" panose="020B0604020202020204" pitchFamily="34" charset="0"/>
              <a:buChar char="•"/>
            </a:pPr>
            <a:r>
              <a:rPr lang="en-US" sz="2400" b="1" u="sng" dirty="0" smtClean="0"/>
              <a:t>TIMELINE</a:t>
            </a:r>
            <a:r>
              <a:rPr lang="en-US" sz="2400" dirty="0" smtClean="0"/>
              <a:t>: Analysis by March 2015, development by August 2015.</a:t>
            </a:r>
            <a:endParaRPr lang="en-US" sz="2400" dirty="0"/>
          </a:p>
        </p:txBody>
      </p:sp>
    </p:spTree>
    <p:extLst>
      <p:ext uri="{BB962C8B-B14F-4D97-AF65-F5344CB8AC3E}">
        <p14:creationId xmlns:p14="http://schemas.microsoft.com/office/powerpoint/2010/main" val="369977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Where does it come from?</a:t>
            </a:r>
            <a:endParaRPr lang="en-US" sz="3200" dirty="0">
              <a:solidFill>
                <a:srgbClr val="FF0000"/>
              </a:solidFill>
            </a:endParaRPr>
          </a:p>
        </p:txBody>
      </p:sp>
      <p:sp>
        <p:nvSpPr>
          <p:cNvPr id="4" name="Text Placeholder 3"/>
          <p:cNvSpPr>
            <a:spLocks noGrp="1"/>
          </p:cNvSpPr>
          <p:nvPr>
            <p:ph type="body" sz="half" idx="2"/>
          </p:nvPr>
        </p:nvSpPr>
        <p:spPr>
          <a:xfrm>
            <a:off x="381000" y="838200"/>
            <a:ext cx="6019800" cy="5638800"/>
          </a:xfrm>
        </p:spPr>
        <p:txBody>
          <a:bodyPr>
            <a:normAutofit/>
          </a:bodyPr>
          <a:lstStyle/>
          <a:p>
            <a:pPr>
              <a:lnSpc>
                <a:spcPct val="100000"/>
              </a:lnSpc>
            </a:pPr>
            <a:r>
              <a:rPr lang="en-US" sz="2800" b="1" u="sng" dirty="0" smtClean="0">
                <a:solidFill>
                  <a:schemeClr val="tx1"/>
                </a:solidFill>
              </a:rPr>
              <a:t>Kentucky Rising</a:t>
            </a:r>
          </a:p>
          <a:p>
            <a:pPr marL="171450" indent="-171450">
              <a:lnSpc>
                <a:spcPct val="100000"/>
              </a:lnSpc>
              <a:buFont typeface="Arial" panose="020B0604020202020204" pitchFamily="34" charset="0"/>
              <a:buChar char="•"/>
            </a:pPr>
            <a:r>
              <a:rPr lang="en-US" sz="2400" dirty="0" smtClean="0"/>
              <a:t>It is not a new initiative or program</a:t>
            </a:r>
          </a:p>
          <a:p>
            <a:pPr marL="171450" indent="-171450">
              <a:lnSpc>
                <a:spcPct val="100000"/>
              </a:lnSpc>
              <a:buFont typeface="Arial" panose="020B0604020202020204" pitchFamily="34" charset="0"/>
              <a:buChar char="•"/>
            </a:pPr>
            <a:r>
              <a:rPr lang="en-US" sz="2400" dirty="0" smtClean="0"/>
              <a:t>It pulls </a:t>
            </a:r>
            <a:r>
              <a:rPr lang="en-US" sz="2400" dirty="0"/>
              <a:t>together </a:t>
            </a:r>
            <a:r>
              <a:rPr lang="en-US" sz="2400" dirty="0" smtClean="0"/>
              <a:t>KY business </a:t>
            </a:r>
            <a:r>
              <a:rPr lang="en-US" sz="2400" dirty="0"/>
              <a:t>and higher education partners and state stakeholders in an intentional plan to support Kentucky schools and have every student graduate </a:t>
            </a:r>
            <a:r>
              <a:rPr lang="en-US" sz="2400" dirty="0" smtClean="0"/>
              <a:t>college career ready.</a:t>
            </a:r>
          </a:p>
          <a:p>
            <a:pPr marL="171450" indent="-171450">
              <a:lnSpc>
                <a:spcPct val="100000"/>
              </a:lnSpc>
              <a:buFont typeface="Arial" panose="020B0604020202020204" pitchFamily="34" charset="0"/>
              <a:buChar char="•"/>
            </a:pPr>
            <a:r>
              <a:rPr lang="en-US" sz="2400" dirty="0" smtClean="0"/>
              <a:t>It supports </a:t>
            </a:r>
            <a:r>
              <a:rPr lang="en-US" sz="2400" dirty="0"/>
              <a:t>and intersects with ALL content areas, especially social studies. An emphasis on Kentucky Rising as an intentional focus aligns the rigor of KCAS, PGES, 21st Century Skills and Program Reviews while developing a skilled and highly adaptable workforce.</a:t>
            </a:r>
          </a:p>
        </p:txBody>
      </p:sp>
    </p:spTree>
    <p:extLst>
      <p:ext uri="{BB962C8B-B14F-4D97-AF65-F5344CB8AC3E}">
        <p14:creationId xmlns:p14="http://schemas.microsoft.com/office/powerpoint/2010/main" val="348695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914400" y="1600200"/>
            <a:ext cx="7315200" cy="1828800"/>
          </a:xfrm>
        </p:spPr>
        <p:txBody>
          <a:bodyPr>
            <a:normAutofit/>
          </a:bodyPr>
          <a:lstStyle/>
          <a:p>
            <a:pPr algn="ctr"/>
            <a:r>
              <a:rPr lang="en-US" sz="6000" b="1" dirty="0" smtClean="0">
                <a:solidFill>
                  <a:srgbClr val="FF0000"/>
                </a:solidFill>
              </a:rPr>
              <a:t>ARE YOU </a:t>
            </a:r>
            <a:r>
              <a:rPr lang="en-US" sz="6000" b="1" dirty="0" smtClean="0">
                <a:solidFill>
                  <a:srgbClr val="FF0000"/>
                </a:solidFill>
                <a:hlinkClick r:id="rId3"/>
              </a:rPr>
              <a:t>READY</a:t>
            </a:r>
            <a:r>
              <a:rPr lang="en-US" sz="6000" b="1" dirty="0" smtClean="0">
                <a:solidFill>
                  <a:srgbClr val="FF0000"/>
                </a:solidFill>
              </a:rPr>
              <a:t>?</a:t>
            </a:r>
            <a:endParaRPr lang="en-US" sz="6000" b="1" dirty="0">
              <a:solidFill>
                <a:srgbClr val="FF0000"/>
              </a:solidFill>
            </a:endParaRPr>
          </a:p>
        </p:txBody>
      </p:sp>
    </p:spTree>
    <p:extLst>
      <p:ext uri="{BB962C8B-B14F-4D97-AF65-F5344CB8AC3E}">
        <p14:creationId xmlns:p14="http://schemas.microsoft.com/office/powerpoint/2010/main" val="199119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9139"/>
          </a:xfrm>
        </p:spPr>
        <p:txBody>
          <a:bodyPr/>
          <a:lstStyle/>
          <a:p>
            <a:pPr algn="ctr">
              <a:buNone/>
            </a:pPr>
            <a:r>
              <a:rPr lang="en-US" sz="3200" dirty="0" smtClean="0">
                <a:solidFill>
                  <a:srgbClr val="FF0000"/>
                </a:solidFill>
              </a:rPr>
              <a:t>What is the Global Competencies Matrix?</a:t>
            </a:r>
            <a:endParaRPr lang="en-US" sz="3200" dirty="0">
              <a:solidFill>
                <a:srgbClr val="FF0000"/>
              </a:solidFill>
            </a:endParaRPr>
          </a:p>
        </p:txBody>
      </p:sp>
      <p:sp>
        <p:nvSpPr>
          <p:cNvPr id="8" name="Text Placeholder 3"/>
          <p:cNvSpPr txBox="1">
            <a:spLocks/>
          </p:cNvSpPr>
          <p:nvPr/>
        </p:nvSpPr>
        <p:spPr>
          <a:xfrm>
            <a:off x="228600" y="990600"/>
            <a:ext cx="8686800" cy="5181600"/>
          </a:xfrm>
          <a:prstGeom prst="rect">
            <a:avLst/>
          </a:prstGeom>
        </p:spPr>
        <p:txBody>
          <a:bodyPr vert="horz" lIns="91440" tIns="45720" rIns="91440" bIns="45720" rtlCol="0">
            <a:normAutofit/>
          </a:bodyPr>
          <a:lstStyle>
            <a:lvl1pPr marL="0" indent="0" algn="l" defTabSz="914400" rtl="0" eaLnBrk="1" latinLnBrk="0" hangingPunct="1">
              <a:lnSpc>
                <a:spcPts val="14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0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buClr>
                <a:srgbClr val="232F7C">
                  <a:lumMod val="75000"/>
                </a:srgbClr>
              </a:buClr>
            </a:pPr>
            <a:r>
              <a:rPr lang="en-US" sz="2400" dirty="0">
                <a:solidFill>
                  <a:srgbClr val="237BD6">
                    <a:lumMod val="75000"/>
                  </a:srgbClr>
                </a:solidFill>
              </a:rPr>
              <a:t>The Global Competence Matrix was created as part of </a:t>
            </a:r>
            <a:r>
              <a:rPr lang="en-US" sz="2400" dirty="0" smtClean="0">
                <a:solidFill>
                  <a:srgbClr val="237BD6">
                    <a:lumMod val="75000"/>
                  </a:srgbClr>
                </a:solidFill>
              </a:rPr>
              <a:t>the </a:t>
            </a:r>
            <a:r>
              <a:rPr lang="en-US" sz="2400" b="1" u="sng" dirty="0" err="1" smtClean="0">
                <a:solidFill>
                  <a:srgbClr val="237BD6">
                    <a:lumMod val="75000"/>
                  </a:srgbClr>
                </a:solidFill>
              </a:rPr>
              <a:t>EdSteps</a:t>
            </a:r>
            <a:r>
              <a:rPr lang="en-US" sz="2400" b="1" u="sng" dirty="0" smtClean="0">
                <a:solidFill>
                  <a:srgbClr val="237BD6">
                    <a:lumMod val="75000"/>
                  </a:srgbClr>
                </a:solidFill>
              </a:rPr>
              <a:t> project</a:t>
            </a:r>
            <a:r>
              <a:rPr lang="en-US" sz="2400" dirty="0" smtClean="0">
                <a:solidFill>
                  <a:srgbClr val="237BD6">
                    <a:lumMod val="75000"/>
                  </a:srgbClr>
                </a:solidFill>
              </a:rPr>
              <a:t>.</a:t>
            </a:r>
          </a:p>
          <a:p>
            <a:pPr>
              <a:lnSpc>
                <a:spcPct val="100000"/>
              </a:lnSpc>
              <a:buClr>
                <a:srgbClr val="232F7C">
                  <a:lumMod val="75000"/>
                </a:srgbClr>
              </a:buClr>
            </a:pPr>
            <a:endParaRPr lang="en-US" sz="1000" b="1" u="sng" dirty="0">
              <a:solidFill>
                <a:srgbClr val="237BD6">
                  <a:lumMod val="75000"/>
                </a:srgbClr>
              </a:solidFill>
            </a:endParaRPr>
          </a:p>
          <a:p>
            <a:pPr>
              <a:lnSpc>
                <a:spcPct val="100000"/>
              </a:lnSpc>
              <a:buClr>
                <a:srgbClr val="232F7C">
                  <a:lumMod val="75000"/>
                </a:srgbClr>
              </a:buClr>
            </a:pPr>
            <a:r>
              <a:rPr lang="en-US" sz="2400" dirty="0" smtClean="0">
                <a:solidFill>
                  <a:srgbClr val="237BD6">
                    <a:lumMod val="75000"/>
                  </a:srgbClr>
                </a:solidFill>
              </a:rPr>
              <a:t>It was created by the </a:t>
            </a:r>
            <a:r>
              <a:rPr lang="en-US" sz="2400" b="1" u="sng" dirty="0" smtClean="0">
                <a:solidFill>
                  <a:srgbClr val="FF0000"/>
                </a:solidFill>
              </a:rPr>
              <a:t>Council </a:t>
            </a:r>
            <a:r>
              <a:rPr lang="en-US" sz="2400" b="1" u="sng" dirty="0">
                <a:solidFill>
                  <a:srgbClr val="FF0000"/>
                </a:solidFill>
              </a:rPr>
              <a:t>of Chief State School </a:t>
            </a:r>
            <a:r>
              <a:rPr lang="en-US" sz="2400" b="1" u="sng" dirty="0" smtClean="0">
                <a:solidFill>
                  <a:srgbClr val="FF0000"/>
                </a:solidFill>
              </a:rPr>
              <a:t>Officers</a:t>
            </a:r>
            <a:r>
              <a:rPr lang="en-US" sz="2400" dirty="0" smtClean="0">
                <a:solidFill>
                  <a:srgbClr val="FF0000"/>
                </a:solidFill>
              </a:rPr>
              <a:t> </a:t>
            </a:r>
            <a:r>
              <a:rPr lang="en-US" sz="2400" dirty="0" smtClean="0">
                <a:solidFill>
                  <a:srgbClr val="237BD6">
                    <a:lumMod val="75000"/>
                  </a:srgbClr>
                </a:solidFill>
              </a:rPr>
              <a:t>in </a:t>
            </a:r>
            <a:r>
              <a:rPr lang="en-US" sz="2400" dirty="0">
                <a:solidFill>
                  <a:srgbClr val="237BD6">
                    <a:lumMod val="75000"/>
                  </a:srgbClr>
                </a:solidFill>
              </a:rPr>
              <a:t>partnership with the </a:t>
            </a:r>
            <a:r>
              <a:rPr lang="en-US" sz="2400" b="1" u="sng" dirty="0">
                <a:solidFill>
                  <a:srgbClr val="FF0000"/>
                </a:solidFill>
              </a:rPr>
              <a:t>Asia Society Partnership for Global </a:t>
            </a:r>
            <a:r>
              <a:rPr lang="en-US" sz="2400" b="1" u="sng" dirty="0" smtClean="0">
                <a:solidFill>
                  <a:srgbClr val="FF0000"/>
                </a:solidFill>
              </a:rPr>
              <a:t>Learning</a:t>
            </a:r>
            <a:r>
              <a:rPr lang="en-US" sz="2400" dirty="0" smtClean="0">
                <a:solidFill>
                  <a:srgbClr val="237BD6">
                    <a:lumMod val="75000"/>
                  </a:srgbClr>
                </a:solidFill>
              </a:rPr>
              <a:t>.</a:t>
            </a:r>
          </a:p>
          <a:p>
            <a:pPr>
              <a:lnSpc>
                <a:spcPct val="100000"/>
              </a:lnSpc>
              <a:buClr>
                <a:srgbClr val="232F7C">
                  <a:lumMod val="75000"/>
                </a:srgbClr>
              </a:buClr>
            </a:pPr>
            <a:endParaRPr lang="en-US" sz="1000" b="1" u="sng" dirty="0">
              <a:solidFill>
                <a:srgbClr val="FF0000"/>
              </a:solidFill>
            </a:endParaRPr>
          </a:p>
          <a:p>
            <a:pPr>
              <a:lnSpc>
                <a:spcPct val="100000"/>
              </a:lnSpc>
              <a:buClr>
                <a:srgbClr val="232F7C">
                  <a:lumMod val="75000"/>
                </a:srgbClr>
              </a:buClr>
            </a:pPr>
            <a:r>
              <a:rPr lang="en-US" sz="2400" dirty="0" smtClean="0">
                <a:solidFill>
                  <a:srgbClr val="237BD6">
                    <a:lumMod val="75000"/>
                  </a:srgbClr>
                </a:solidFill>
              </a:rPr>
              <a:t>It provides </a:t>
            </a:r>
            <a:r>
              <a:rPr lang="en-US" sz="2400" dirty="0">
                <a:solidFill>
                  <a:srgbClr val="237BD6">
                    <a:lumMod val="75000"/>
                  </a:srgbClr>
                </a:solidFill>
              </a:rPr>
              <a:t>detail about the overall </a:t>
            </a:r>
            <a:r>
              <a:rPr lang="en-US" sz="2400" b="1" u="sng" dirty="0">
                <a:solidFill>
                  <a:srgbClr val="237BD6">
                    <a:lumMod val="75000"/>
                  </a:srgbClr>
                </a:solidFill>
              </a:rPr>
              <a:t>definition</a:t>
            </a:r>
            <a:r>
              <a:rPr lang="en-US" sz="2400" dirty="0">
                <a:solidFill>
                  <a:srgbClr val="237BD6">
                    <a:lumMod val="75000"/>
                  </a:srgbClr>
                </a:solidFill>
              </a:rPr>
              <a:t> of Global Competence and how it might be demonstrated by students. </a:t>
            </a:r>
            <a:endParaRPr lang="en-US" sz="2400" dirty="0" smtClean="0">
              <a:solidFill>
                <a:srgbClr val="237BD6">
                  <a:lumMod val="75000"/>
                </a:srgbClr>
              </a:solidFill>
            </a:endParaRPr>
          </a:p>
          <a:p>
            <a:pPr>
              <a:lnSpc>
                <a:spcPct val="100000"/>
              </a:lnSpc>
              <a:buClr>
                <a:srgbClr val="232F7C">
                  <a:lumMod val="75000"/>
                </a:srgbClr>
              </a:buClr>
            </a:pPr>
            <a:endParaRPr lang="en-US" sz="1000" dirty="0">
              <a:solidFill>
                <a:srgbClr val="237BD6">
                  <a:lumMod val="75000"/>
                </a:srgbClr>
              </a:solidFill>
            </a:endParaRPr>
          </a:p>
          <a:p>
            <a:pPr>
              <a:lnSpc>
                <a:spcPct val="100000"/>
              </a:lnSpc>
              <a:buClr>
                <a:srgbClr val="232F7C">
                  <a:lumMod val="75000"/>
                </a:srgbClr>
              </a:buClr>
            </a:pPr>
            <a:r>
              <a:rPr lang="en-US" sz="2400" b="1" u="sng" dirty="0" smtClean="0">
                <a:solidFill>
                  <a:srgbClr val="237BD6">
                    <a:lumMod val="75000"/>
                  </a:srgbClr>
                </a:solidFill>
              </a:rPr>
              <a:t>6 </a:t>
            </a:r>
            <a:r>
              <a:rPr lang="en-US" sz="2400" b="1" u="sng" dirty="0">
                <a:solidFill>
                  <a:srgbClr val="237BD6">
                    <a:lumMod val="75000"/>
                  </a:srgbClr>
                </a:solidFill>
              </a:rPr>
              <a:t>content-area matrices</a:t>
            </a:r>
            <a:r>
              <a:rPr lang="en-US" sz="2400" dirty="0">
                <a:solidFill>
                  <a:srgbClr val="237BD6">
                    <a:lumMod val="75000"/>
                  </a:srgbClr>
                </a:solidFill>
              </a:rPr>
              <a:t> </a:t>
            </a:r>
            <a:r>
              <a:rPr lang="en-US" sz="2400" dirty="0" smtClean="0">
                <a:solidFill>
                  <a:srgbClr val="237BD6">
                    <a:lumMod val="75000"/>
                  </a:srgbClr>
                </a:solidFill>
              </a:rPr>
              <a:t>with </a:t>
            </a:r>
            <a:r>
              <a:rPr lang="en-US" sz="2400" dirty="0">
                <a:solidFill>
                  <a:srgbClr val="237BD6">
                    <a:lumMod val="75000"/>
                  </a:srgbClr>
                </a:solidFill>
              </a:rPr>
              <a:t>additional information and perspectives </a:t>
            </a:r>
            <a:r>
              <a:rPr lang="en-US" sz="2400" dirty="0" smtClean="0">
                <a:solidFill>
                  <a:srgbClr val="237BD6">
                    <a:lumMod val="75000"/>
                  </a:srgbClr>
                </a:solidFill>
              </a:rPr>
              <a:t>relevant </a:t>
            </a:r>
            <a:r>
              <a:rPr lang="en-US" sz="2400" dirty="0">
                <a:solidFill>
                  <a:srgbClr val="237BD6">
                    <a:lumMod val="75000"/>
                  </a:srgbClr>
                </a:solidFill>
              </a:rPr>
              <a:t>to each content area </a:t>
            </a:r>
            <a:r>
              <a:rPr lang="en-US" sz="2400" dirty="0" smtClean="0">
                <a:solidFill>
                  <a:srgbClr val="237BD6">
                    <a:lumMod val="75000"/>
                  </a:srgbClr>
                </a:solidFill>
              </a:rPr>
              <a:t/>
            </a:r>
            <a:br>
              <a:rPr lang="en-US" sz="2400" dirty="0" smtClean="0">
                <a:solidFill>
                  <a:srgbClr val="237BD6">
                    <a:lumMod val="75000"/>
                  </a:srgbClr>
                </a:solidFill>
              </a:rPr>
            </a:br>
            <a:r>
              <a:rPr lang="en-US" sz="2400" dirty="0" smtClean="0">
                <a:solidFill>
                  <a:srgbClr val="237BD6">
                    <a:lumMod val="75000"/>
                  </a:srgbClr>
                </a:solidFill>
              </a:rPr>
              <a:t>and </a:t>
            </a:r>
            <a:r>
              <a:rPr lang="en-US" sz="2400" dirty="0">
                <a:solidFill>
                  <a:srgbClr val="237BD6">
                    <a:lumMod val="75000"/>
                  </a:srgbClr>
                </a:solidFill>
              </a:rPr>
              <a:t>its </a:t>
            </a:r>
            <a:r>
              <a:rPr lang="en-US" sz="2400" dirty="0" smtClean="0">
                <a:solidFill>
                  <a:srgbClr val="237BD6">
                    <a:lumMod val="75000"/>
                  </a:srgbClr>
                </a:solidFill>
              </a:rPr>
              <a:t>objectives.</a:t>
            </a:r>
          </a:p>
          <a:p>
            <a:pPr>
              <a:lnSpc>
                <a:spcPct val="100000"/>
              </a:lnSpc>
              <a:buClr>
                <a:srgbClr val="232F7C">
                  <a:lumMod val="75000"/>
                </a:srgbClr>
              </a:buClr>
            </a:pPr>
            <a:endParaRPr lang="en-US" sz="1000" dirty="0">
              <a:solidFill>
                <a:srgbClr val="237BD6">
                  <a:lumMod val="75000"/>
                </a:srgbClr>
              </a:solidFill>
            </a:endParaRPr>
          </a:p>
          <a:p>
            <a:pPr>
              <a:lnSpc>
                <a:spcPct val="100000"/>
              </a:lnSpc>
              <a:buClr>
                <a:srgbClr val="232F7C">
                  <a:lumMod val="75000"/>
                </a:srgbClr>
              </a:buClr>
            </a:pPr>
            <a:r>
              <a:rPr lang="en-US" sz="2400" dirty="0" smtClean="0">
                <a:solidFill>
                  <a:srgbClr val="237BD6">
                    <a:lumMod val="75000"/>
                  </a:srgbClr>
                </a:solidFill>
              </a:rPr>
              <a:t>Provides </a:t>
            </a:r>
            <a:r>
              <a:rPr lang="en-US" sz="2400" dirty="0">
                <a:solidFill>
                  <a:srgbClr val="237BD6">
                    <a:lumMod val="75000"/>
                  </a:srgbClr>
                </a:solidFill>
              </a:rPr>
              <a:t>teachers and students </a:t>
            </a:r>
            <a:r>
              <a:rPr lang="en-US" sz="2400" dirty="0" smtClean="0">
                <a:solidFill>
                  <a:srgbClr val="237BD6">
                    <a:lumMod val="75000"/>
                  </a:srgbClr>
                </a:solidFill>
              </a:rPr>
              <a:t>with </a:t>
            </a:r>
            <a:r>
              <a:rPr lang="en-US" sz="2400" b="1" u="sng" dirty="0" smtClean="0">
                <a:solidFill>
                  <a:srgbClr val="237BD6">
                    <a:lumMod val="75000"/>
                  </a:srgbClr>
                </a:solidFill>
              </a:rPr>
              <a:t>a </a:t>
            </a:r>
            <a:r>
              <a:rPr lang="en-US" sz="2400" b="1" u="sng" dirty="0">
                <a:solidFill>
                  <a:srgbClr val="237BD6">
                    <a:lumMod val="75000"/>
                  </a:srgbClr>
                </a:solidFill>
              </a:rPr>
              <a:t>way to look at </a:t>
            </a:r>
            <a:r>
              <a:rPr lang="en-US" sz="2400" b="1" u="sng" dirty="0" smtClean="0">
                <a:solidFill>
                  <a:srgbClr val="237BD6">
                    <a:lumMod val="75000"/>
                  </a:srgbClr>
                </a:solidFill>
              </a:rPr>
              <a:t/>
            </a:r>
            <a:br>
              <a:rPr lang="en-US" sz="2400" b="1" u="sng" dirty="0" smtClean="0">
                <a:solidFill>
                  <a:srgbClr val="237BD6">
                    <a:lumMod val="75000"/>
                  </a:srgbClr>
                </a:solidFill>
              </a:rPr>
            </a:br>
            <a:r>
              <a:rPr lang="en-US" sz="2400" b="1" u="sng" dirty="0" smtClean="0">
                <a:solidFill>
                  <a:srgbClr val="237BD6">
                    <a:lumMod val="75000"/>
                  </a:srgbClr>
                </a:solidFill>
              </a:rPr>
              <a:t>global </a:t>
            </a:r>
            <a:r>
              <a:rPr lang="en-US" sz="2400" b="1" u="sng" dirty="0">
                <a:solidFill>
                  <a:srgbClr val="237BD6">
                    <a:lumMod val="75000"/>
                  </a:srgbClr>
                </a:solidFill>
              </a:rPr>
              <a:t>competence</a:t>
            </a:r>
            <a:r>
              <a:rPr lang="en-US" sz="2400" dirty="0">
                <a:solidFill>
                  <a:srgbClr val="237BD6">
                    <a:lumMod val="75000"/>
                  </a:srgbClr>
                </a:solidFill>
              </a:rPr>
              <a:t> through the different content area lenses.</a:t>
            </a:r>
          </a:p>
          <a:p>
            <a:pPr>
              <a:lnSpc>
                <a:spcPct val="100000"/>
              </a:lnSpc>
              <a:buClr>
                <a:srgbClr val="232F7C">
                  <a:lumMod val="75000"/>
                </a:srgbClr>
              </a:buClr>
            </a:pPr>
            <a:endParaRPr lang="en-US" sz="2400" dirty="0">
              <a:solidFill>
                <a:srgbClr val="237BD6">
                  <a:lumMod val="75000"/>
                </a:srgbClr>
              </a:solidFill>
            </a:endParaRPr>
          </a:p>
        </p:txBody>
      </p:sp>
    </p:spTree>
    <p:extLst>
      <p:ext uri="{BB962C8B-B14F-4D97-AF65-F5344CB8AC3E}">
        <p14:creationId xmlns:p14="http://schemas.microsoft.com/office/powerpoint/2010/main" val="340845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50" t="16109" r="25000" b="4921"/>
          <a:stretch/>
        </p:blipFill>
        <p:spPr bwMode="auto">
          <a:xfrm>
            <a:off x="0" y="1"/>
            <a:ext cx="91331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79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838200"/>
            <a:ext cx="8610600" cy="5334000"/>
          </a:xfrm>
        </p:spPr>
        <p:txBody>
          <a:bodyPr>
            <a:normAutofit/>
          </a:bodyPr>
          <a:lstStyle/>
          <a:p>
            <a:pPr>
              <a:lnSpc>
                <a:spcPct val="100000"/>
              </a:lnSpc>
              <a:spcBef>
                <a:spcPts val="0"/>
              </a:spcBef>
            </a:pPr>
            <a:endParaRPr lang="en-US" sz="1400" u="sng" dirty="0" smtClean="0"/>
          </a:p>
          <a:p>
            <a:pPr algn="ctr">
              <a:lnSpc>
                <a:spcPct val="100000"/>
              </a:lnSpc>
              <a:spcBef>
                <a:spcPts val="0"/>
              </a:spcBef>
            </a:pPr>
            <a:r>
              <a:rPr lang="en-US" sz="2800" u="sng" dirty="0" smtClean="0"/>
              <a:t>Kentucky Department of Education</a:t>
            </a:r>
            <a:r>
              <a:rPr lang="en-US" sz="2800" dirty="0" smtClean="0"/>
              <a:t> </a:t>
            </a:r>
            <a:r>
              <a:rPr lang="en-US" sz="2800" b="1" u="sng" dirty="0" smtClean="0">
                <a:solidFill>
                  <a:schemeClr val="tx1"/>
                </a:solidFill>
              </a:rPr>
              <a:t>www.education.ky.gov</a:t>
            </a:r>
          </a:p>
          <a:p>
            <a:pPr>
              <a:lnSpc>
                <a:spcPct val="100000"/>
              </a:lnSpc>
              <a:spcBef>
                <a:spcPts val="0"/>
              </a:spcBef>
            </a:pPr>
            <a:endParaRPr lang="en-US" sz="2800" dirty="0" smtClean="0"/>
          </a:p>
          <a:p>
            <a:pPr algn="ctr">
              <a:lnSpc>
                <a:spcPct val="100000"/>
              </a:lnSpc>
              <a:spcBef>
                <a:spcPts val="0"/>
              </a:spcBef>
            </a:pPr>
            <a:r>
              <a:rPr lang="en-US" sz="2800" b="1" i="1" u="sng" dirty="0">
                <a:solidFill>
                  <a:srgbClr val="00B050"/>
                </a:solidFill>
              </a:rPr>
              <a:t>NEW</a:t>
            </a:r>
            <a:r>
              <a:rPr lang="en-US" sz="2800" b="1" i="1" u="sng" dirty="0" smtClean="0">
                <a:solidFill>
                  <a:srgbClr val="00B050"/>
                </a:solidFill>
              </a:rPr>
              <a:t>!!!</a:t>
            </a:r>
          </a:p>
          <a:p>
            <a:pPr algn="ctr">
              <a:lnSpc>
                <a:spcPct val="100000"/>
              </a:lnSpc>
              <a:spcBef>
                <a:spcPts val="0"/>
              </a:spcBef>
            </a:pPr>
            <a:r>
              <a:rPr lang="en-US" sz="2800" u="sng" dirty="0" smtClean="0"/>
              <a:t>Kentucky </a:t>
            </a:r>
            <a:r>
              <a:rPr lang="en-US" sz="2800" u="sng" dirty="0"/>
              <a:t>Department of Education</a:t>
            </a:r>
            <a:r>
              <a:rPr lang="en-US" sz="2800" dirty="0"/>
              <a:t> </a:t>
            </a:r>
            <a:endParaRPr lang="en-US" sz="2800" dirty="0" smtClean="0"/>
          </a:p>
          <a:p>
            <a:pPr algn="ctr">
              <a:lnSpc>
                <a:spcPct val="100000"/>
              </a:lnSpc>
              <a:spcBef>
                <a:spcPts val="0"/>
              </a:spcBef>
            </a:pPr>
            <a:r>
              <a:rPr lang="en-US" sz="2800" dirty="0" smtClean="0"/>
              <a:t>World Languages website</a:t>
            </a:r>
          </a:p>
          <a:p>
            <a:pPr algn="ctr">
              <a:lnSpc>
                <a:spcPct val="100000"/>
              </a:lnSpc>
              <a:spcBef>
                <a:spcPts val="0"/>
              </a:spcBef>
            </a:pPr>
            <a:r>
              <a:rPr lang="en-US" sz="2800" b="1" u="sng" dirty="0" smtClean="0">
                <a:solidFill>
                  <a:schemeClr val="tx1"/>
                </a:solidFill>
              </a:rPr>
              <a:t>http://education.ky.gov/curriculum/conpro/Worldlang/Pages/default.aspx</a:t>
            </a:r>
            <a:endParaRPr lang="en-US" sz="2800" b="1" u="sng" dirty="0">
              <a:solidFill>
                <a:schemeClr val="tx1"/>
              </a:solidFill>
            </a:endParaRPr>
          </a:p>
        </p:txBody>
      </p:sp>
      <p:sp>
        <p:nvSpPr>
          <p:cNvPr id="10" name="Title 1"/>
          <p:cNvSpPr txBox="1">
            <a:spLocks/>
          </p:cNvSpPr>
          <p:nvPr/>
        </p:nvSpPr>
        <p:spPr>
          <a:xfrm>
            <a:off x="0" y="76200"/>
            <a:ext cx="9144000" cy="719139"/>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3200" dirty="0" smtClean="0">
                <a:solidFill>
                  <a:srgbClr val="FF0000"/>
                </a:solidFill>
              </a:rPr>
              <a:t>Resources for World Languages</a:t>
            </a:r>
            <a:endParaRPr lang="en-US" sz="3200" dirty="0">
              <a:solidFill>
                <a:srgbClr val="FF0000"/>
              </a:solidFill>
            </a:endParaRPr>
          </a:p>
        </p:txBody>
      </p:sp>
    </p:spTree>
    <p:extLst>
      <p:ext uri="{BB962C8B-B14F-4D97-AF65-F5344CB8AC3E}">
        <p14:creationId xmlns:p14="http://schemas.microsoft.com/office/powerpoint/2010/main" val="29974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838200"/>
            <a:ext cx="8610600" cy="5334000"/>
          </a:xfrm>
        </p:spPr>
        <p:txBody>
          <a:bodyPr>
            <a:normAutofit/>
          </a:bodyPr>
          <a:lstStyle/>
          <a:p>
            <a:pPr>
              <a:lnSpc>
                <a:spcPct val="100000"/>
              </a:lnSpc>
            </a:pPr>
            <a:r>
              <a:rPr lang="en-US" sz="2800" dirty="0" smtClean="0"/>
              <a:t>Kentucky Department of Education website</a:t>
            </a:r>
          </a:p>
          <a:p>
            <a:pPr>
              <a:lnSpc>
                <a:spcPct val="100000"/>
              </a:lnSpc>
            </a:pPr>
            <a:r>
              <a:rPr lang="en-US" sz="2800" dirty="0"/>
              <a:t>	</a:t>
            </a:r>
            <a:r>
              <a:rPr lang="en-US" sz="2800" b="1" u="sng" dirty="0" smtClean="0">
                <a:solidFill>
                  <a:schemeClr val="tx1"/>
                </a:solidFill>
              </a:rPr>
              <a:t>www.education.ky.gov</a:t>
            </a:r>
          </a:p>
          <a:p>
            <a:pPr>
              <a:lnSpc>
                <a:spcPct val="100000"/>
              </a:lnSpc>
            </a:pPr>
            <a:endParaRPr lang="en-US" sz="2000" dirty="0" smtClean="0"/>
          </a:p>
          <a:p>
            <a:pPr>
              <a:lnSpc>
                <a:spcPct val="100000"/>
              </a:lnSpc>
            </a:pPr>
            <a:r>
              <a:rPr lang="en-US" sz="2800" dirty="0" smtClean="0"/>
              <a:t>NEA Foundation website (former </a:t>
            </a:r>
            <a:r>
              <a:rPr lang="en-US" sz="2800" dirty="0" err="1" smtClean="0"/>
              <a:t>EdSteps</a:t>
            </a:r>
            <a:r>
              <a:rPr lang="en-US" sz="2800" dirty="0" smtClean="0"/>
              <a:t> website)</a:t>
            </a:r>
          </a:p>
          <a:p>
            <a:pPr>
              <a:lnSpc>
                <a:spcPct val="100000"/>
              </a:lnSpc>
            </a:pPr>
            <a:r>
              <a:rPr lang="en-US" sz="2800" dirty="0" smtClean="0"/>
              <a:t>	</a:t>
            </a:r>
            <a:r>
              <a:rPr lang="en-US" sz="2800" b="1" u="sng" dirty="0" smtClean="0">
                <a:solidFill>
                  <a:schemeClr val="tx1"/>
                </a:solidFill>
              </a:rPr>
              <a:t>www.neafoundation.org</a:t>
            </a:r>
          </a:p>
          <a:p>
            <a:pPr>
              <a:lnSpc>
                <a:spcPct val="100000"/>
              </a:lnSpc>
            </a:pPr>
            <a:endParaRPr lang="en-US" sz="2000" dirty="0" smtClean="0"/>
          </a:p>
          <a:p>
            <a:pPr>
              <a:lnSpc>
                <a:spcPct val="100000"/>
              </a:lnSpc>
            </a:pPr>
            <a:r>
              <a:rPr lang="en-US" sz="2800" dirty="0" smtClean="0"/>
              <a:t>Council of Chief State School Officers website</a:t>
            </a:r>
          </a:p>
          <a:p>
            <a:pPr>
              <a:lnSpc>
                <a:spcPct val="100000"/>
              </a:lnSpc>
            </a:pPr>
            <a:r>
              <a:rPr lang="en-US" sz="2800" dirty="0" smtClean="0"/>
              <a:t>	</a:t>
            </a:r>
            <a:r>
              <a:rPr lang="en-US" sz="2800" b="1" u="sng" dirty="0" smtClean="0">
                <a:solidFill>
                  <a:schemeClr val="tx1"/>
                </a:solidFill>
              </a:rPr>
              <a:t>www.ccsso.org </a:t>
            </a:r>
            <a:endParaRPr lang="en-US" sz="2800" b="1" u="sng" dirty="0">
              <a:solidFill>
                <a:schemeClr val="tx1"/>
              </a:solidFill>
            </a:endParaRPr>
          </a:p>
          <a:p>
            <a:pPr>
              <a:lnSpc>
                <a:spcPct val="100000"/>
              </a:lnSpc>
            </a:pPr>
            <a:endParaRPr lang="en-US" sz="2000" dirty="0" smtClean="0"/>
          </a:p>
          <a:p>
            <a:pPr>
              <a:lnSpc>
                <a:spcPct val="100000"/>
              </a:lnSpc>
            </a:pPr>
            <a:r>
              <a:rPr lang="en-US" sz="2800" dirty="0" smtClean="0"/>
              <a:t>Asia </a:t>
            </a:r>
            <a:r>
              <a:rPr lang="en-US" sz="2800" dirty="0"/>
              <a:t>Society Partnership for Global </a:t>
            </a:r>
            <a:r>
              <a:rPr lang="en-US" sz="2800" dirty="0" smtClean="0"/>
              <a:t>Learning</a:t>
            </a:r>
          </a:p>
          <a:p>
            <a:pPr>
              <a:lnSpc>
                <a:spcPct val="100000"/>
              </a:lnSpc>
            </a:pPr>
            <a:r>
              <a:rPr lang="en-US" sz="2800" dirty="0"/>
              <a:t>	</a:t>
            </a:r>
            <a:r>
              <a:rPr lang="en-US" sz="2800" b="1" u="sng" dirty="0" smtClean="0">
                <a:solidFill>
                  <a:schemeClr val="tx1"/>
                </a:solidFill>
              </a:rPr>
              <a:t>www.asiasociety.org</a:t>
            </a:r>
          </a:p>
          <a:p>
            <a:pPr>
              <a:lnSpc>
                <a:spcPct val="100000"/>
              </a:lnSpc>
            </a:pPr>
            <a:endParaRPr lang="en-US" sz="2400" dirty="0"/>
          </a:p>
        </p:txBody>
      </p:sp>
      <p:sp>
        <p:nvSpPr>
          <p:cNvPr id="10" name="Title 1"/>
          <p:cNvSpPr txBox="1">
            <a:spLocks/>
          </p:cNvSpPr>
          <p:nvPr/>
        </p:nvSpPr>
        <p:spPr>
          <a:xfrm>
            <a:off x="0" y="76200"/>
            <a:ext cx="9144000" cy="719139"/>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3200" dirty="0" smtClean="0">
                <a:solidFill>
                  <a:srgbClr val="FF0000"/>
                </a:solidFill>
              </a:rPr>
              <a:t>Resources for Global Competencies</a:t>
            </a:r>
            <a:endParaRPr lang="en-US" sz="3200" dirty="0">
              <a:solidFill>
                <a:srgbClr val="FF0000"/>
              </a:solidFill>
            </a:endParaRPr>
          </a:p>
        </p:txBody>
      </p:sp>
    </p:spTree>
    <p:extLst>
      <p:ext uri="{BB962C8B-B14F-4D97-AF65-F5344CB8AC3E}">
        <p14:creationId xmlns:p14="http://schemas.microsoft.com/office/powerpoint/2010/main" val="229489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1000"/>
                                        <p:tgtEl>
                                          <p:spTgt spid="4">
                                            <p:txEl>
                                              <p:pRg st="9" end="9"/>
                                            </p:txEl>
                                          </p:spTgt>
                                        </p:tgtEl>
                                      </p:cBhvr>
                                    </p:animEffect>
                                    <p:anim calcmode="lin" valueType="num">
                                      <p:cBhvr>
                                        <p:cTn id="5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1000"/>
                                        <p:tgtEl>
                                          <p:spTgt spid="4">
                                            <p:txEl>
                                              <p:pRg st="10" end="10"/>
                                            </p:txEl>
                                          </p:spTgt>
                                        </p:tgtEl>
                                      </p:cBhvr>
                                    </p:animEffect>
                                    <p:anim calcmode="lin" valueType="num">
                                      <p:cBhvr>
                                        <p:cTn id="6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24400" y="1066800"/>
            <a:ext cx="4419600" cy="3124200"/>
          </a:xfrm>
        </p:spPr>
        <p:txBody>
          <a:bodyPr>
            <a:normAutofit/>
          </a:bodyPr>
          <a:lstStyle/>
          <a:p>
            <a:pPr algn="ctr">
              <a:lnSpc>
                <a:spcPct val="100000"/>
              </a:lnSpc>
            </a:pPr>
            <a:r>
              <a:rPr lang="en-US" sz="2000" dirty="0" smtClean="0"/>
              <a:t>Kentucky Department of Education</a:t>
            </a:r>
            <a:br>
              <a:rPr lang="en-US" sz="2000" dirty="0" smtClean="0"/>
            </a:br>
            <a:r>
              <a:rPr lang="en-US" sz="2000" dirty="0" smtClean="0"/>
              <a:t>website</a:t>
            </a:r>
          </a:p>
          <a:p>
            <a:pPr algn="ctr">
              <a:lnSpc>
                <a:spcPct val="100000"/>
              </a:lnSpc>
            </a:pPr>
            <a:r>
              <a:rPr lang="en-US" sz="2000" b="1" u="sng" dirty="0" smtClean="0">
                <a:solidFill>
                  <a:schemeClr val="tx1"/>
                </a:solidFill>
              </a:rPr>
              <a:t>www.education.ky.gov</a:t>
            </a:r>
            <a:br>
              <a:rPr lang="en-US" sz="2000" b="1" u="sng" dirty="0" smtClean="0">
                <a:solidFill>
                  <a:schemeClr val="tx1"/>
                </a:solidFill>
              </a:rPr>
            </a:br>
            <a:endParaRPr lang="en-US" sz="2000" b="1" u="sng" dirty="0" smtClean="0">
              <a:solidFill>
                <a:schemeClr val="tx1"/>
              </a:solidFill>
            </a:endParaRPr>
          </a:p>
          <a:p>
            <a:pPr algn="ctr">
              <a:lnSpc>
                <a:spcPct val="100000"/>
              </a:lnSpc>
            </a:pPr>
            <a:r>
              <a:rPr lang="en-US" sz="2000" b="1" i="1" u="sng" dirty="0" smtClean="0">
                <a:solidFill>
                  <a:srgbClr val="00B050"/>
                </a:solidFill>
              </a:rPr>
              <a:t>NEW!!!</a:t>
            </a:r>
          </a:p>
          <a:p>
            <a:pPr algn="ctr">
              <a:lnSpc>
                <a:spcPct val="100000"/>
              </a:lnSpc>
            </a:pPr>
            <a:r>
              <a:rPr lang="en-US" sz="2000" dirty="0" smtClean="0"/>
              <a:t>Kentucky Department of Education</a:t>
            </a:r>
            <a:br>
              <a:rPr lang="en-US" sz="2000" dirty="0" smtClean="0"/>
            </a:br>
            <a:r>
              <a:rPr lang="en-US" sz="2000" dirty="0" smtClean="0"/>
              <a:t>World Languages website</a:t>
            </a:r>
          </a:p>
          <a:p>
            <a:pPr algn="ctr">
              <a:lnSpc>
                <a:spcPct val="100000"/>
              </a:lnSpc>
            </a:pPr>
            <a:r>
              <a:rPr lang="en-US" sz="2000" b="1" u="sng" dirty="0" smtClean="0">
                <a:solidFill>
                  <a:schemeClr val="tx1"/>
                </a:solidFill>
              </a:rPr>
              <a:t>http://education.ky.gov/curriculum/conpro/Worldlang/Pages/default.aspx</a:t>
            </a:r>
          </a:p>
        </p:txBody>
      </p:sp>
      <p:sp>
        <p:nvSpPr>
          <p:cNvPr id="10" name="Title 1"/>
          <p:cNvSpPr txBox="1">
            <a:spLocks/>
          </p:cNvSpPr>
          <p:nvPr/>
        </p:nvSpPr>
        <p:spPr>
          <a:xfrm>
            <a:off x="4724400" y="0"/>
            <a:ext cx="4419600" cy="990600"/>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3200" dirty="0" smtClean="0">
                <a:solidFill>
                  <a:srgbClr val="FF0000"/>
                </a:solidFill>
              </a:rPr>
              <a:t>Resources for Kentucky Rising</a:t>
            </a:r>
            <a:endParaRPr lang="en-US" sz="3200" dirty="0">
              <a:solidFill>
                <a:srgbClr val="FF0000"/>
              </a:solidFill>
            </a:endParaRPr>
          </a:p>
        </p:txBody>
      </p:sp>
      <p:sp>
        <p:nvSpPr>
          <p:cNvPr id="5" name="Title 1"/>
          <p:cNvSpPr txBox="1">
            <a:spLocks/>
          </p:cNvSpPr>
          <p:nvPr/>
        </p:nvSpPr>
        <p:spPr>
          <a:xfrm>
            <a:off x="0" y="0"/>
            <a:ext cx="4419600" cy="990600"/>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3200" dirty="0" smtClean="0">
                <a:solidFill>
                  <a:srgbClr val="FF0000"/>
                </a:solidFill>
              </a:rPr>
              <a:t>Resources for 21</a:t>
            </a:r>
            <a:r>
              <a:rPr lang="en-US" sz="3200" baseline="30000" dirty="0" smtClean="0">
                <a:solidFill>
                  <a:srgbClr val="FF0000"/>
                </a:solidFill>
              </a:rPr>
              <a:t>st</a:t>
            </a:r>
            <a:r>
              <a:rPr lang="en-US" sz="3200" dirty="0" smtClean="0">
                <a:solidFill>
                  <a:srgbClr val="FF0000"/>
                </a:solidFill>
              </a:rPr>
              <a:t> Century Skills</a:t>
            </a:r>
          </a:p>
        </p:txBody>
      </p:sp>
      <p:sp>
        <p:nvSpPr>
          <p:cNvPr id="6" name="Text Placeholder 3"/>
          <p:cNvSpPr txBox="1">
            <a:spLocks/>
          </p:cNvSpPr>
          <p:nvPr/>
        </p:nvSpPr>
        <p:spPr>
          <a:xfrm>
            <a:off x="0" y="1066800"/>
            <a:ext cx="4419600" cy="5791200"/>
          </a:xfrm>
          <a:prstGeom prst="rect">
            <a:avLst/>
          </a:prstGeom>
        </p:spPr>
        <p:txBody>
          <a:bodyPr vert="horz" lIns="91440" tIns="45720" rIns="91440" bIns="45720" rtlCol="0">
            <a:normAutofit lnSpcReduction="10000"/>
          </a:bodyPr>
          <a:lstStyle>
            <a:lvl1pPr marL="0" indent="0" algn="l" defTabSz="914400" rtl="0" eaLnBrk="1" latinLnBrk="0" hangingPunct="1">
              <a:lnSpc>
                <a:spcPts val="14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2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10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9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00000"/>
              </a:lnSpc>
              <a:buClr>
                <a:srgbClr val="232F7C">
                  <a:lumMod val="75000"/>
                </a:srgbClr>
              </a:buClr>
            </a:pPr>
            <a:r>
              <a:rPr lang="en-US" sz="2600" dirty="0" smtClean="0">
                <a:solidFill>
                  <a:srgbClr val="237BD6">
                    <a:lumMod val="75000"/>
                  </a:srgbClr>
                </a:solidFill>
              </a:rPr>
              <a:t>Partnership for 21</a:t>
            </a:r>
            <a:r>
              <a:rPr lang="en-US" sz="2600" baseline="30000" dirty="0" smtClean="0">
                <a:solidFill>
                  <a:srgbClr val="237BD6">
                    <a:lumMod val="75000"/>
                  </a:srgbClr>
                </a:solidFill>
              </a:rPr>
              <a:t>st</a:t>
            </a:r>
            <a:r>
              <a:rPr lang="en-US" sz="2600" dirty="0" smtClean="0">
                <a:solidFill>
                  <a:srgbClr val="237BD6">
                    <a:lumMod val="75000"/>
                  </a:srgbClr>
                </a:solidFill>
              </a:rPr>
              <a:t> Century Skills website</a:t>
            </a:r>
          </a:p>
          <a:p>
            <a:pPr algn="ctr">
              <a:lnSpc>
                <a:spcPct val="100000"/>
              </a:lnSpc>
              <a:buClr>
                <a:srgbClr val="232F7C">
                  <a:lumMod val="75000"/>
                </a:srgbClr>
              </a:buClr>
            </a:pPr>
            <a:r>
              <a:rPr lang="en-US" sz="2400" b="1" u="sng" dirty="0" smtClean="0">
                <a:solidFill>
                  <a:prstClr val="black"/>
                </a:solidFill>
              </a:rPr>
              <a:t>www.p21.org</a:t>
            </a:r>
            <a:endParaRPr lang="en-US" sz="2400" dirty="0" smtClean="0">
              <a:solidFill>
                <a:srgbClr val="237BD6">
                  <a:lumMod val="75000"/>
                </a:srgbClr>
              </a:solidFill>
            </a:endParaRPr>
          </a:p>
          <a:p>
            <a:pPr algn="ctr">
              <a:lnSpc>
                <a:spcPct val="100000"/>
              </a:lnSpc>
              <a:buClr>
                <a:srgbClr val="232F7C">
                  <a:lumMod val="75000"/>
                </a:srgbClr>
              </a:buClr>
            </a:pPr>
            <a:endParaRPr lang="en-US" sz="1000" dirty="0" smtClean="0">
              <a:solidFill>
                <a:srgbClr val="237BD6">
                  <a:lumMod val="75000"/>
                </a:srgbClr>
              </a:solidFill>
            </a:endParaRPr>
          </a:p>
          <a:p>
            <a:pPr algn="ctr">
              <a:lnSpc>
                <a:spcPct val="100000"/>
              </a:lnSpc>
              <a:buClr>
                <a:srgbClr val="232F7C">
                  <a:lumMod val="75000"/>
                </a:srgbClr>
              </a:buClr>
            </a:pPr>
            <a:r>
              <a:rPr lang="en-US" sz="2600" dirty="0">
                <a:solidFill>
                  <a:srgbClr val="237BD6">
                    <a:lumMod val="75000"/>
                  </a:srgbClr>
                </a:solidFill>
              </a:rPr>
              <a:t>Partnership for 21</a:t>
            </a:r>
            <a:r>
              <a:rPr lang="en-US" sz="2600" baseline="30000" dirty="0">
                <a:solidFill>
                  <a:srgbClr val="237BD6">
                    <a:lumMod val="75000"/>
                  </a:srgbClr>
                </a:solidFill>
              </a:rPr>
              <a:t>st</a:t>
            </a:r>
            <a:r>
              <a:rPr lang="en-US" sz="2600" dirty="0">
                <a:solidFill>
                  <a:srgbClr val="237BD6">
                    <a:lumMod val="75000"/>
                  </a:srgbClr>
                </a:solidFill>
              </a:rPr>
              <a:t> Century </a:t>
            </a:r>
            <a:r>
              <a:rPr lang="en-US" sz="2600" dirty="0" smtClean="0">
                <a:solidFill>
                  <a:srgbClr val="237BD6">
                    <a:lumMod val="75000"/>
                  </a:srgbClr>
                </a:solidFill>
              </a:rPr>
              <a:t>Skills: Content Maps</a:t>
            </a:r>
          </a:p>
          <a:p>
            <a:pPr algn="ctr">
              <a:lnSpc>
                <a:spcPct val="100000"/>
              </a:lnSpc>
              <a:buClr>
                <a:srgbClr val="232F7C">
                  <a:lumMod val="75000"/>
                </a:srgbClr>
              </a:buClr>
            </a:pPr>
            <a:r>
              <a:rPr lang="en-US" sz="2400" b="1" u="sng" dirty="0" smtClean="0">
                <a:solidFill>
                  <a:prstClr val="black"/>
                </a:solidFill>
              </a:rPr>
              <a:t>http</a:t>
            </a:r>
            <a:r>
              <a:rPr lang="en-US" sz="2400" b="1" u="sng" dirty="0">
                <a:solidFill>
                  <a:prstClr val="black"/>
                </a:solidFill>
              </a:rPr>
              <a:t>://</a:t>
            </a:r>
            <a:r>
              <a:rPr lang="en-US" sz="2400" b="1" u="sng" dirty="0" smtClean="0">
                <a:solidFill>
                  <a:prstClr val="black"/>
                </a:solidFill>
              </a:rPr>
              <a:t>www.p21.org/our-work/resources/for-educators#SkillsMaps</a:t>
            </a:r>
          </a:p>
          <a:p>
            <a:pPr algn="ctr">
              <a:lnSpc>
                <a:spcPct val="100000"/>
              </a:lnSpc>
              <a:buClr>
                <a:srgbClr val="232F7C">
                  <a:lumMod val="75000"/>
                </a:srgbClr>
              </a:buClr>
            </a:pPr>
            <a:endParaRPr lang="en-US" sz="1000" dirty="0">
              <a:solidFill>
                <a:srgbClr val="237BD6">
                  <a:lumMod val="75000"/>
                </a:srgbClr>
              </a:solidFill>
            </a:endParaRPr>
          </a:p>
          <a:p>
            <a:pPr algn="ctr">
              <a:lnSpc>
                <a:spcPct val="100000"/>
              </a:lnSpc>
              <a:buClr>
                <a:srgbClr val="232F7C">
                  <a:lumMod val="75000"/>
                </a:srgbClr>
              </a:buClr>
            </a:pPr>
            <a:r>
              <a:rPr lang="en-US" sz="2600" dirty="0" smtClean="0">
                <a:solidFill>
                  <a:srgbClr val="237BD6">
                    <a:lumMod val="75000"/>
                  </a:srgbClr>
                </a:solidFill>
              </a:rPr>
              <a:t>Global </a:t>
            </a:r>
            <a:r>
              <a:rPr lang="en-US" sz="2600" dirty="0">
                <a:solidFill>
                  <a:srgbClr val="237BD6">
                    <a:lumMod val="75000"/>
                  </a:srgbClr>
                </a:solidFill>
              </a:rPr>
              <a:t>Competency grade level indicators (Partnership for 21st Century Skills and VIF International)</a:t>
            </a:r>
          </a:p>
          <a:p>
            <a:pPr algn="ctr">
              <a:lnSpc>
                <a:spcPct val="100000"/>
              </a:lnSpc>
              <a:buClr>
                <a:srgbClr val="232F7C">
                  <a:lumMod val="75000"/>
                </a:srgbClr>
              </a:buClr>
            </a:pPr>
            <a:r>
              <a:rPr lang="en-US" sz="2400" b="1" u="sng" dirty="0">
                <a:solidFill>
                  <a:prstClr val="black"/>
                </a:solidFill>
              </a:rPr>
              <a:t>http://learn.vifprogram.com/indicators</a:t>
            </a:r>
          </a:p>
          <a:p>
            <a:pPr>
              <a:lnSpc>
                <a:spcPct val="100000"/>
              </a:lnSpc>
              <a:buClr>
                <a:srgbClr val="232F7C">
                  <a:lumMod val="75000"/>
                </a:srgbClr>
              </a:buClr>
            </a:pPr>
            <a:endParaRPr lang="en-US" sz="2400" dirty="0" smtClean="0">
              <a:solidFill>
                <a:srgbClr val="237BD6">
                  <a:lumMod val="75000"/>
                </a:srgbClr>
              </a:solidFill>
            </a:endParaRPr>
          </a:p>
        </p:txBody>
      </p:sp>
    </p:spTree>
    <p:extLst>
      <p:ext uri="{BB962C8B-B14F-4D97-AF65-F5344CB8AC3E}">
        <p14:creationId xmlns:p14="http://schemas.microsoft.com/office/powerpoint/2010/main" val="166057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1000"/>
                                        <p:tgtEl>
                                          <p:spTgt spid="4">
                                            <p:txEl>
                                              <p:pRg st="0" end="0"/>
                                            </p:txEl>
                                          </p:spTgt>
                                        </p:tgtEl>
                                      </p:cBhvr>
                                    </p:animEffect>
                                    <p:anim calcmode="lin" valueType="num">
                                      <p:cBhvr>
                                        <p:cTn id="6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5"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00200"/>
            <a:ext cx="8686800" cy="4572000"/>
          </a:xfrm>
        </p:spPr>
      </p:pic>
      <p:sp>
        <p:nvSpPr>
          <p:cNvPr id="4" name="Title 3"/>
          <p:cNvSpPr>
            <a:spLocks noGrp="1"/>
          </p:cNvSpPr>
          <p:nvPr>
            <p:ph type="title"/>
          </p:nvPr>
        </p:nvSpPr>
        <p:spPr>
          <a:xfrm>
            <a:off x="152400" y="152400"/>
            <a:ext cx="8839200" cy="1447800"/>
          </a:xfrm>
        </p:spPr>
        <p:txBody>
          <a:bodyPr/>
          <a:lstStyle/>
          <a:p>
            <a:pPr algn="ctr">
              <a:buNone/>
            </a:pPr>
            <a:r>
              <a:rPr lang="en-US" dirty="0" smtClean="0">
                <a:solidFill>
                  <a:srgbClr val="FF0000"/>
                </a:solidFill>
              </a:rPr>
              <a:t>World Language Program Review</a:t>
            </a:r>
            <a:endParaRPr lang="en-US" dirty="0">
              <a:solidFill>
                <a:srgbClr val="FF0000"/>
              </a:solidFill>
            </a:endParaRPr>
          </a:p>
        </p:txBody>
      </p:sp>
    </p:spTree>
    <p:extLst>
      <p:ext uri="{BB962C8B-B14F-4D97-AF65-F5344CB8AC3E}">
        <p14:creationId xmlns:p14="http://schemas.microsoft.com/office/powerpoint/2010/main" val="44463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798807049"/>
              </p:ext>
            </p:extLst>
          </p:nvPr>
        </p:nvGraphicFramePr>
        <p:xfrm>
          <a:off x="228600" y="1248392"/>
          <a:ext cx="3429000" cy="3000333"/>
        </p:xfrm>
        <a:graphic>
          <a:graphicData uri="http://schemas.openxmlformats.org/drawingml/2006/table">
            <a:tbl>
              <a:tblPr firstRow="1" firstCol="1" bandRow="1">
                <a:tableStyleId>{5C22544A-7EE6-4342-B048-85BDC9FD1C3A}</a:tableStyleId>
              </a:tblPr>
              <a:tblGrid>
                <a:gridCol w="3429000"/>
              </a:tblGrid>
              <a:tr h="313245">
                <a:tc>
                  <a:txBody>
                    <a:bodyPr/>
                    <a:lstStyle/>
                    <a:p>
                      <a:pPr marL="0" marR="0" algn="ctr">
                        <a:lnSpc>
                          <a:spcPct val="115000"/>
                        </a:lnSpc>
                        <a:spcBef>
                          <a:spcPts val="0"/>
                        </a:spcBef>
                        <a:spcAft>
                          <a:spcPts val="0"/>
                        </a:spcAft>
                      </a:pPr>
                      <a:r>
                        <a:rPr lang="en-US" sz="1600" dirty="0" smtClean="0">
                          <a:effectLst/>
                        </a:rPr>
                        <a:t>Dem 1 Student Access: Proficient</a:t>
                      </a:r>
                      <a:endParaRPr lang="en-US" sz="1600" dirty="0">
                        <a:effectLst/>
                        <a:latin typeface="Calibri"/>
                        <a:ea typeface="Calibri"/>
                        <a:cs typeface="Times New Roman"/>
                      </a:endParaRPr>
                    </a:p>
                  </a:txBody>
                  <a:tcPr marL="44607" marR="44607" marT="22498" marB="22498"/>
                </a:tc>
              </a:tr>
              <a:tr h="2687088">
                <a:tc>
                  <a:txBody>
                    <a:bodyPr/>
                    <a:lstStyle/>
                    <a:p>
                      <a:pPr marL="342900" marR="0" lvl="0" indent="-342900">
                        <a:lnSpc>
                          <a:spcPct val="115000"/>
                        </a:lnSpc>
                        <a:spcBef>
                          <a:spcPts val="0"/>
                        </a:spcBef>
                        <a:spcAft>
                          <a:spcPts val="0"/>
                        </a:spcAft>
                        <a:buFont typeface="+mj-lt"/>
                        <a:buAutoNum type="alphaLcParenR"/>
                      </a:pPr>
                      <a:r>
                        <a:rPr lang="en-US" sz="1600" dirty="0">
                          <a:effectLst/>
                        </a:rPr>
                        <a:t>The school provides regular opportunities for all students, </a:t>
                      </a:r>
                      <a:r>
                        <a:rPr lang="en-US" sz="1600" dirty="0" smtClean="0">
                          <a:effectLst/>
                        </a:rPr>
                        <a:t>including</a:t>
                      </a:r>
                      <a:r>
                        <a:rPr lang="en-US" sz="1600" baseline="0" dirty="0" smtClean="0">
                          <a:effectLst/>
                        </a:rPr>
                        <a:t> heritage speakers, to learn and develop benchmarked proficiencies in at least one world language by scheduling time for instruction, learning opportunities, and monitoring.</a:t>
                      </a:r>
                      <a:endParaRPr lang="en-US" sz="1800" dirty="0">
                        <a:effectLst/>
                        <a:latin typeface="Calibri"/>
                        <a:ea typeface="Calibri"/>
                        <a:cs typeface="Times New Roman"/>
                      </a:endParaRPr>
                    </a:p>
                  </a:txBody>
                  <a:tcPr marL="44607" marR="44607" marT="22498" marB="22498"/>
                </a:tc>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994875835"/>
              </p:ext>
            </p:extLst>
          </p:nvPr>
        </p:nvGraphicFramePr>
        <p:xfrm>
          <a:off x="3733800" y="1248392"/>
          <a:ext cx="3429000" cy="3006277"/>
        </p:xfrm>
        <a:graphic>
          <a:graphicData uri="http://schemas.openxmlformats.org/drawingml/2006/table">
            <a:tbl>
              <a:tblPr firstRow="1" firstCol="1" bandRow="1">
                <a:tableStyleId>{5C22544A-7EE6-4342-B048-85BDC9FD1C3A}</a:tableStyleId>
              </a:tblPr>
              <a:tblGrid>
                <a:gridCol w="3429000"/>
              </a:tblGrid>
              <a:tr h="241469">
                <a:tc>
                  <a:txBody>
                    <a:bodyPr/>
                    <a:lstStyle/>
                    <a:p>
                      <a:pPr marL="0" marR="0" algn="ctr">
                        <a:lnSpc>
                          <a:spcPct val="115000"/>
                        </a:lnSpc>
                        <a:spcBef>
                          <a:spcPts val="0"/>
                        </a:spcBef>
                        <a:spcAft>
                          <a:spcPts val="0"/>
                        </a:spcAft>
                      </a:pPr>
                      <a:r>
                        <a:rPr lang="en-US" sz="1400" dirty="0" smtClean="0">
                          <a:effectLst/>
                        </a:rPr>
                        <a:t>Dem 1 Student Access: Proficient</a:t>
                      </a:r>
                      <a:endParaRPr lang="en-US" sz="1400" dirty="0">
                        <a:effectLst/>
                        <a:latin typeface="Calibri"/>
                        <a:ea typeface="Calibri"/>
                        <a:cs typeface="Times New Roman"/>
                      </a:endParaRPr>
                    </a:p>
                  </a:txBody>
                  <a:tcPr marL="44607" marR="44607" marT="22498" marB="22498"/>
                </a:tc>
              </a:tr>
              <a:tr h="2730331">
                <a:tc>
                  <a:txBody>
                    <a:bodyPr/>
                    <a:lstStyle/>
                    <a:p>
                      <a:pPr marL="342900" marR="0" lvl="0" indent="-342900">
                        <a:lnSpc>
                          <a:spcPct val="115000"/>
                        </a:lnSpc>
                        <a:spcBef>
                          <a:spcPts val="0"/>
                        </a:spcBef>
                        <a:spcAft>
                          <a:spcPts val="0"/>
                        </a:spcAft>
                        <a:buFont typeface="+mj-lt"/>
                        <a:buAutoNum type="alphaLcParenR"/>
                      </a:pPr>
                      <a:r>
                        <a:rPr lang="en-US" sz="1400" dirty="0">
                          <a:effectLst/>
                        </a:rPr>
                        <a:t>The school provides regular opportunities for all students, including  English Language Learners (ELL), to learn and develop benchmarked proficiencies in at least one world language </a:t>
                      </a:r>
                      <a:r>
                        <a:rPr lang="en-US" sz="1400" dirty="0">
                          <a:solidFill>
                            <a:srgbClr val="FFC000"/>
                          </a:solidFill>
                          <a:effectLst/>
                        </a:rPr>
                        <a:t>and provide multiple opportunities for all students to experience a range of global cultures, issues and connections</a:t>
                      </a:r>
                      <a:r>
                        <a:rPr lang="en-US" sz="1400" dirty="0">
                          <a:effectLst/>
                        </a:rPr>
                        <a:t> (e.g., by scheduling time for instruction, providing resources and monitoring).</a:t>
                      </a:r>
                      <a:endParaRPr lang="en-US" sz="1600" dirty="0">
                        <a:effectLst/>
                        <a:latin typeface="Calibri"/>
                        <a:ea typeface="Calibri"/>
                        <a:cs typeface="Times New Roman"/>
                      </a:endParaRPr>
                    </a:p>
                  </a:txBody>
                  <a:tcPr marL="44607" marR="44607" marT="22498" marB="22498"/>
                </a:tc>
              </a:tr>
            </a:tbl>
          </a:graphicData>
        </a:graphic>
      </p:graphicFrame>
      <p:graphicFrame>
        <p:nvGraphicFramePr>
          <p:cNvPr id="14" name="Content Placeholder 11"/>
          <p:cNvGraphicFramePr>
            <a:graphicFrameLocks noGrp="1"/>
          </p:cNvGraphicFramePr>
          <p:nvPr>
            <p:ph sz="half" idx="14"/>
            <p:extLst>
              <p:ext uri="{D42A27DB-BD31-4B8C-83A1-F6EECF244321}">
                <p14:modId xmlns:p14="http://schemas.microsoft.com/office/powerpoint/2010/main" val="452884687"/>
              </p:ext>
            </p:extLst>
          </p:nvPr>
        </p:nvGraphicFramePr>
        <p:xfrm>
          <a:off x="3694889" y="4419601"/>
          <a:ext cx="3429000" cy="2479958"/>
        </p:xfrm>
        <a:graphic>
          <a:graphicData uri="http://schemas.openxmlformats.org/drawingml/2006/table">
            <a:tbl>
              <a:tblPr firstRow="1" firstCol="1" bandRow="1">
                <a:tableStyleId>{5C22544A-7EE6-4342-B048-85BDC9FD1C3A}</a:tableStyleId>
              </a:tblPr>
              <a:tblGrid>
                <a:gridCol w="3429000"/>
              </a:tblGrid>
              <a:tr h="234388">
                <a:tc>
                  <a:txBody>
                    <a:bodyPr/>
                    <a:lstStyle/>
                    <a:p>
                      <a:pPr marL="0" marR="0" algn="ctr">
                        <a:lnSpc>
                          <a:spcPct val="115000"/>
                        </a:lnSpc>
                        <a:spcBef>
                          <a:spcPts val="0"/>
                        </a:spcBef>
                        <a:spcAft>
                          <a:spcPts val="0"/>
                        </a:spcAft>
                      </a:pPr>
                      <a:r>
                        <a:rPr lang="en-US" sz="1400" dirty="0" smtClean="0">
                          <a:effectLst/>
                        </a:rPr>
                        <a:t>Dem 1 School Leadership -Proficient</a:t>
                      </a:r>
                      <a:endParaRPr lang="en-US" sz="1400" dirty="0">
                        <a:effectLst/>
                        <a:latin typeface="Calibri"/>
                        <a:ea typeface="Calibri"/>
                        <a:cs typeface="Times New Roman"/>
                      </a:endParaRPr>
                    </a:p>
                  </a:txBody>
                  <a:tcPr marL="44607" marR="44607" marT="22498" marB="22498"/>
                </a:tc>
              </a:tr>
              <a:tr h="2204012">
                <a:tc>
                  <a:txBody>
                    <a:bodyPr/>
                    <a:lstStyle/>
                    <a:p>
                      <a:pPr lvl="0" algn="l"/>
                      <a:r>
                        <a:rPr lang="en-US" sz="1600" b="1" kern="1200" dirty="0" smtClean="0">
                          <a:solidFill>
                            <a:schemeClr val="lt1"/>
                          </a:solidFill>
                          <a:effectLst/>
                          <a:latin typeface="+mn-lt"/>
                          <a:ea typeface="+mn-ea"/>
                          <a:cs typeface="+mn-cs"/>
                        </a:rPr>
                        <a:t>School leadership fully implements policies that have been established to ensure that world language </a:t>
                      </a:r>
                      <a:r>
                        <a:rPr lang="en-US" sz="1600" b="1" kern="1200" dirty="0" smtClean="0">
                          <a:solidFill>
                            <a:srgbClr val="FFC000"/>
                          </a:solidFill>
                          <a:effectLst/>
                          <a:latin typeface="+mn-lt"/>
                          <a:ea typeface="+mn-ea"/>
                          <a:cs typeface="+mn-cs"/>
                        </a:rPr>
                        <a:t>and global competency concepts</a:t>
                      </a:r>
                      <a:r>
                        <a:rPr lang="en-US" sz="1600" b="1" kern="1200" dirty="0" smtClean="0">
                          <a:solidFill>
                            <a:schemeClr val="lt1"/>
                          </a:solidFill>
                          <a:effectLst/>
                          <a:latin typeface="+mn-lt"/>
                          <a:ea typeface="+mn-ea"/>
                          <a:cs typeface="+mn-cs"/>
                        </a:rPr>
                        <a:t> are taught throughout the school and across the curriculum.</a:t>
                      </a:r>
                      <a:endParaRPr lang="en-US" sz="1400" dirty="0">
                        <a:effectLst/>
                        <a:latin typeface="Calibri"/>
                        <a:ea typeface="Calibri"/>
                        <a:cs typeface="Times New Roman"/>
                      </a:endParaRPr>
                    </a:p>
                  </a:txBody>
                  <a:tcPr marL="44607" marR="44607" marT="22498" marB="22498"/>
                </a:tc>
              </a:tr>
            </a:tbl>
          </a:graphicData>
        </a:graphic>
      </p:graphicFrame>
      <p:graphicFrame>
        <p:nvGraphicFramePr>
          <p:cNvPr id="15" name="Content Placeholder 11"/>
          <p:cNvGraphicFramePr>
            <a:graphicFrameLocks noGrp="1"/>
          </p:cNvGraphicFramePr>
          <p:nvPr>
            <p:ph sz="half" idx="15"/>
            <p:extLst>
              <p:ext uri="{D42A27DB-BD31-4B8C-83A1-F6EECF244321}">
                <p14:modId xmlns:p14="http://schemas.microsoft.com/office/powerpoint/2010/main" val="3916927343"/>
              </p:ext>
            </p:extLst>
          </p:nvPr>
        </p:nvGraphicFramePr>
        <p:xfrm>
          <a:off x="197796" y="4419601"/>
          <a:ext cx="3429000" cy="2479958"/>
        </p:xfrm>
        <a:graphic>
          <a:graphicData uri="http://schemas.openxmlformats.org/drawingml/2006/table">
            <a:tbl>
              <a:tblPr firstRow="1" firstCol="1" bandRow="1">
                <a:tableStyleId>{5C22544A-7EE6-4342-B048-85BDC9FD1C3A}</a:tableStyleId>
              </a:tblPr>
              <a:tblGrid>
                <a:gridCol w="3429000"/>
              </a:tblGrid>
              <a:tr h="234388">
                <a:tc>
                  <a:txBody>
                    <a:bodyPr/>
                    <a:lstStyle/>
                    <a:p>
                      <a:pPr marL="0" marR="0" algn="ctr">
                        <a:lnSpc>
                          <a:spcPct val="115000"/>
                        </a:lnSpc>
                        <a:spcBef>
                          <a:spcPts val="0"/>
                        </a:spcBef>
                        <a:spcAft>
                          <a:spcPts val="0"/>
                        </a:spcAft>
                      </a:pPr>
                      <a:r>
                        <a:rPr lang="en-US" sz="1400" dirty="0" smtClean="0">
                          <a:effectLst/>
                        </a:rPr>
                        <a:t>Dem 1 School Leadership -Proficient</a:t>
                      </a:r>
                      <a:endParaRPr lang="en-US" sz="1400" dirty="0">
                        <a:effectLst/>
                        <a:latin typeface="Calibri"/>
                        <a:ea typeface="Calibri"/>
                        <a:cs typeface="Times New Roman"/>
                      </a:endParaRPr>
                    </a:p>
                  </a:txBody>
                  <a:tcPr marL="44607" marR="44607" marT="22498" marB="22498"/>
                </a:tc>
              </a:tr>
              <a:tr h="2204012">
                <a:tc>
                  <a:txBody>
                    <a:bodyPr/>
                    <a:lstStyle/>
                    <a:p>
                      <a:pPr marL="0" marR="0" lvl="0" indent="0">
                        <a:lnSpc>
                          <a:spcPct val="115000"/>
                        </a:lnSpc>
                        <a:spcBef>
                          <a:spcPts val="0"/>
                        </a:spcBef>
                        <a:spcAft>
                          <a:spcPts val="0"/>
                        </a:spcAft>
                        <a:buFont typeface="+mj-lt"/>
                        <a:buNone/>
                      </a:pPr>
                      <a:r>
                        <a:rPr lang="en-US" sz="1600" dirty="0" smtClean="0">
                          <a:effectLst/>
                          <a:latin typeface="Calibri"/>
                          <a:ea typeface="Calibri"/>
                          <a:cs typeface="Times New Roman"/>
                        </a:rPr>
                        <a:t>Leadership selects, implements and evaluates program models designed to meet language proficiency targets and students’ individual needs and college and career readiness goals.</a:t>
                      </a:r>
                      <a:endParaRPr lang="en-US" sz="1600" dirty="0">
                        <a:effectLst/>
                        <a:latin typeface="Calibri"/>
                        <a:ea typeface="Calibri"/>
                        <a:cs typeface="Times New Roman"/>
                      </a:endParaRPr>
                    </a:p>
                  </a:txBody>
                  <a:tcPr marL="44607" marR="44607" marT="22498" marB="22498"/>
                </a:tc>
              </a:tr>
            </a:tbl>
          </a:graphicData>
        </a:graphic>
      </p:graphicFrame>
      <p:sp>
        <p:nvSpPr>
          <p:cNvPr id="8" name="Title 7"/>
          <p:cNvSpPr>
            <a:spLocks noGrp="1"/>
          </p:cNvSpPr>
          <p:nvPr>
            <p:ph type="title"/>
          </p:nvPr>
        </p:nvSpPr>
        <p:spPr>
          <a:xfrm>
            <a:off x="0" y="183204"/>
            <a:ext cx="9144000" cy="639763"/>
          </a:xfrm>
        </p:spPr>
        <p:txBody>
          <a:bodyPr/>
          <a:lstStyle/>
          <a:p>
            <a:pPr algn="ctr">
              <a:buNone/>
            </a:pPr>
            <a:r>
              <a:rPr lang="en-US" dirty="0" smtClean="0">
                <a:solidFill>
                  <a:srgbClr val="FF0000"/>
                </a:solidFill>
              </a:rPr>
              <a:t>Side by side comparison </a:t>
            </a:r>
            <a:endParaRPr lang="en-US" dirty="0">
              <a:solidFill>
                <a:srgbClr val="FF0000"/>
              </a:solidFill>
            </a:endParaRPr>
          </a:p>
        </p:txBody>
      </p:sp>
      <p:sp>
        <p:nvSpPr>
          <p:cNvPr id="9" name="Text Placeholder 8"/>
          <p:cNvSpPr>
            <a:spLocks noGrp="1"/>
          </p:cNvSpPr>
          <p:nvPr>
            <p:ph type="body" sz="quarter" idx="13"/>
          </p:nvPr>
        </p:nvSpPr>
        <p:spPr>
          <a:xfrm>
            <a:off x="228600" y="838200"/>
            <a:ext cx="3048000" cy="457200"/>
          </a:xfrm>
        </p:spPr>
        <p:txBody>
          <a:bodyPr>
            <a:normAutofit/>
          </a:bodyPr>
          <a:lstStyle/>
          <a:p>
            <a:r>
              <a:rPr lang="en-US" sz="2000" dirty="0" smtClean="0">
                <a:solidFill>
                  <a:schemeClr val="tx1"/>
                </a:solidFill>
              </a:rPr>
              <a:t>World Language 2013</a:t>
            </a:r>
            <a:endParaRPr lang="en-US" sz="2000" dirty="0">
              <a:solidFill>
                <a:schemeClr val="tx1"/>
              </a:solidFill>
            </a:endParaRPr>
          </a:p>
        </p:txBody>
      </p:sp>
      <p:sp>
        <p:nvSpPr>
          <p:cNvPr id="10" name="Title 7"/>
          <p:cNvSpPr txBox="1">
            <a:spLocks/>
          </p:cNvSpPr>
          <p:nvPr/>
        </p:nvSpPr>
        <p:spPr>
          <a:xfrm>
            <a:off x="3453318" y="827830"/>
            <a:ext cx="3276601" cy="639763"/>
          </a:xfrm>
          <a:prstGeom prst="rect">
            <a:avLst/>
          </a:prstGeom>
        </p:spPr>
        <p:txBody>
          <a:bodyPr vert="horz" lIns="91440" tIns="45720" rIns="91440" bIns="45720" rtlCol="0" anchor="ctr">
            <a:noAutofit/>
          </a:bodyPr>
          <a:lst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a:lstStyle>
          <a:p>
            <a:pPr>
              <a:buClr>
                <a:srgbClr val="232F7C">
                  <a:lumMod val="75000"/>
                </a:srgbClr>
              </a:buClr>
              <a:buFont typeface="Arial" pitchFamily="34" charset="0"/>
              <a:buNone/>
            </a:pPr>
            <a:endParaRPr lang="en-US" sz="2000" dirty="0">
              <a:solidFill>
                <a:srgbClr val="237BD6">
                  <a:lumMod val="75000"/>
                </a:srgbClr>
              </a:solidFill>
            </a:endParaRPr>
          </a:p>
        </p:txBody>
      </p:sp>
      <p:sp>
        <p:nvSpPr>
          <p:cNvPr id="11" name="Rectangle 10"/>
          <p:cNvSpPr/>
          <p:nvPr/>
        </p:nvSpPr>
        <p:spPr>
          <a:xfrm>
            <a:off x="3657600" y="848282"/>
            <a:ext cx="4641655" cy="400110"/>
          </a:xfrm>
          <a:prstGeom prst="rect">
            <a:avLst/>
          </a:prstGeom>
        </p:spPr>
        <p:txBody>
          <a:bodyPr wrap="none">
            <a:spAutoFit/>
          </a:bodyPr>
          <a:lstStyle/>
          <a:p>
            <a:r>
              <a:rPr lang="en-US" sz="2000" dirty="0">
                <a:solidFill>
                  <a:prstClr val="black"/>
                </a:solidFill>
              </a:rPr>
              <a:t>World Language/ Global Competency 2014</a:t>
            </a:r>
          </a:p>
        </p:txBody>
      </p:sp>
    </p:spTree>
    <p:extLst>
      <p:ext uri="{BB962C8B-B14F-4D97-AF65-F5344CB8AC3E}">
        <p14:creationId xmlns:p14="http://schemas.microsoft.com/office/powerpoint/2010/main" val="34151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305800" cy="2971800"/>
          </a:xfrm>
        </p:spPr>
        <p:txBody>
          <a:bodyPr>
            <a:normAutofit fontScale="92500"/>
          </a:bodyPr>
          <a:lstStyle/>
          <a:p>
            <a:r>
              <a:rPr lang="en-US" sz="2800" dirty="0" smtClean="0"/>
              <a:t>At </a:t>
            </a:r>
            <a:r>
              <a:rPr lang="en-US" sz="2800" dirty="0"/>
              <a:t>the </a:t>
            </a:r>
            <a:r>
              <a:rPr lang="en-US" sz="2800" b="1" dirty="0"/>
              <a:t>June 4</a:t>
            </a:r>
            <a:r>
              <a:rPr lang="en-US" sz="2800" dirty="0"/>
              <a:t> meeting, the Kentucky Board of Education approved the following plan for the implementation of Program Reviews: </a:t>
            </a:r>
          </a:p>
          <a:p>
            <a:endParaRPr lang="en-US" sz="2800" dirty="0"/>
          </a:p>
          <a:p>
            <a:r>
              <a:rPr lang="en-US" sz="2800" dirty="0"/>
              <a:t>All districts’ </a:t>
            </a:r>
            <a:r>
              <a:rPr lang="en-US" sz="2800" b="1" u="sng" dirty="0"/>
              <a:t>high schools </a:t>
            </a:r>
            <a:r>
              <a:rPr lang="en-US" sz="2800" dirty="0"/>
              <a:t>will pilot the World Language Program Review (WL PR) in 2014-15, entering information and evidence in ASSIST to set their baseline. High schools will be held accountable for the WL PR in 2015-16.</a:t>
            </a:r>
          </a:p>
          <a:p>
            <a:pPr marL="0" indent="0">
              <a:buNone/>
            </a:pPr>
            <a:endParaRPr lang="en-US" sz="9600" dirty="0"/>
          </a:p>
          <a:p>
            <a:endParaRPr lang="en-US" dirty="0"/>
          </a:p>
        </p:txBody>
      </p:sp>
      <p:sp>
        <p:nvSpPr>
          <p:cNvPr id="3" name="Text Placeholder 2"/>
          <p:cNvSpPr>
            <a:spLocks noGrp="1"/>
          </p:cNvSpPr>
          <p:nvPr>
            <p:ph type="body" sz="quarter" idx="13"/>
          </p:nvPr>
        </p:nvSpPr>
        <p:spPr>
          <a:xfrm>
            <a:off x="228600" y="990600"/>
            <a:ext cx="8686800" cy="533400"/>
          </a:xfrm>
        </p:spPr>
        <p:txBody>
          <a:bodyPr>
            <a:normAutofit/>
          </a:bodyPr>
          <a:lstStyle/>
          <a:p>
            <a:r>
              <a:rPr lang="en-US" sz="2800" b="1" dirty="0" smtClean="0"/>
              <a:t>High School </a:t>
            </a:r>
            <a:r>
              <a:rPr lang="en-US" sz="2800" dirty="0" smtClean="0">
                <a:sym typeface="Wingdings" panose="05000000000000000000" pitchFamily="2" charset="2"/>
              </a:rPr>
              <a:t> </a:t>
            </a:r>
            <a:r>
              <a:rPr lang="en-US" sz="2800" dirty="0" smtClean="0"/>
              <a:t>Implementation 2014-2015</a:t>
            </a:r>
            <a:endParaRPr lang="en-US" sz="2800" dirty="0"/>
          </a:p>
        </p:txBody>
      </p:sp>
      <p:sp>
        <p:nvSpPr>
          <p:cNvPr id="4" name="Title 3"/>
          <p:cNvSpPr>
            <a:spLocks noGrp="1"/>
          </p:cNvSpPr>
          <p:nvPr>
            <p:ph type="title"/>
          </p:nvPr>
        </p:nvSpPr>
        <p:spPr>
          <a:xfrm>
            <a:off x="152400" y="152400"/>
            <a:ext cx="8839200" cy="685800"/>
          </a:xfrm>
        </p:spPr>
        <p:txBody>
          <a:bodyPr/>
          <a:lstStyle/>
          <a:p>
            <a:pPr algn="ctr">
              <a:buNone/>
            </a:pPr>
            <a:r>
              <a:rPr lang="en-US" sz="3200" u="sng" dirty="0">
                <a:solidFill>
                  <a:srgbClr val="FF0000"/>
                </a:solidFill>
                <a:ea typeface="+mn-ea"/>
              </a:rPr>
              <a:t>Implementation </a:t>
            </a:r>
            <a:r>
              <a:rPr lang="en-US" sz="3200" u="sng" dirty="0" smtClean="0">
                <a:solidFill>
                  <a:srgbClr val="FF0000"/>
                </a:solidFill>
                <a:ea typeface="+mn-ea"/>
              </a:rPr>
              <a:t>World </a:t>
            </a:r>
            <a:r>
              <a:rPr lang="en-US" sz="3200" u="sng" dirty="0">
                <a:solidFill>
                  <a:srgbClr val="FF0000"/>
                </a:solidFill>
                <a:ea typeface="+mn-ea"/>
              </a:rPr>
              <a:t>Language Program </a:t>
            </a:r>
            <a:r>
              <a:rPr lang="en-US" sz="3200" u="sng" dirty="0" smtClean="0">
                <a:solidFill>
                  <a:srgbClr val="FF0000"/>
                </a:solidFill>
                <a:ea typeface="+mn-ea"/>
              </a:rPr>
              <a:t>Review</a:t>
            </a:r>
            <a:endParaRPr lang="en-US" sz="3200" u="sng" dirty="0">
              <a:solidFill>
                <a:srgbClr val="FF0000"/>
              </a:solidFill>
            </a:endParaRPr>
          </a:p>
        </p:txBody>
      </p:sp>
    </p:spTree>
    <p:extLst>
      <p:ext uri="{BB962C8B-B14F-4D97-AF65-F5344CB8AC3E}">
        <p14:creationId xmlns:p14="http://schemas.microsoft.com/office/powerpoint/2010/main" val="188373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305800" cy="4495800"/>
          </a:xfrm>
        </p:spPr>
        <p:txBody>
          <a:bodyPr>
            <a:normAutofit/>
          </a:bodyPr>
          <a:lstStyle/>
          <a:p>
            <a:r>
              <a:rPr lang="en-US" dirty="0"/>
              <a:t>Elementary and middle schools will be given the option to choose to use the current World Language Program Review rubric to upload evidences as a 2014-15 “informational pilot”. </a:t>
            </a:r>
          </a:p>
          <a:p>
            <a:endParaRPr lang="en-US" dirty="0"/>
          </a:p>
          <a:p>
            <a:r>
              <a:rPr lang="en-US" dirty="0"/>
              <a:t>They would be using that information to more fully inform program planning and improvements for 2015-16. All entered information could be maintained for the statewide pilot year (2015-16), only updating changes as new evidence is </a:t>
            </a:r>
            <a:r>
              <a:rPr lang="en-US" dirty="0" smtClean="0"/>
              <a:t/>
            </a:r>
            <a:br>
              <a:rPr lang="en-US" dirty="0" smtClean="0"/>
            </a:br>
            <a:r>
              <a:rPr lang="en-US" dirty="0" smtClean="0"/>
              <a:t>produced</a:t>
            </a:r>
            <a:r>
              <a:rPr lang="en-US" dirty="0"/>
              <a:t>. </a:t>
            </a:r>
            <a:r>
              <a:rPr lang="en-US" b="1" u="sng" dirty="0"/>
              <a:t>Elementary and middle schools will be </a:t>
            </a:r>
            <a:r>
              <a:rPr lang="en-US" b="1" u="sng" dirty="0" smtClean="0"/>
              <a:t/>
            </a:r>
            <a:br>
              <a:rPr lang="en-US" b="1" u="sng" dirty="0" smtClean="0"/>
            </a:br>
            <a:r>
              <a:rPr lang="en-US" b="1" u="sng" dirty="0" smtClean="0"/>
              <a:t>held accountable </a:t>
            </a:r>
            <a:r>
              <a:rPr lang="en-US" b="1" u="sng" dirty="0"/>
              <a:t>for their WL PRs in 2016-17</a:t>
            </a:r>
            <a:r>
              <a:rPr lang="en-US" b="1" u="sng" dirty="0" smtClean="0"/>
              <a:t>.</a:t>
            </a:r>
            <a:endParaRPr lang="en-US" b="1" u="sng" dirty="0"/>
          </a:p>
        </p:txBody>
      </p:sp>
      <p:sp>
        <p:nvSpPr>
          <p:cNvPr id="3" name="Text Placeholder 2"/>
          <p:cNvSpPr>
            <a:spLocks noGrp="1"/>
          </p:cNvSpPr>
          <p:nvPr>
            <p:ph type="body" sz="quarter" idx="13"/>
          </p:nvPr>
        </p:nvSpPr>
        <p:spPr>
          <a:xfrm>
            <a:off x="228600" y="9906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685800"/>
          </a:xfrm>
        </p:spPr>
        <p:txBody>
          <a:bodyPr/>
          <a:lstStyle/>
          <a:p>
            <a:pPr algn="ctr">
              <a:buNone/>
            </a:pPr>
            <a:r>
              <a:rPr lang="en-US" sz="3200" u="sng" dirty="0">
                <a:solidFill>
                  <a:srgbClr val="FF0000"/>
                </a:solidFill>
                <a:ea typeface="+mn-ea"/>
              </a:rPr>
              <a:t>Implementation </a:t>
            </a:r>
            <a:r>
              <a:rPr lang="en-US" sz="3200" u="sng" dirty="0" smtClean="0">
                <a:solidFill>
                  <a:srgbClr val="FF0000"/>
                </a:solidFill>
                <a:ea typeface="+mn-ea"/>
              </a:rPr>
              <a:t>World </a:t>
            </a:r>
            <a:r>
              <a:rPr lang="en-US" sz="3200" u="sng" dirty="0">
                <a:solidFill>
                  <a:srgbClr val="FF0000"/>
                </a:solidFill>
                <a:ea typeface="+mn-ea"/>
              </a:rPr>
              <a:t>Language Program </a:t>
            </a:r>
            <a:r>
              <a:rPr lang="en-US" sz="3200" u="sng" dirty="0" smtClean="0">
                <a:solidFill>
                  <a:srgbClr val="FF0000"/>
                </a:solidFill>
                <a:ea typeface="+mn-ea"/>
              </a:rPr>
              <a:t>Review</a:t>
            </a:r>
            <a:endParaRPr lang="en-US" sz="3200" u="sng" dirty="0">
              <a:solidFill>
                <a:srgbClr val="FF0000"/>
              </a:solidFill>
            </a:endParaRPr>
          </a:p>
        </p:txBody>
      </p:sp>
    </p:spTree>
    <p:extLst>
      <p:ext uri="{BB962C8B-B14F-4D97-AF65-F5344CB8AC3E}">
        <p14:creationId xmlns:p14="http://schemas.microsoft.com/office/powerpoint/2010/main" val="376279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305800" cy="4495800"/>
          </a:xfrm>
        </p:spPr>
        <p:txBody>
          <a:bodyPr>
            <a:normAutofit/>
          </a:bodyPr>
          <a:lstStyle/>
          <a:p>
            <a:r>
              <a:rPr lang="en-US" b="1" dirty="0"/>
              <a:t>At a minimum</a:t>
            </a:r>
            <a:r>
              <a:rPr lang="en-US" dirty="0"/>
              <a:t>, all elementary and middle schools in 2014-15, </a:t>
            </a:r>
            <a:endParaRPr lang="en-US" dirty="0" smtClean="0"/>
          </a:p>
          <a:p>
            <a:pPr marL="0" indent="0">
              <a:buNone/>
            </a:pPr>
            <a:r>
              <a:rPr lang="en-US" dirty="0" smtClean="0"/>
              <a:t>  under </a:t>
            </a:r>
            <a:r>
              <a:rPr lang="en-US" dirty="0"/>
              <a:t>leadership of school-based decision making councils, </a:t>
            </a:r>
            <a:r>
              <a:rPr lang="en-US" dirty="0" smtClean="0"/>
              <a:t>will</a:t>
            </a:r>
          </a:p>
          <a:p>
            <a:pPr marL="0" indent="0">
              <a:buNone/>
            </a:pPr>
            <a:r>
              <a:rPr lang="en-US" dirty="0" smtClean="0"/>
              <a:t>  answer </a:t>
            </a:r>
            <a:r>
              <a:rPr lang="en-US" dirty="0"/>
              <a:t>the questions in the World Language Program Review </a:t>
            </a:r>
            <a:endParaRPr lang="en-US" dirty="0" smtClean="0"/>
          </a:p>
          <a:p>
            <a:pPr marL="0" indent="0">
              <a:buNone/>
            </a:pPr>
            <a:r>
              <a:rPr lang="en-US" dirty="0" smtClean="0"/>
              <a:t>  template </a:t>
            </a:r>
            <a:r>
              <a:rPr lang="en-US" dirty="0"/>
              <a:t>in ASSIST but not upload evidences as baseline data. </a:t>
            </a:r>
            <a:endParaRPr lang="en-US" dirty="0" smtClean="0"/>
          </a:p>
          <a:p>
            <a:pPr marL="0" indent="0">
              <a:buNone/>
            </a:pPr>
            <a:r>
              <a:rPr lang="en-US" dirty="0" smtClean="0"/>
              <a:t>  This </a:t>
            </a:r>
            <a:r>
              <a:rPr lang="en-US" dirty="0"/>
              <a:t>provides each elementary and middle school the </a:t>
            </a:r>
            <a:endParaRPr lang="en-US" dirty="0" smtClean="0"/>
          </a:p>
          <a:p>
            <a:pPr marL="0" indent="0">
              <a:buNone/>
            </a:pPr>
            <a:r>
              <a:rPr lang="en-US" dirty="0" smtClean="0"/>
              <a:t>  opportunity </a:t>
            </a:r>
            <a:r>
              <a:rPr lang="en-US" dirty="0"/>
              <a:t>to become more familiar with the rubric, examine </a:t>
            </a:r>
            <a:endParaRPr lang="en-US" dirty="0" smtClean="0"/>
          </a:p>
          <a:p>
            <a:pPr marL="0" indent="0">
              <a:buNone/>
            </a:pPr>
            <a:r>
              <a:rPr lang="en-US" dirty="0" smtClean="0"/>
              <a:t>  current </a:t>
            </a:r>
            <a:r>
              <a:rPr lang="en-US" dirty="0"/>
              <a:t>practices, identify needs, and create a stronger </a:t>
            </a:r>
            <a:endParaRPr lang="en-US" dirty="0" smtClean="0"/>
          </a:p>
          <a:p>
            <a:pPr marL="0" indent="0">
              <a:buNone/>
            </a:pPr>
            <a:r>
              <a:rPr lang="en-US" dirty="0" smtClean="0"/>
              <a:t>  programmatic </a:t>
            </a:r>
            <a:r>
              <a:rPr lang="en-US" dirty="0"/>
              <a:t>improvement plan PRIOR to the required </a:t>
            </a:r>
            <a:endParaRPr lang="en-US" dirty="0" smtClean="0"/>
          </a:p>
          <a:p>
            <a:pPr marL="0" indent="0">
              <a:buNone/>
            </a:pPr>
            <a:r>
              <a:rPr lang="en-US" dirty="0" smtClean="0"/>
              <a:t>  statewide </a:t>
            </a:r>
            <a:r>
              <a:rPr lang="en-US" dirty="0"/>
              <a:t>pilot/baseline setting year.</a:t>
            </a:r>
            <a:endParaRPr lang="en-US" b="1" u="sng" dirty="0"/>
          </a:p>
        </p:txBody>
      </p:sp>
      <p:sp>
        <p:nvSpPr>
          <p:cNvPr id="3" name="Text Placeholder 2"/>
          <p:cNvSpPr>
            <a:spLocks noGrp="1"/>
          </p:cNvSpPr>
          <p:nvPr>
            <p:ph type="body" sz="quarter" idx="13"/>
          </p:nvPr>
        </p:nvSpPr>
        <p:spPr>
          <a:xfrm>
            <a:off x="228600" y="9906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685800"/>
          </a:xfrm>
        </p:spPr>
        <p:txBody>
          <a:bodyPr/>
          <a:lstStyle/>
          <a:p>
            <a:pPr algn="ctr">
              <a:buNone/>
            </a:pPr>
            <a:r>
              <a:rPr lang="en-US" sz="3200" u="sng" dirty="0">
                <a:solidFill>
                  <a:srgbClr val="FF0000"/>
                </a:solidFill>
                <a:ea typeface="+mn-ea"/>
              </a:rPr>
              <a:t>Implementation </a:t>
            </a:r>
            <a:r>
              <a:rPr lang="en-US" sz="3200" u="sng" dirty="0" smtClean="0">
                <a:solidFill>
                  <a:srgbClr val="FF0000"/>
                </a:solidFill>
                <a:ea typeface="+mn-ea"/>
              </a:rPr>
              <a:t>World </a:t>
            </a:r>
            <a:r>
              <a:rPr lang="en-US" sz="3200" u="sng" dirty="0">
                <a:solidFill>
                  <a:srgbClr val="FF0000"/>
                </a:solidFill>
                <a:ea typeface="+mn-ea"/>
              </a:rPr>
              <a:t>Language Program </a:t>
            </a:r>
            <a:r>
              <a:rPr lang="en-US" sz="3200" u="sng" dirty="0" smtClean="0">
                <a:solidFill>
                  <a:srgbClr val="FF0000"/>
                </a:solidFill>
                <a:ea typeface="+mn-ea"/>
              </a:rPr>
              <a:t>Review</a:t>
            </a:r>
            <a:endParaRPr lang="en-US" sz="3200" u="sng" dirty="0">
              <a:solidFill>
                <a:srgbClr val="FF0000"/>
              </a:solidFill>
            </a:endParaRPr>
          </a:p>
        </p:txBody>
      </p:sp>
    </p:spTree>
    <p:extLst>
      <p:ext uri="{BB962C8B-B14F-4D97-AF65-F5344CB8AC3E}">
        <p14:creationId xmlns:p14="http://schemas.microsoft.com/office/powerpoint/2010/main" val="39699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183"/>
          <a:stretch/>
        </p:blipFill>
        <p:spPr>
          <a:xfrm>
            <a:off x="2743200" y="1604838"/>
            <a:ext cx="3657600" cy="3652962"/>
          </a:xfrm>
          <a:prstGeom prst="rect">
            <a:avLst/>
          </a:prstGeom>
        </p:spPr>
      </p:pic>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Why Kentucky?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9747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305800" cy="4495800"/>
          </a:xfrm>
        </p:spPr>
        <p:txBody>
          <a:bodyPr>
            <a:normAutofit/>
          </a:bodyPr>
          <a:lstStyle/>
          <a:p>
            <a:r>
              <a:rPr lang="en-US" dirty="0"/>
              <a:t>These schools also will answer two questions around </a:t>
            </a:r>
            <a:r>
              <a:rPr lang="en-US" dirty="0" smtClean="0"/>
              <a:t>what </a:t>
            </a:r>
          </a:p>
          <a:p>
            <a:pPr marL="0" indent="0">
              <a:buNone/>
            </a:pPr>
            <a:r>
              <a:rPr lang="en-US" dirty="0" smtClean="0"/>
              <a:t>  resources </a:t>
            </a:r>
            <a:r>
              <a:rPr lang="en-US" dirty="0"/>
              <a:t>(time, training, human, fiscal) are necessary </a:t>
            </a:r>
            <a:r>
              <a:rPr lang="en-US" dirty="0" smtClean="0"/>
              <a:t>to </a:t>
            </a:r>
          </a:p>
          <a:p>
            <a:pPr marL="0" indent="0">
              <a:buNone/>
            </a:pPr>
            <a:r>
              <a:rPr lang="en-US" dirty="0" smtClean="0"/>
              <a:t>  implement </a:t>
            </a:r>
            <a:r>
              <a:rPr lang="en-US" dirty="0"/>
              <a:t>the program review in 2015-16. This will be </a:t>
            </a:r>
            <a:r>
              <a:rPr lang="en-US" dirty="0" smtClean="0"/>
              <a:t>key </a:t>
            </a:r>
          </a:p>
          <a:p>
            <a:pPr marL="0" indent="0">
              <a:buNone/>
            </a:pPr>
            <a:r>
              <a:rPr lang="en-US" dirty="0" smtClean="0"/>
              <a:t>  information </a:t>
            </a:r>
            <a:r>
              <a:rPr lang="en-US" dirty="0"/>
              <a:t>that the KDE uses in planning supports for </a:t>
            </a:r>
            <a:r>
              <a:rPr lang="en-US" dirty="0" smtClean="0"/>
              <a:t>the </a:t>
            </a:r>
          </a:p>
          <a:p>
            <a:pPr marL="0" indent="0">
              <a:buNone/>
            </a:pPr>
            <a:r>
              <a:rPr lang="en-US" dirty="0" smtClean="0"/>
              <a:t>  successful </a:t>
            </a:r>
            <a:r>
              <a:rPr lang="en-US" dirty="0"/>
              <a:t>implementation of this program review.</a:t>
            </a:r>
            <a:endParaRPr lang="en-US" b="1" u="sng" dirty="0"/>
          </a:p>
        </p:txBody>
      </p:sp>
      <p:sp>
        <p:nvSpPr>
          <p:cNvPr id="3" name="Text Placeholder 2"/>
          <p:cNvSpPr>
            <a:spLocks noGrp="1"/>
          </p:cNvSpPr>
          <p:nvPr>
            <p:ph type="body" sz="quarter" idx="13"/>
          </p:nvPr>
        </p:nvSpPr>
        <p:spPr>
          <a:xfrm>
            <a:off x="228600" y="990600"/>
            <a:ext cx="8686800" cy="533400"/>
          </a:xfrm>
        </p:spPr>
        <p:txBody>
          <a:bodyPr>
            <a:normAutofit/>
          </a:bodyPr>
          <a:lstStyle/>
          <a:p>
            <a:r>
              <a:rPr lang="en-US" sz="2800" b="1" dirty="0" smtClean="0"/>
              <a:t>Elementary &amp; Middle Schools</a:t>
            </a:r>
            <a:r>
              <a:rPr lang="en-US" sz="2800" dirty="0" smtClean="0"/>
              <a:t> </a:t>
            </a:r>
            <a:r>
              <a:rPr lang="en-US" sz="2800" dirty="0" smtClean="0">
                <a:sym typeface="Wingdings" panose="05000000000000000000" pitchFamily="2" charset="2"/>
              </a:rPr>
              <a:t> I</a:t>
            </a:r>
            <a:r>
              <a:rPr lang="en-US" sz="2800" dirty="0" smtClean="0"/>
              <a:t>mplementation 2015-16</a:t>
            </a:r>
            <a:endParaRPr lang="en-US" sz="2800" dirty="0"/>
          </a:p>
        </p:txBody>
      </p:sp>
      <p:sp>
        <p:nvSpPr>
          <p:cNvPr id="4" name="Title 3"/>
          <p:cNvSpPr>
            <a:spLocks noGrp="1"/>
          </p:cNvSpPr>
          <p:nvPr>
            <p:ph type="title"/>
          </p:nvPr>
        </p:nvSpPr>
        <p:spPr>
          <a:xfrm>
            <a:off x="152400" y="152400"/>
            <a:ext cx="8839200" cy="685800"/>
          </a:xfrm>
        </p:spPr>
        <p:txBody>
          <a:bodyPr/>
          <a:lstStyle/>
          <a:p>
            <a:pPr algn="ctr">
              <a:buNone/>
            </a:pPr>
            <a:r>
              <a:rPr lang="en-US" sz="3200" u="sng" dirty="0">
                <a:solidFill>
                  <a:srgbClr val="FF0000"/>
                </a:solidFill>
                <a:ea typeface="+mn-ea"/>
              </a:rPr>
              <a:t>Implementation </a:t>
            </a:r>
            <a:r>
              <a:rPr lang="en-US" sz="3200" u="sng" dirty="0" smtClean="0">
                <a:solidFill>
                  <a:srgbClr val="FF0000"/>
                </a:solidFill>
                <a:ea typeface="+mn-ea"/>
              </a:rPr>
              <a:t>World </a:t>
            </a:r>
            <a:r>
              <a:rPr lang="en-US" sz="3200" u="sng" dirty="0">
                <a:solidFill>
                  <a:srgbClr val="FF0000"/>
                </a:solidFill>
                <a:ea typeface="+mn-ea"/>
              </a:rPr>
              <a:t>Language Program </a:t>
            </a:r>
            <a:r>
              <a:rPr lang="en-US" sz="3200" u="sng" dirty="0" smtClean="0">
                <a:solidFill>
                  <a:srgbClr val="FF0000"/>
                </a:solidFill>
                <a:ea typeface="+mn-ea"/>
              </a:rPr>
              <a:t>Review</a:t>
            </a:r>
            <a:endParaRPr lang="en-US" sz="3200" u="sng" dirty="0">
              <a:solidFill>
                <a:srgbClr val="FF0000"/>
              </a:solidFill>
            </a:endParaRPr>
          </a:p>
        </p:txBody>
      </p:sp>
    </p:spTree>
    <p:extLst>
      <p:ext uri="{BB962C8B-B14F-4D97-AF65-F5344CB8AC3E}">
        <p14:creationId xmlns:p14="http://schemas.microsoft.com/office/powerpoint/2010/main" val="12394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1678021" y="3733800"/>
            <a:ext cx="5560979" cy="838200"/>
          </a:xfrm>
          <a:ln w="3175">
            <a:solidFill>
              <a:schemeClr val="tx1"/>
            </a:solidFill>
          </a:ln>
        </p:spPr>
        <p:txBody>
          <a:bodyPr>
            <a:normAutofit fontScale="92500" lnSpcReduction="10000"/>
          </a:bodyPr>
          <a:lstStyle/>
          <a:p>
            <a:r>
              <a:rPr lang="en-US" dirty="0" smtClean="0"/>
              <a:t>Citizenship is not just about making informed choices in local, state and national issues; but about having the tools, understanding to engage in global issues and interests</a:t>
            </a:r>
            <a:endParaRPr lang="en-US" dirty="0"/>
          </a:p>
        </p:txBody>
      </p:sp>
      <p:sp>
        <p:nvSpPr>
          <p:cNvPr id="7" name="Title 6"/>
          <p:cNvSpPr>
            <a:spLocks noGrp="1"/>
          </p:cNvSpPr>
          <p:nvPr>
            <p:ph type="title"/>
          </p:nvPr>
        </p:nvSpPr>
        <p:spPr>
          <a:xfrm>
            <a:off x="0" y="0"/>
            <a:ext cx="9144000" cy="792163"/>
          </a:xfrm>
        </p:spPr>
        <p:txBody>
          <a:bodyPr/>
          <a:lstStyle/>
          <a:p>
            <a:pPr algn="ctr">
              <a:buNone/>
            </a:pPr>
            <a:r>
              <a:rPr lang="en-US" u="sng" dirty="0" smtClean="0">
                <a:solidFill>
                  <a:srgbClr val="FF0000"/>
                </a:solidFill>
              </a:rPr>
              <a:t>A joint resolution</a:t>
            </a:r>
            <a:endParaRPr lang="en-US" u="sng" dirty="0">
              <a:solidFill>
                <a:srgbClr val="FF0000"/>
              </a:solidFill>
            </a:endParaRPr>
          </a:p>
        </p:txBody>
      </p:sp>
      <p:sp>
        <p:nvSpPr>
          <p:cNvPr id="8" name="Text Placeholder 7"/>
          <p:cNvSpPr>
            <a:spLocks noGrp="1"/>
          </p:cNvSpPr>
          <p:nvPr>
            <p:ph type="body" sz="quarter" idx="13"/>
          </p:nvPr>
        </p:nvSpPr>
        <p:spPr>
          <a:xfrm>
            <a:off x="359400" y="745800"/>
            <a:ext cx="8251200" cy="702000"/>
          </a:xfrm>
        </p:spPr>
        <p:txBody>
          <a:bodyPr>
            <a:noAutofit/>
          </a:bodyPr>
          <a:lstStyle/>
          <a:p>
            <a:r>
              <a:rPr lang="en-US" sz="2000" dirty="0" smtClean="0"/>
              <a:t>KBE and KDE include global readiness as part of the board’s college and career readiness agenda adopted at the August 7</a:t>
            </a:r>
            <a:r>
              <a:rPr lang="en-US" sz="2000" baseline="30000" dirty="0" smtClean="0"/>
              <a:t>th</a:t>
            </a:r>
            <a:r>
              <a:rPr lang="en-US" sz="2000" dirty="0" smtClean="0"/>
              <a:t> KBE meeting</a:t>
            </a:r>
            <a:endParaRPr lang="en-US" sz="2000" dirty="0"/>
          </a:p>
        </p:txBody>
      </p:sp>
      <p:sp>
        <p:nvSpPr>
          <p:cNvPr id="41" name="Text Placeholder 40"/>
          <p:cNvSpPr>
            <a:spLocks noGrp="1"/>
          </p:cNvSpPr>
          <p:nvPr>
            <p:ph type="body" sz="quarter" idx="16"/>
          </p:nvPr>
        </p:nvSpPr>
        <p:spPr>
          <a:xfrm>
            <a:off x="1676400" y="1788211"/>
            <a:ext cx="6629400" cy="838200"/>
          </a:xfrm>
          <a:ln w="3175">
            <a:solidFill>
              <a:schemeClr val="tx1"/>
            </a:solidFill>
          </a:ln>
        </p:spPr>
        <p:txBody>
          <a:bodyPr/>
          <a:lstStyle/>
          <a:p>
            <a:r>
              <a:rPr lang="en-US" dirty="0" smtClean="0"/>
              <a:t>Minimum standards are set for student achievement to prepare students for college and or a career</a:t>
            </a:r>
            <a:endParaRPr lang="en-US" dirty="0"/>
          </a:p>
        </p:txBody>
      </p:sp>
      <p:sp>
        <p:nvSpPr>
          <p:cNvPr id="42" name="Text Placeholder 41"/>
          <p:cNvSpPr>
            <a:spLocks noGrp="1"/>
          </p:cNvSpPr>
          <p:nvPr>
            <p:ph type="body" sz="quarter" idx="17"/>
          </p:nvPr>
        </p:nvSpPr>
        <p:spPr>
          <a:xfrm>
            <a:off x="1676400" y="2743200"/>
            <a:ext cx="6629400" cy="838200"/>
          </a:xfrm>
          <a:ln w="3175">
            <a:solidFill>
              <a:schemeClr val="tx1"/>
            </a:solidFill>
          </a:ln>
        </p:spPr>
        <p:txBody>
          <a:bodyPr>
            <a:normAutofit lnSpcReduction="10000"/>
          </a:bodyPr>
          <a:lstStyle/>
          <a:p>
            <a:r>
              <a:rPr lang="en-US" dirty="0" smtClean="0"/>
              <a:t>The challenge is to prepare students for when they graduate; to succeed in college, enter the workforce or the military and participate actively in civic life</a:t>
            </a:r>
            <a:endParaRPr lang="en-US" dirty="0"/>
          </a:p>
        </p:txBody>
      </p:sp>
      <p:sp>
        <p:nvSpPr>
          <p:cNvPr id="43" name="Text Placeholder 42"/>
          <p:cNvSpPr>
            <a:spLocks noGrp="1"/>
          </p:cNvSpPr>
          <p:nvPr>
            <p:ph type="body" sz="quarter" idx="18"/>
          </p:nvPr>
        </p:nvSpPr>
        <p:spPr>
          <a:xfrm>
            <a:off x="1676400" y="4724400"/>
            <a:ext cx="5105400" cy="838200"/>
          </a:xfrm>
          <a:ln w="3175">
            <a:solidFill>
              <a:schemeClr val="tx1"/>
            </a:solidFill>
          </a:ln>
        </p:spPr>
        <p:txBody>
          <a:bodyPr>
            <a:normAutofit lnSpcReduction="10000"/>
          </a:bodyPr>
          <a:lstStyle/>
          <a:p>
            <a:r>
              <a:rPr lang="en-US" dirty="0" smtClean="0"/>
              <a:t>A strong system of education enhances the student, and the economic viability of the community, region and state increasing </a:t>
            </a:r>
            <a:r>
              <a:rPr lang="en-US" dirty="0"/>
              <a:t>K</a:t>
            </a:r>
            <a:r>
              <a:rPr lang="en-US" dirty="0" smtClean="0"/>
              <a:t>entucky quality of life.</a:t>
            </a:r>
            <a:endParaRPr lang="en-US" dirty="0"/>
          </a:p>
        </p:txBody>
      </p:sp>
      <p:sp>
        <p:nvSpPr>
          <p:cNvPr id="44" name="Text Placeholder 43"/>
          <p:cNvSpPr>
            <a:spLocks noGrp="1"/>
          </p:cNvSpPr>
          <p:nvPr>
            <p:ph type="body" sz="quarter" idx="19"/>
          </p:nvPr>
        </p:nvSpPr>
        <p:spPr>
          <a:xfrm>
            <a:off x="1676400" y="5638800"/>
            <a:ext cx="5486400" cy="838200"/>
          </a:xfrm>
          <a:ln w="3175">
            <a:solidFill>
              <a:schemeClr val="tx1"/>
            </a:solidFill>
          </a:ln>
        </p:spPr>
        <p:txBody>
          <a:bodyPr>
            <a:normAutofit lnSpcReduction="10000"/>
          </a:bodyPr>
          <a:lstStyle/>
          <a:p>
            <a:r>
              <a:rPr lang="en-US" dirty="0" smtClean="0"/>
              <a:t>Many jobs and services in Kentucky are global, increasing the need for both skilled workers who can navigate cultural differences in order to be successful</a:t>
            </a:r>
            <a:endParaRPr lang="en-US" dirty="0"/>
          </a:p>
        </p:txBody>
      </p:sp>
      <p:sp>
        <p:nvSpPr>
          <p:cNvPr id="24" name="Right Arrow Callout 23"/>
          <p:cNvSpPr/>
          <p:nvPr/>
        </p:nvSpPr>
        <p:spPr>
          <a:xfrm>
            <a:off x="152400" y="1940611"/>
            <a:ext cx="1524000" cy="533400"/>
          </a:xfrm>
          <a:prstGeom prst="rightArrowCallout">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7C">
                    <a:lumMod val="50000"/>
                  </a:srgbClr>
                </a:solidFill>
              </a:rPr>
              <a:t>1</a:t>
            </a:r>
          </a:p>
        </p:txBody>
      </p:sp>
      <p:sp>
        <p:nvSpPr>
          <p:cNvPr id="26" name="Right Arrow Callout 25"/>
          <p:cNvSpPr/>
          <p:nvPr/>
        </p:nvSpPr>
        <p:spPr>
          <a:xfrm>
            <a:off x="166991" y="2895600"/>
            <a:ext cx="1509409" cy="533400"/>
          </a:xfrm>
          <a:prstGeom prst="rightArrowCallout">
            <a:avLst/>
          </a:prstGeom>
          <a:solidFill>
            <a:schemeClr val="accent1">
              <a:lumMod val="40000"/>
              <a:lumOff val="60000"/>
              <a:alpha val="90000"/>
            </a:schemeClr>
          </a:solidFill>
          <a:ln>
            <a:solidFill>
              <a:schemeClr val="tx1">
                <a:lumMod val="65000"/>
                <a:lumOff val="3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232F7C">
                    <a:lumMod val="75000"/>
                  </a:srgbClr>
                </a:solidFill>
              </a:rPr>
              <a:t>2</a:t>
            </a:r>
          </a:p>
        </p:txBody>
      </p:sp>
      <p:sp>
        <p:nvSpPr>
          <p:cNvPr id="27" name="Right Arrow Callout 26"/>
          <p:cNvSpPr/>
          <p:nvPr/>
        </p:nvSpPr>
        <p:spPr>
          <a:xfrm>
            <a:off x="152400" y="5791200"/>
            <a:ext cx="1524000" cy="533400"/>
          </a:xfrm>
          <a:prstGeom prst="rightArrowCallout">
            <a:avLst/>
          </a:prstGeom>
          <a:solidFill>
            <a:schemeClr val="accent1">
              <a:lumMod val="50000"/>
              <a:alpha val="90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232F7C">
                    <a:lumMod val="20000"/>
                    <a:lumOff val="80000"/>
                  </a:srgbClr>
                </a:solidFill>
              </a:rPr>
              <a:t>5</a:t>
            </a:r>
          </a:p>
        </p:txBody>
      </p:sp>
      <p:sp>
        <p:nvSpPr>
          <p:cNvPr id="28" name="Right Arrow Callout 27"/>
          <p:cNvSpPr/>
          <p:nvPr/>
        </p:nvSpPr>
        <p:spPr>
          <a:xfrm>
            <a:off x="152400" y="3886200"/>
            <a:ext cx="1524000" cy="533400"/>
          </a:xfrm>
          <a:prstGeom prst="rightArrowCallout">
            <a:avLst/>
          </a:prstGeom>
          <a:solidFill>
            <a:schemeClr val="accent1">
              <a:lumMod val="60000"/>
              <a:lumOff val="40000"/>
              <a:alpha val="90000"/>
            </a:schemeClr>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232F7C">
                    <a:lumMod val="75000"/>
                  </a:srgbClr>
                </a:solidFill>
              </a:rPr>
              <a:t>3</a:t>
            </a:r>
          </a:p>
        </p:txBody>
      </p:sp>
      <p:sp>
        <p:nvSpPr>
          <p:cNvPr id="29" name="Right Arrow Callout 28"/>
          <p:cNvSpPr/>
          <p:nvPr/>
        </p:nvSpPr>
        <p:spPr>
          <a:xfrm>
            <a:off x="165370" y="4876800"/>
            <a:ext cx="1511030" cy="533400"/>
          </a:xfrm>
          <a:prstGeom prst="rightArrowCallout">
            <a:avLst/>
          </a:prstGeom>
          <a:solidFill>
            <a:schemeClr val="accent1">
              <a:lumMod val="75000"/>
              <a:alpha val="90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rgbClr val="232F7C">
                    <a:lumMod val="20000"/>
                    <a:lumOff val="80000"/>
                  </a:srgbClr>
                </a:solidFill>
              </a:rPr>
              <a:t>4</a:t>
            </a:r>
          </a:p>
        </p:txBody>
      </p:sp>
    </p:spTree>
    <p:extLst>
      <p:ext uri="{BB962C8B-B14F-4D97-AF65-F5344CB8AC3E}">
        <p14:creationId xmlns:p14="http://schemas.microsoft.com/office/powerpoint/2010/main" val="187227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1">
                                            <p:bg/>
                                          </p:spTgt>
                                        </p:tgtEl>
                                        <p:attrNameLst>
                                          <p:attrName>style.visibility</p:attrName>
                                        </p:attrNameLst>
                                      </p:cBhvr>
                                      <p:to>
                                        <p:strVal val="visible"/>
                                      </p:to>
                                    </p:set>
                                    <p:animEffect transition="in" filter="randombar(horizontal)">
                                      <p:cBhvr>
                                        <p:cTn id="28" dur="500"/>
                                        <p:tgtEl>
                                          <p:spTgt spid="41">
                                            <p:bg/>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33" dur="500"/>
                                        <p:tgtEl>
                                          <p:spTgt spid="4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1000" fill="hold"/>
                                        <p:tgtEl>
                                          <p:spTgt spid="26"/>
                                        </p:tgtEl>
                                        <p:attrNameLst>
                                          <p:attrName>ppt_w</p:attrName>
                                        </p:attrNameLst>
                                      </p:cBhvr>
                                      <p:tavLst>
                                        <p:tav tm="0">
                                          <p:val>
                                            <p:fltVal val="0"/>
                                          </p:val>
                                        </p:tav>
                                        <p:tav tm="100000">
                                          <p:val>
                                            <p:strVal val="#ppt_w"/>
                                          </p:val>
                                        </p:tav>
                                      </p:tavLst>
                                    </p:anim>
                                    <p:anim calcmode="lin" valueType="num">
                                      <p:cBhvr>
                                        <p:cTn id="39" dur="1000" fill="hold"/>
                                        <p:tgtEl>
                                          <p:spTgt spid="26"/>
                                        </p:tgtEl>
                                        <p:attrNameLst>
                                          <p:attrName>ppt_h</p:attrName>
                                        </p:attrNameLst>
                                      </p:cBhvr>
                                      <p:tavLst>
                                        <p:tav tm="0">
                                          <p:val>
                                            <p:fltVal val="0"/>
                                          </p:val>
                                        </p:tav>
                                        <p:tav tm="100000">
                                          <p:val>
                                            <p:strVal val="#ppt_h"/>
                                          </p:val>
                                        </p:tav>
                                      </p:tavLst>
                                    </p:anim>
                                    <p:anim calcmode="lin" valueType="num">
                                      <p:cBhvr>
                                        <p:cTn id="40" dur="1000" fill="hold"/>
                                        <p:tgtEl>
                                          <p:spTgt spid="26"/>
                                        </p:tgtEl>
                                        <p:attrNameLst>
                                          <p:attrName>style.rotation</p:attrName>
                                        </p:attrNameLst>
                                      </p:cBhvr>
                                      <p:tavLst>
                                        <p:tav tm="0">
                                          <p:val>
                                            <p:fltVal val="90"/>
                                          </p:val>
                                        </p:tav>
                                        <p:tav tm="100000">
                                          <p:val>
                                            <p:fltVal val="0"/>
                                          </p:val>
                                        </p:tav>
                                      </p:tavLst>
                                    </p:anim>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2">
                                            <p:bg/>
                                          </p:spTgt>
                                        </p:tgtEl>
                                        <p:attrNameLst>
                                          <p:attrName>style.visibility</p:attrName>
                                        </p:attrNameLst>
                                      </p:cBhvr>
                                      <p:to>
                                        <p:strVal val="visible"/>
                                      </p:to>
                                    </p:set>
                                    <p:animEffect transition="in" filter="randombar(horizontal)">
                                      <p:cBhvr>
                                        <p:cTn id="46" dur="500"/>
                                        <p:tgtEl>
                                          <p:spTgt spid="42">
                                            <p:bg/>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51" dur="500"/>
                                        <p:tgtEl>
                                          <p:spTgt spid="4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 calcmode="lin" valueType="num">
                                      <p:cBhvr>
                                        <p:cTn id="58" dur="1000" fill="hold"/>
                                        <p:tgtEl>
                                          <p:spTgt spid="28"/>
                                        </p:tgtEl>
                                        <p:attrNameLst>
                                          <p:attrName>style.rotation</p:attrName>
                                        </p:attrNameLst>
                                      </p:cBhvr>
                                      <p:tavLst>
                                        <p:tav tm="0">
                                          <p:val>
                                            <p:fltVal val="90"/>
                                          </p:val>
                                        </p:tav>
                                        <p:tav tm="100000">
                                          <p:val>
                                            <p:fltVal val="0"/>
                                          </p:val>
                                        </p:tav>
                                      </p:tavLst>
                                    </p:anim>
                                    <p:animEffect transition="in" filter="fade">
                                      <p:cBhvr>
                                        <p:cTn id="59" dur="10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6">
                                            <p:bg/>
                                          </p:spTgt>
                                        </p:tgtEl>
                                        <p:attrNameLst>
                                          <p:attrName>style.visibility</p:attrName>
                                        </p:attrNameLst>
                                      </p:cBhvr>
                                      <p:to>
                                        <p:strVal val="visible"/>
                                      </p:to>
                                    </p:set>
                                    <p:animEffect transition="in" filter="randombar(horizontal)">
                                      <p:cBhvr>
                                        <p:cTn id="64" dur="500"/>
                                        <p:tgtEl>
                                          <p:spTgt spid="46">
                                            <p:bg/>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69" dur="500"/>
                                        <p:tgtEl>
                                          <p:spTgt spid="4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90"/>
                                          </p:val>
                                        </p:tav>
                                        <p:tav tm="100000">
                                          <p:val>
                                            <p:fltVal val="0"/>
                                          </p:val>
                                        </p:tav>
                                      </p:tavLst>
                                    </p:anim>
                                    <p:animEffect transition="in" filter="fade">
                                      <p:cBhvr>
                                        <p:cTn id="77" dur="10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3">
                                            <p:bg/>
                                          </p:spTgt>
                                        </p:tgtEl>
                                        <p:attrNameLst>
                                          <p:attrName>style.visibility</p:attrName>
                                        </p:attrNameLst>
                                      </p:cBhvr>
                                      <p:to>
                                        <p:strVal val="visible"/>
                                      </p:to>
                                    </p:set>
                                    <p:animEffect transition="in" filter="randombar(horizontal)">
                                      <p:cBhvr>
                                        <p:cTn id="82" dur="500"/>
                                        <p:tgtEl>
                                          <p:spTgt spid="43">
                                            <p:bg/>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87" dur="500"/>
                                        <p:tgtEl>
                                          <p:spTgt spid="4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1000" fill="hold"/>
                                        <p:tgtEl>
                                          <p:spTgt spid="27"/>
                                        </p:tgtEl>
                                        <p:attrNameLst>
                                          <p:attrName>ppt_w</p:attrName>
                                        </p:attrNameLst>
                                      </p:cBhvr>
                                      <p:tavLst>
                                        <p:tav tm="0">
                                          <p:val>
                                            <p:fltVal val="0"/>
                                          </p:val>
                                        </p:tav>
                                        <p:tav tm="100000">
                                          <p:val>
                                            <p:strVal val="#ppt_w"/>
                                          </p:val>
                                        </p:tav>
                                      </p:tavLst>
                                    </p:anim>
                                    <p:anim calcmode="lin" valueType="num">
                                      <p:cBhvr>
                                        <p:cTn id="93" dur="1000" fill="hold"/>
                                        <p:tgtEl>
                                          <p:spTgt spid="27"/>
                                        </p:tgtEl>
                                        <p:attrNameLst>
                                          <p:attrName>ppt_h</p:attrName>
                                        </p:attrNameLst>
                                      </p:cBhvr>
                                      <p:tavLst>
                                        <p:tav tm="0">
                                          <p:val>
                                            <p:fltVal val="0"/>
                                          </p:val>
                                        </p:tav>
                                        <p:tav tm="100000">
                                          <p:val>
                                            <p:strVal val="#ppt_h"/>
                                          </p:val>
                                        </p:tav>
                                      </p:tavLst>
                                    </p:anim>
                                    <p:anim calcmode="lin" valueType="num">
                                      <p:cBhvr>
                                        <p:cTn id="94" dur="1000" fill="hold"/>
                                        <p:tgtEl>
                                          <p:spTgt spid="27"/>
                                        </p:tgtEl>
                                        <p:attrNameLst>
                                          <p:attrName>style.rotation</p:attrName>
                                        </p:attrNameLst>
                                      </p:cBhvr>
                                      <p:tavLst>
                                        <p:tav tm="0">
                                          <p:val>
                                            <p:fltVal val="90"/>
                                          </p:val>
                                        </p:tav>
                                        <p:tav tm="100000">
                                          <p:val>
                                            <p:fltVal val="0"/>
                                          </p:val>
                                        </p:tav>
                                      </p:tavLst>
                                    </p:anim>
                                    <p:animEffect transition="in" filter="fade">
                                      <p:cBhvr>
                                        <p:cTn id="95" dur="10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44">
                                            <p:bg/>
                                          </p:spTgt>
                                        </p:tgtEl>
                                        <p:attrNameLst>
                                          <p:attrName>style.visibility</p:attrName>
                                        </p:attrNameLst>
                                      </p:cBhvr>
                                      <p:to>
                                        <p:strVal val="visible"/>
                                      </p:to>
                                    </p:set>
                                    <p:animEffect transition="in" filter="randombar(horizontal)">
                                      <p:cBhvr>
                                        <p:cTn id="100" dur="500"/>
                                        <p:tgtEl>
                                          <p:spTgt spid="44">
                                            <p:bg/>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0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animBg="1"/>
      <p:bldP spid="7" grpId="0"/>
      <p:bldP spid="8" grpId="0" build="p"/>
      <p:bldP spid="41" grpId="0" build="p" animBg="1"/>
      <p:bldP spid="42" grpId="0" build="p" animBg="1"/>
      <p:bldP spid="43" grpId="0" build="p" animBg="1"/>
      <p:bldP spid="44" grpId="0" build="p" animBg="1"/>
      <p:bldP spid="24" grpId="0" animBg="1"/>
      <p:bldP spid="26" grpId="0" animBg="1"/>
      <p:bldP spid="27" grpId="0" animBg="1"/>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V="1">
            <a:off x="228600" y="1143000"/>
            <a:ext cx="8077200" cy="4724400"/>
          </a:xfrm>
          <a:prstGeom prst="round2SameRect">
            <a:avLst/>
          </a:prstGeom>
          <a:gradFill>
            <a:gsLst>
              <a:gs pos="25000">
                <a:schemeClr val="bg1">
                  <a:alpha val="85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8"/>
          <p:cNvSpPr>
            <a:spLocks noGrp="1"/>
          </p:cNvSpPr>
          <p:nvPr>
            <p:ph sz="half" idx="1"/>
          </p:nvPr>
        </p:nvSpPr>
        <p:spPr/>
        <p:txBody>
          <a:bodyPr>
            <a:normAutofit/>
          </a:bodyPr>
          <a:lstStyle/>
          <a:p>
            <a:r>
              <a:rPr lang="en-US" dirty="0" smtClean="0"/>
              <a:t>World class education</a:t>
            </a:r>
          </a:p>
          <a:p>
            <a:r>
              <a:rPr lang="en-US" dirty="0" smtClean="0"/>
              <a:t>Experiences in collaboration </a:t>
            </a:r>
          </a:p>
          <a:p>
            <a:r>
              <a:rPr lang="en-US" dirty="0" smtClean="0"/>
              <a:t>Knowledge of other cultures, diversity of thought</a:t>
            </a:r>
            <a:endParaRPr lang="en-US" dirty="0"/>
          </a:p>
        </p:txBody>
      </p:sp>
      <p:sp>
        <p:nvSpPr>
          <p:cNvPr id="10" name="Content Placeholder 9"/>
          <p:cNvSpPr>
            <a:spLocks noGrp="1"/>
          </p:cNvSpPr>
          <p:nvPr>
            <p:ph sz="half" idx="2"/>
          </p:nvPr>
        </p:nvSpPr>
        <p:spPr/>
        <p:txBody>
          <a:bodyPr>
            <a:normAutofit/>
          </a:bodyPr>
          <a:lstStyle/>
          <a:p>
            <a:r>
              <a:rPr lang="en-US" dirty="0" smtClean="0"/>
              <a:t>World focus rather than a local focus</a:t>
            </a:r>
          </a:p>
          <a:p>
            <a:r>
              <a:rPr lang="en-US" dirty="0" smtClean="0"/>
              <a:t>Knowledge of interconnected world economies and markets</a:t>
            </a:r>
            <a:endParaRPr lang="en-US" dirty="0"/>
          </a:p>
        </p:txBody>
      </p:sp>
      <p:sp>
        <p:nvSpPr>
          <p:cNvPr id="12" name="Content Placeholder 11"/>
          <p:cNvSpPr>
            <a:spLocks noGrp="1"/>
          </p:cNvSpPr>
          <p:nvPr>
            <p:ph sz="half" idx="14"/>
          </p:nvPr>
        </p:nvSpPr>
        <p:spPr/>
        <p:txBody>
          <a:bodyPr>
            <a:normAutofit/>
          </a:bodyPr>
          <a:lstStyle/>
          <a:p>
            <a:r>
              <a:rPr lang="en-US" dirty="0" smtClean="0"/>
              <a:t>Ability to be competitive world-wide</a:t>
            </a:r>
          </a:p>
          <a:p>
            <a:r>
              <a:rPr lang="en-US" dirty="0" smtClean="0"/>
              <a:t>Knowledge that career and jobs may exist across town or across oceans </a:t>
            </a:r>
          </a:p>
          <a:p>
            <a:endParaRPr lang="en-US" dirty="0"/>
          </a:p>
        </p:txBody>
      </p:sp>
      <p:pic>
        <p:nvPicPr>
          <p:cNvPr id="36" name="Content Placeholder 35" descr="PM00100_hundred_dollar_bills.png"/>
          <p:cNvPicPr>
            <a:picLocks noGrp="1" noChangeAspect="1"/>
          </p:cNvPicPr>
          <p:nvPr>
            <p:ph sz="half" idx="15"/>
          </p:nvPr>
        </p:nvPicPr>
        <p:blipFill>
          <a:blip r:embed="rId3" cstate="print"/>
          <a:stretch>
            <a:fillRect/>
          </a:stretch>
        </p:blipFill>
        <p:spPr>
          <a:xfrm>
            <a:off x="6096000" y="1752600"/>
            <a:ext cx="1795636" cy="1350883"/>
          </a:xfrm>
        </p:spPr>
      </p:pic>
      <p:pic>
        <p:nvPicPr>
          <p:cNvPr id="34" name="Content Placeholder 33" descr="PM00059_rising_arrows.png"/>
          <p:cNvPicPr>
            <a:picLocks noGrp="1" noChangeAspect="1"/>
          </p:cNvPicPr>
          <p:nvPr>
            <p:ph sz="half" idx="16"/>
          </p:nvPr>
        </p:nvPicPr>
        <p:blipFill>
          <a:blip r:embed="rId4" cstate="print">
            <a:duotone>
              <a:prstClr val="black"/>
              <a:schemeClr val="tx2">
                <a:tint val="45000"/>
                <a:satMod val="400000"/>
              </a:schemeClr>
            </a:duotone>
            <a:lum bright="23000" contrast="17000"/>
          </a:blip>
          <a:stretch>
            <a:fillRect/>
          </a:stretch>
        </p:blipFill>
        <p:spPr>
          <a:xfrm>
            <a:off x="3388086" y="1752600"/>
            <a:ext cx="1758227" cy="1324562"/>
          </a:xfrm>
        </p:spPr>
      </p:pic>
      <p:pic>
        <p:nvPicPr>
          <p:cNvPr id="32" name="Content Placeholder 31" descr="graph2.png"/>
          <p:cNvPicPr>
            <a:picLocks noGrp="1" noChangeAspect="1"/>
          </p:cNvPicPr>
          <p:nvPr>
            <p:ph sz="half" idx="17"/>
          </p:nvPr>
        </p:nvPicPr>
        <p:blipFill>
          <a:blip r:embed="rId5" cstate="print"/>
          <a:stretch>
            <a:fillRect/>
          </a:stretch>
        </p:blipFill>
        <p:spPr>
          <a:xfrm>
            <a:off x="533400" y="1717309"/>
            <a:ext cx="1779009" cy="1289781"/>
          </a:xfrm>
        </p:spPr>
      </p:pic>
      <p:sp>
        <p:nvSpPr>
          <p:cNvPr id="8" name="Title 7"/>
          <p:cNvSpPr>
            <a:spLocks noGrp="1"/>
          </p:cNvSpPr>
          <p:nvPr>
            <p:ph type="title"/>
          </p:nvPr>
        </p:nvSpPr>
        <p:spPr>
          <a:xfrm>
            <a:off x="152400" y="228600"/>
            <a:ext cx="8839200" cy="1219200"/>
          </a:xfrm>
        </p:spPr>
        <p:txBody>
          <a:bodyPr/>
          <a:lstStyle/>
          <a:p>
            <a:pPr>
              <a:buNone/>
            </a:pPr>
            <a:r>
              <a:rPr lang="en-US" dirty="0" smtClean="0">
                <a:solidFill>
                  <a:srgbClr val="FF0000"/>
                </a:solidFill>
              </a:rPr>
              <a:t>It is not about getting kids comfortable with where they are, but where they are going to be in 20-30-40 years</a:t>
            </a:r>
            <a:endParaRPr lang="en-US" dirty="0">
              <a:solidFill>
                <a:srgbClr val="FF0000"/>
              </a:solidFill>
            </a:endParaRPr>
          </a:p>
        </p:txBody>
      </p:sp>
      <p:sp>
        <p:nvSpPr>
          <p:cNvPr id="21" name="Left-Right Arrow 20"/>
          <p:cNvSpPr/>
          <p:nvPr/>
        </p:nvSpPr>
        <p:spPr>
          <a:xfrm flipH="1">
            <a:off x="2590800" y="2057400"/>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15" name="Left-Right Arrow 14"/>
          <p:cNvSpPr/>
          <p:nvPr/>
        </p:nvSpPr>
        <p:spPr>
          <a:xfrm flipH="1">
            <a:off x="5265357" y="2049843"/>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12452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down)">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barn(inVertical)">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barn(inVertical)">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arn(inVertic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Effect transition="in" filter="barn(inVertical)">
                                      <p:cBhvr>
                                        <p:cTn id="69" dur="500"/>
                                        <p:tgtEl>
                                          <p:spTgt spid="12">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xEl>
                                              <p:pRg st="1" end="1"/>
                                            </p:txEl>
                                          </p:spTgt>
                                        </p:tgtEl>
                                        <p:attrNameLst>
                                          <p:attrName>style.visibility</p:attrName>
                                        </p:attrNameLst>
                                      </p:cBhvr>
                                      <p:to>
                                        <p:strVal val="visible"/>
                                      </p:to>
                                    </p:set>
                                    <p:animEffect transition="in" filter="barn(inVertical)">
                                      <p:cBhvr>
                                        <p:cTn id="7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8" grpId="0"/>
      <p:bldP spid="21"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0" y="1219200"/>
            <a:ext cx="4038600" cy="4525964"/>
          </a:xfrm>
        </p:spPr>
        <p:txBody>
          <a:bodyPr/>
          <a:lstStyle/>
          <a:p>
            <a:pPr marL="0" indent="0">
              <a:buNone/>
            </a:pPr>
            <a:r>
              <a:rPr lang="en-US" dirty="0" smtClean="0"/>
              <a:t>Global Competence Grade level indicators</a:t>
            </a:r>
          </a:p>
          <a:p>
            <a:pPr marL="0" indent="0">
              <a:buNone/>
            </a:pPr>
            <a:endParaRPr lang="en-US" dirty="0"/>
          </a:p>
          <a:p>
            <a:pPr marL="0" indent="0">
              <a:buNone/>
            </a:pPr>
            <a:endParaRPr lang="en-US" dirty="0"/>
          </a:p>
        </p:txBody>
      </p:sp>
      <p:sp>
        <p:nvSpPr>
          <p:cNvPr id="3" name="Content Placeholder 2"/>
          <p:cNvSpPr>
            <a:spLocks noGrp="1"/>
          </p:cNvSpPr>
          <p:nvPr>
            <p:ph sz="half" idx="2"/>
          </p:nvPr>
        </p:nvSpPr>
        <p:spPr>
          <a:xfrm>
            <a:off x="304800" y="1219200"/>
            <a:ext cx="4038600" cy="4525964"/>
          </a:xfrm>
          <a:ln w="12700">
            <a:solidFill>
              <a:schemeClr val="tx1"/>
            </a:solidFill>
          </a:ln>
        </p:spPr>
        <p:txBody>
          <a:bodyPr>
            <a:normAutofit fontScale="92500" lnSpcReduction="20000"/>
          </a:bodyPr>
          <a:lstStyle/>
          <a:p>
            <a:pPr marL="0" indent="0">
              <a:buNone/>
            </a:pPr>
            <a:r>
              <a:rPr lang="en-US" b="1" u="sng" dirty="0" smtClean="0"/>
              <a:t>RESOURCES</a:t>
            </a:r>
          </a:p>
          <a:p>
            <a:pPr marL="0" indent="0">
              <a:buNone/>
            </a:pPr>
            <a:r>
              <a:rPr lang="en-US" b="1" dirty="0" smtClean="0"/>
              <a:t>World Savvy</a:t>
            </a:r>
          </a:p>
          <a:p>
            <a:pPr marL="0" indent="0">
              <a:buNone/>
            </a:pPr>
            <a:r>
              <a:rPr lang="en-US" b="1" dirty="0" smtClean="0"/>
              <a:t>VIF Global Gateway</a:t>
            </a:r>
          </a:p>
          <a:p>
            <a:pPr marL="0" indent="0">
              <a:buNone/>
            </a:pPr>
            <a:r>
              <a:rPr lang="en-US" b="1" dirty="0" smtClean="0"/>
              <a:t>Project Explore</a:t>
            </a:r>
          </a:p>
          <a:p>
            <a:pPr marL="0" indent="0">
              <a:buNone/>
            </a:pPr>
            <a:r>
              <a:rPr lang="en-US" b="1" dirty="0" smtClean="0"/>
              <a:t>US Global Competence.org</a:t>
            </a:r>
          </a:p>
          <a:p>
            <a:pPr marL="0" indent="0">
              <a:buNone/>
            </a:pPr>
            <a:r>
              <a:rPr lang="en-US" b="1" dirty="0" smtClean="0"/>
              <a:t>Global Ed.org</a:t>
            </a:r>
          </a:p>
          <a:p>
            <a:pPr marL="0" indent="0">
              <a:buNone/>
            </a:pPr>
            <a:r>
              <a:rPr lang="en-US" b="1" dirty="0" smtClean="0"/>
              <a:t>IREX</a:t>
            </a:r>
          </a:p>
          <a:p>
            <a:pPr marL="0" indent="0">
              <a:buNone/>
            </a:pPr>
            <a:r>
              <a:rPr lang="en-US" b="1" dirty="0" err="1" smtClean="0"/>
              <a:t>EdSteps</a:t>
            </a:r>
            <a:endParaRPr lang="en-US" b="1" dirty="0" smtClean="0"/>
          </a:p>
          <a:p>
            <a:pPr marL="0" indent="0">
              <a:buNone/>
            </a:pPr>
            <a:r>
              <a:rPr lang="en-US" b="1" dirty="0" smtClean="0"/>
              <a:t>Global Nomads</a:t>
            </a:r>
          </a:p>
          <a:p>
            <a:pPr marL="0" indent="0">
              <a:buNone/>
            </a:pPr>
            <a:r>
              <a:rPr lang="en-US" b="1" dirty="0" smtClean="0"/>
              <a:t>The Exchange 2.0 Coalition</a:t>
            </a:r>
          </a:p>
          <a:p>
            <a:pPr marL="0" indent="0">
              <a:buNone/>
            </a:pPr>
            <a:r>
              <a:rPr lang="en-US" b="1" dirty="0" smtClean="0"/>
              <a:t>GNG pulse programs</a:t>
            </a:r>
          </a:p>
          <a:p>
            <a:pPr marL="0" indent="0">
              <a:buNone/>
            </a:pPr>
            <a:r>
              <a:rPr lang="en-US" b="1" dirty="0" smtClean="0"/>
              <a:t>Globalteachereducation.org</a:t>
            </a:r>
          </a:p>
          <a:p>
            <a:pPr marL="0" indent="0">
              <a:buNone/>
            </a:pPr>
            <a:r>
              <a:rPr lang="en-US" b="1" dirty="0" smtClean="0"/>
              <a:t>KET World Language Toolkit</a:t>
            </a:r>
          </a:p>
          <a:p>
            <a:pPr marL="0" indent="0">
              <a:buNone/>
            </a:pPr>
            <a:endParaRPr lang="en-US" b="1" dirty="0"/>
          </a:p>
        </p:txBody>
      </p:sp>
      <p:sp>
        <p:nvSpPr>
          <p:cNvPr id="4" name="Title 3"/>
          <p:cNvSpPr>
            <a:spLocks noGrp="1"/>
          </p:cNvSpPr>
          <p:nvPr>
            <p:ph type="title"/>
          </p:nvPr>
        </p:nvSpPr>
        <p:spPr>
          <a:xfrm>
            <a:off x="152400" y="152400"/>
            <a:ext cx="8839200" cy="762000"/>
          </a:xfrm>
        </p:spPr>
        <p:txBody>
          <a:bodyPr/>
          <a:lstStyle/>
          <a:p>
            <a:pPr algn="ctr">
              <a:buNone/>
            </a:pPr>
            <a:r>
              <a:rPr lang="en-US" dirty="0" smtClean="0">
                <a:solidFill>
                  <a:srgbClr val="FF0000"/>
                </a:solidFill>
              </a:rPr>
              <a:t>How do we know we are there?</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357491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67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anim calcmode="lin" valueType="num">
                                      <p:cBhvr>
                                        <p:cTn id="7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anim calcmode="lin" valueType="num">
                                      <p:cBhvr>
                                        <p:cTn id="7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fade">
                                      <p:cBhvr>
                                        <p:cTn id="83" dur="1000"/>
                                        <p:tgtEl>
                                          <p:spTgt spid="3">
                                            <p:txEl>
                                              <p:pRg st="9" end="9"/>
                                            </p:txEl>
                                          </p:spTgt>
                                        </p:tgtEl>
                                      </p:cBhvr>
                                    </p:animEffect>
                                    <p:anim calcmode="lin" valueType="num">
                                      <p:cBhvr>
                                        <p:cTn id="8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Effect transition="in" filter="fade">
                                      <p:cBhvr>
                                        <p:cTn id="90" dur="1000"/>
                                        <p:tgtEl>
                                          <p:spTgt spid="3">
                                            <p:txEl>
                                              <p:pRg st="10" end="10"/>
                                            </p:txEl>
                                          </p:spTgt>
                                        </p:tgtEl>
                                      </p:cBhvr>
                                    </p:animEffect>
                                    <p:anim calcmode="lin" valueType="num">
                                      <p:cBhvr>
                                        <p:cTn id="9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fade">
                                      <p:cBhvr>
                                        <p:cTn id="97" dur="1000"/>
                                        <p:tgtEl>
                                          <p:spTgt spid="3">
                                            <p:txEl>
                                              <p:pRg st="11" end="11"/>
                                            </p:txEl>
                                          </p:spTgt>
                                        </p:tgtEl>
                                      </p:cBhvr>
                                    </p:animEffect>
                                    <p:anim calcmode="lin" valueType="num">
                                      <p:cBhvr>
                                        <p:cTn id="9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
                                            <p:txEl>
                                              <p:pRg st="12" end="12"/>
                                            </p:txEl>
                                          </p:spTgt>
                                        </p:tgtEl>
                                        <p:attrNameLst>
                                          <p:attrName>style.visibility</p:attrName>
                                        </p:attrNameLst>
                                      </p:cBhvr>
                                      <p:to>
                                        <p:strVal val="visible"/>
                                      </p:to>
                                    </p:set>
                                    <p:animEffect transition="in" filter="fade">
                                      <p:cBhvr>
                                        <p:cTn id="104" dur="1000"/>
                                        <p:tgtEl>
                                          <p:spTgt spid="3">
                                            <p:txEl>
                                              <p:pRg st="12" end="12"/>
                                            </p:txEl>
                                          </p:spTgt>
                                        </p:tgtEl>
                                      </p:cBhvr>
                                    </p:animEffect>
                                    <p:anim calcmode="lin" valueType="num">
                                      <p:cBhvr>
                                        <p:cTn id="10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
                                            <p:txEl>
                                              <p:pRg st="0" end="0"/>
                                            </p:txEl>
                                          </p:spTgt>
                                        </p:tgtEl>
                                        <p:attrNameLst>
                                          <p:attrName>style.visibility</p:attrName>
                                        </p:attrNameLst>
                                      </p:cBhvr>
                                      <p:to>
                                        <p:strVal val="visible"/>
                                      </p:to>
                                    </p:set>
                                    <p:animEffect transition="in" filter="fade">
                                      <p:cBhvr>
                                        <p:cTn id="111" dur="1000"/>
                                        <p:tgtEl>
                                          <p:spTgt spid="2">
                                            <p:txEl>
                                              <p:pRg st="0" end="0"/>
                                            </p:txEl>
                                          </p:spTgt>
                                        </p:tgtEl>
                                      </p:cBhvr>
                                    </p:animEffect>
                                    <p:anim calcmode="lin" valueType="num">
                                      <p:cBhvr>
                                        <p:cTn id="1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050"/>
                                        </p:tgtEl>
                                        <p:attrNameLst>
                                          <p:attrName>style.visibility</p:attrName>
                                        </p:attrNameLst>
                                      </p:cBhvr>
                                      <p:to>
                                        <p:strVal val="visible"/>
                                      </p:to>
                                    </p:set>
                                    <p:animEffect transition="in" filter="fade">
                                      <p:cBhvr>
                                        <p:cTn id="118" dur="1000"/>
                                        <p:tgtEl>
                                          <p:spTgt spid="2050"/>
                                        </p:tgtEl>
                                      </p:cBhvr>
                                    </p:animEffect>
                                    <p:anim calcmode="lin" valueType="num">
                                      <p:cBhvr>
                                        <p:cTn id="119" dur="1000" fill="hold"/>
                                        <p:tgtEl>
                                          <p:spTgt spid="2050"/>
                                        </p:tgtEl>
                                        <p:attrNameLst>
                                          <p:attrName>ppt_x</p:attrName>
                                        </p:attrNameLst>
                                      </p:cBhvr>
                                      <p:tavLst>
                                        <p:tav tm="0">
                                          <p:val>
                                            <p:strVal val="#ppt_x"/>
                                          </p:val>
                                        </p:tav>
                                        <p:tav tm="100000">
                                          <p:val>
                                            <p:strVal val="#ppt_x"/>
                                          </p:val>
                                        </p:tav>
                                      </p:tavLst>
                                    </p:anim>
                                    <p:anim calcmode="lin" valueType="num">
                                      <p:cBhvr>
                                        <p:cTn id="1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clipse\Downloads\tree_of_knowledge_book_drop_500_wht.gif"/>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488655"/>
            <a:ext cx="4647670" cy="57597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62000"/>
            <a:ext cx="4313332" cy="2933700"/>
          </a:xfrm>
          <a:prstGeom prst="rect">
            <a:avLst/>
          </a:prstGeom>
        </p:spPr>
      </p:pic>
    </p:spTree>
    <p:extLst>
      <p:ext uri="{BB962C8B-B14F-4D97-AF65-F5344CB8AC3E}">
        <p14:creationId xmlns:p14="http://schemas.microsoft.com/office/powerpoint/2010/main" val="24640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39374"/>
            <a:ext cx="8763000" cy="751226"/>
          </a:xfrm>
          <a:prstGeom prst="rect">
            <a:avLst/>
          </a:prstGeom>
        </p:spPr>
        <p:txBody>
          <a:bodyPr vert="horz" lIns="91440" tIns="45720" rIns="91440" bIns="45720" rtlCol="0" anchor="b">
            <a:noAutofit/>
          </a:bodyPr>
          <a:lstStyle>
            <a:lvl1pPr algn="l" defTabSz="914400" rtl="0" eaLnBrk="1" latinLnBrk="0" hangingPunct="1">
              <a:spcBef>
                <a:spcPct val="0"/>
              </a:spcBef>
              <a:buClr>
                <a:schemeClr val="accent1">
                  <a:lumMod val="75000"/>
                </a:schemeClr>
              </a:buClr>
              <a:buFont typeface="Arial" pitchFamily="34" charset="0"/>
              <a:buChar char="•"/>
              <a:defRPr sz="1800" b="1" kern="1200" baseline="0">
                <a:solidFill>
                  <a:schemeClr val="accent2">
                    <a:lumMod val="75000"/>
                  </a:schemeClr>
                </a:solidFill>
                <a:latin typeface="+mj-lt"/>
                <a:ea typeface="+mj-ea"/>
                <a:cs typeface="Segoe UI" pitchFamily="34" charset="0"/>
              </a:defRPr>
            </a:lvl1pPr>
          </a:lstStyle>
          <a:p>
            <a:pPr algn="ctr">
              <a:buClr>
                <a:srgbClr val="232F7C">
                  <a:lumMod val="75000"/>
                </a:srgbClr>
              </a:buClr>
              <a:buFont typeface="Arial" pitchFamily="34" charset="0"/>
              <a:buNone/>
            </a:pPr>
            <a:r>
              <a:rPr lang="en-US" sz="4000" dirty="0" smtClean="0">
                <a:solidFill>
                  <a:srgbClr val="FF0000"/>
                </a:solidFill>
              </a:rPr>
              <a:t>World Languages / Global Competence</a:t>
            </a:r>
            <a:endParaRPr lang="en-US" sz="4000" dirty="0">
              <a:solidFill>
                <a:srgbClr val="FF0000"/>
              </a:solidFill>
            </a:endParaRPr>
          </a:p>
        </p:txBody>
      </p:sp>
      <p:sp>
        <p:nvSpPr>
          <p:cNvPr id="6" name="Subtitle 2"/>
          <p:cNvSpPr txBox="1">
            <a:spLocks/>
          </p:cNvSpPr>
          <p:nvPr/>
        </p:nvSpPr>
        <p:spPr>
          <a:xfrm>
            <a:off x="228600" y="1143000"/>
            <a:ext cx="8686800" cy="5562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3200" kern="1200">
                <a:solidFill>
                  <a:schemeClr val="accent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800" kern="1200">
                <a:solidFill>
                  <a:schemeClr val="accent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400" kern="1200">
                <a:solidFill>
                  <a:schemeClr val="accent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000" kern="1200">
                <a:solidFill>
                  <a:schemeClr val="accent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75000"/>
                </a:schemeClr>
              </a:buClr>
              <a:buSzPct val="70000"/>
              <a:buFont typeface="Arial" pitchFamily="34" charset="0"/>
              <a:buNone/>
              <a:defRPr sz="2000" kern="1200">
                <a:solidFill>
                  <a:schemeClr val="accent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buClr>
                <a:srgbClr val="232F7C">
                  <a:lumMod val="75000"/>
                </a:srgbClr>
              </a:buClr>
            </a:pPr>
            <a:r>
              <a:rPr lang="en-US" sz="2800" dirty="0" smtClean="0">
                <a:solidFill>
                  <a:prstClr val="black"/>
                </a:solidFill>
              </a:rPr>
              <a:t>Alfonso De Torres Nunez, World Language Consultant</a:t>
            </a:r>
          </a:p>
          <a:p>
            <a:pPr>
              <a:buClr>
                <a:srgbClr val="232F7C">
                  <a:lumMod val="75000"/>
                </a:srgbClr>
              </a:buClr>
            </a:pPr>
            <a:r>
              <a:rPr lang="en-US" sz="2800" b="1" u="sng" dirty="0" smtClean="0">
                <a:solidFill>
                  <a:prstClr val="black"/>
                </a:solidFill>
              </a:rPr>
              <a:t>Alfonso.detorresnunez@education.ky.gov</a:t>
            </a:r>
          </a:p>
          <a:p>
            <a:pPr>
              <a:buClr>
                <a:srgbClr val="232F7C">
                  <a:lumMod val="75000"/>
                </a:srgbClr>
              </a:buClr>
            </a:pPr>
            <a:endParaRPr lang="en-US" sz="2800" dirty="0" smtClean="0">
              <a:solidFill>
                <a:prstClr val="black"/>
              </a:solidFill>
            </a:endParaRPr>
          </a:p>
          <a:p>
            <a:pPr>
              <a:buClr>
                <a:srgbClr val="232F7C">
                  <a:lumMod val="75000"/>
                </a:srgbClr>
              </a:buClr>
            </a:pPr>
            <a:r>
              <a:rPr lang="en-US" sz="2800" dirty="0" smtClean="0">
                <a:solidFill>
                  <a:prstClr val="black"/>
                </a:solidFill>
              </a:rPr>
              <a:t>Robert Duncan, Arts &amp; Humanities Consultant</a:t>
            </a:r>
          </a:p>
          <a:p>
            <a:pPr>
              <a:buClr>
                <a:srgbClr val="232F7C">
                  <a:lumMod val="75000"/>
                </a:srgbClr>
              </a:buClr>
            </a:pPr>
            <a:r>
              <a:rPr lang="en-US" sz="2800" dirty="0" smtClean="0">
                <a:solidFill>
                  <a:prstClr val="black"/>
                </a:solidFill>
              </a:rPr>
              <a:t>Lead consultant Program Reviews</a:t>
            </a:r>
          </a:p>
          <a:p>
            <a:pPr>
              <a:buClr>
                <a:srgbClr val="232F7C">
                  <a:lumMod val="75000"/>
                </a:srgbClr>
              </a:buClr>
            </a:pPr>
            <a:r>
              <a:rPr lang="en-US" sz="2800" b="1" u="sng" dirty="0" smtClean="0">
                <a:solidFill>
                  <a:prstClr val="black"/>
                </a:solidFill>
              </a:rPr>
              <a:t>Robert.duncan@education.ky.gov</a:t>
            </a:r>
          </a:p>
          <a:p>
            <a:pPr>
              <a:buClr>
                <a:srgbClr val="232F7C">
                  <a:lumMod val="75000"/>
                </a:srgbClr>
              </a:buClr>
            </a:pPr>
            <a:endParaRPr lang="en-US" sz="2800" dirty="0" smtClean="0">
              <a:solidFill>
                <a:prstClr val="black"/>
              </a:solidFill>
            </a:endParaRPr>
          </a:p>
          <a:p>
            <a:pPr>
              <a:buClr>
                <a:srgbClr val="232F7C">
                  <a:lumMod val="75000"/>
                </a:srgbClr>
              </a:buClr>
            </a:pPr>
            <a:r>
              <a:rPr lang="en-US" sz="2800" dirty="0" smtClean="0">
                <a:solidFill>
                  <a:prstClr val="black"/>
                </a:solidFill>
              </a:rPr>
              <a:t>Kelly Clark, lead consultant Global Competency</a:t>
            </a:r>
          </a:p>
          <a:p>
            <a:pPr>
              <a:buClr>
                <a:srgbClr val="232F7C">
                  <a:lumMod val="75000"/>
                </a:srgbClr>
              </a:buClr>
            </a:pPr>
            <a:r>
              <a:rPr lang="en-US" sz="2800" b="1" u="sng" dirty="0" smtClean="0">
                <a:solidFill>
                  <a:prstClr val="black"/>
                </a:solidFill>
              </a:rPr>
              <a:t>Kelly.clark@education.ky.gov</a:t>
            </a:r>
            <a:endParaRPr lang="en-US" sz="2800" b="1" u="sng" dirty="0">
              <a:solidFill>
                <a:prstClr val="black"/>
              </a:solidFill>
            </a:endParaRPr>
          </a:p>
        </p:txBody>
      </p:sp>
    </p:spTree>
    <p:extLst>
      <p:ext uri="{BB962C8B-B14F-4D97-AF65-F5344CB8AC3E}">
        <p14:creationId xmlns:p14="http://schemas.microsoft.com/office/powerpoint/2010/main" val="401987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19200"/>
            <a:ext cx="8763000" cy="4572000"/>
          </a:xfrm>
          <a:prstGeom prst="rect">
            <a:avLst/>
          </a:prstGeom>
        </p:spPr>
        <p:txBody>
          <a:bodyPr>
            <a:normAutofit/>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Based on the </a:t>
            </a:r>
            <a:r>
              <a:rPr lang="en-US" sz="2400" u="sng" dirty="0" smtClean="0"/>
              <a:t>Mar. 10</a:t>
            </a:r>
            <a:r>
              <a:rPr lang="en-US" sz="2400" u="sng" baseline="30000" dirty="0" smtClean="0"/>
              <a:t>th</a:t>
            </a:r>
            <a:r>
              <a:rPr lang="en-US" sz="2400" u="sng" dirty="0" smtClean="0"/>
              <a:t> 2015</a:t>
            </a:r>
            <a:r>
              <a:rPr lang="en-US" sz="2400" dirty="0" smtClean="0"/>
              <a:t> </a:t>
            </a:r>
            <a:r>
              <a:rPr lang="en-US" sz="2400" dirty="0"/>
              <a:t>report of the </a:t>
            </a:r>
            <a:r>
              <a:rPr lang="en-US" sz="2400" b="1" u="sng" dirty="0">
                <a:solidFill>
                  <a:srgbClr val="FF0000"/>
                </a:solidFill>
              </a:rPr>
              <a:t>KY Cabinet of Economic Development</a:t>
            </a:r>
            <a:r>
              <a:rPr lang="en-US" sz="2400" dirty="0" smtClean="0"/>
              <a:t>:</a:t>
            </a:r>
          </a:p>
          <a:p>
            <a:pPr marL="0" indent="0">
              <a:buNone/>
            </a:pPr>
            <a:endParaRPr lang="en-US" sz="2400" dirty="0"/>
          </a:p>
          <a:p>
            <a:pPr>
              <a:buClr>
                <a:schemeClr val="accent2">
                  <a:lumMod val="75000"/>
                </a:schemeClr>
              </a:buClr>
              <a:buFont typeface="Wingdings" panose="05000000000000000000" pitchFamily="2" charset="2"/>
              <a:buChar char="Ø"/>
            </a:pPr>
            <a:r>
              <a:rPr lang="en-US" sz="2400" dirty="0" smtClean="0"/>
              <a:t>There </a:t>
            </a:r>
            <a:r>
              <a:rPr lang="en-US" sz="2400" dirty="0"/>
              <a:t>are </a:t>
            </a:r>
            <a:r>
              <a:rPr lang="en-US" sz="2400" dirty="0" smtClean="0"/>
              <a:t>438 </a:t>
            </a:r>
            <a:r>
              <a:rPr lang="en-US" sz="2400" dirty="0"/>
              <a:t>facilities with foreign ownership</a:t>
            </a:r>
          </a:p>
          <a:p>
            <a:pPr>
              <a:buClr>
                <a:schemeClr val="accent2">
                  <a:lumMod val="75000"/>
                </a:schemeClr>
              </a:buClr>
              <a:buFont typeface="Wingdings" panose="05000000000000000000" pitchFamily="2" charset="2"/>
              <a:buChar char="Ø"/>
            </a:pPr>
            <a:r>
              <a:rPr lang="en-US" sz="2400" dirty="0" smtClean="0"/>
              <a:t>There </a:t>
            </a:r>
            <a:r>
              <a:rPr lang="en-US" sz="2400" dirty="0"/>
              <a:t>are 86,751</a:t>
            </a:r>
            <a:r>
              <a:rPr lang="en-US" sz="2400" dirty="0" smtClean="0"/>
              <a:t> </a:t>
            </a:r>
            <a:r>
              <a:rPr lang="en-US" sz="2400" dirty="0"/>
              <a:t>full-time jobs tied to those facilities</a:t>
            </a:r>
          </a:p>
          <a:p>
            <a:pPr>
              <a:buClr>
                <a:schemeClr val="accent2">
                  <a:lumMod val="75000"/>
                </a:schemeClr>
              </a:buClr>
              <a:buFont typeface="Wingdings" panose="05000000000000000000" pitchFamily="2" charset="2"/>
              <a:buChar char="Ø"/>
            </a:pPr>
            <a:r>
              <a:rPr lang="en-US" sz="2400" dirty="0" smtClean="0"/>
              <a:t>Three </a:t>
            </a:r>
            <a:r>
              <a:rPr lang="en-US" sz="2400" dirty="0"/>
              <a:t>examples: There are </a:t>
            </a:r>
            <a:r>
              <a:rPr lang="en-US" sz="2400" dirty="0" smtClean="0"/>
              <a:t>170+ </a:t>
            </a:r>
            <a:r>
              <a:rPr lang="en-US" sz="2400" dirty="0"/>
              <a:t>facilities tied to Europe, </a:t>
            </a:r>
            <a:r>
              <a:rPr lang="en-US" sz="2400" dirty="0" smtClean="0"/>
              <a:t>160+ </a:t>
            </a:r>
            <a:r>
              <a:rPr lang="en-US" sz="2400" dirty="0"/>
              <a:t>to Japan and </a:t>
            </a:r>
            <a:r>
              <a:rPr lang="en-US" sz="2400" dirty="0" smtClean="0"/>
              <a:t>10+ </a:t>
            </a:r>
            <a:r>
              <a:rPr lang="en-US" sz="2400" dirty="0"/>
              <a:t>to </a:t>
            </a:r>
            <a:r>
              <a:rPr lang="en-US" sz="2400" dirty="0" smtClean="0"/>
              <a:t>Mexico</a:t>
            </a:r>
            <a:endParaRPr lang="en-US" sz="2400" b="1" dirty="0">
              <a:solidFill>
                <a:srgbClr val="FF0000"/>
              </a:solidFill>
            </a:endParaRPr>
          </a:p>
        </p:txBody>
      </p:sp>
    </p:spTree>
    <p:extLst>
      <p:ext uri="{BB962C8B-B14F-4D97-AF65-F5344CB8AC3E}">
        <p14:creationId xmlns:p14="http://schemas.microsoft.com/office/powerpoint/2010/main" val="173398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6629400" cy="6019800"/>
          </a:xfrm>
          <a:prstGeom prst="rect">
            <a:avLst/>
          </a:prstGeom>
          <a:ln>
            <a:solidFill>
              <a:schemeClr val="tx1"/>
            </a:solidFill>
          </a:ln>
        </p:spPr>
      </p:pic>
    </p:spTree>
    <p:extLst>
      <p:ext uri="{BB962C8B-B14F-4D97-AF65-F5344CB8AC3E}">
        <p14:creationId xmlns:p14="http://schemas.microsoft.com/office/powerpoint/2010/main" val="211022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686800" cy="5029200"/>
          </a:xfrm>
          <a:prstGeom prst="rect">
            <a:avLst/>
          </a:prstGeom>
        </p:spPr>
        <p:txBody>
          <a:bodyPr>
            <a:noAutofit/>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t>From </a:t>
            </a:r>
            <a:r>
              <a:rPr lang="en-US" sz="1900" dirty="0"/>
              <a:t>the </a:t>
            </a:r>
            <a:r>
              <a:rPr lang="en-US" sz="1900" b="1" u="sng" dirty="0">
                <a:solidFill>
                  <a:srgbClr val="FF0000"/>
                </a:solidFill>
              </a:rPr>
              <a:t>US Department of Commerce</a:t>
            </a:r>
            <a:r>
              <a:rPr lang="en-US" sz="1900" dirty="0"/>
              <a:t>, just in 2013 (awaiting for all year results from 2014):</a:t>
            </a:r>
          </a:p>
          <a:p>
            <a:pPr>
              <a:buClr>
                <a:schemeClr val="accent2">
                  <a:lumMod val="75000"/>
                </a:schemeClr>
              </a:buClr>
              <a:buFont typeface="Wingdings" panose="05000000000000000000" pitchFamily="2" charset="2"/>
              <a:buChar char="Ø"/>
            </a:pPr>
            <a:r>
              <a:rPr lang="en-US" sz="1900" dirty="0" smtClean="0"/>
              <a:t>Kentucky </a:t>
            </a:r>
            <a:r>
              <a:rPr lang="en-US" sz="1900" dirty="0"/>
              <a:t>ranked 2nd in the nation among states for percentage export growth and 8th in the U.S. for exports on a per capita basis.</a:t>
            </a:r>
          </a:p>
          <a:p>
            <a:pPr>
              <a:buClr>
                <a:schemeClr val="accent2">
                  <a:lumMod val="75000"/>
                </a:schemeClr>
              </a:buClr>
              <a:buFont typeface="Wingdings" panose="05000000000000000000" pitchFamily="2" charset="2"/>
              <a:buChar char="Ø"/>
            </a:pPr>
            <a:r>
              <a:rPr lang="en-US" sz="1900" dirty="0" smtClean="0"/>
              <a:t>Kentucky </a:t>
            </a:r>
            <a:r>
              <a:rPr lang="en-US" sz="1900" dirty="0"/>
              <a:t>exports totaled a record $25.285 billion in 2013.</a:t>
            </a:r>
          </a:p>
          <a:p>
            <a:pPr>
              <a:buClr>
                <a:schemeClr val="accent2">
                  <a:lumMod val="75000"/>
                </a:schemeClr>
              </a:buClr>
              <a:buFont typeface="Wingdings" panose="05000000000000000000" pitchFamily="2" charset="2"/>
              <a:buChar char="Ø"/>
            </a:pPr>
            <a:r>
              <a:rPr lang="en-US" sz="1900" dirty="0" smtClean="0"/>
              <a:t>Kentucky </a:t>
            </a:r>
            <a:r>
              <a:rPr lang="en-US" sz="1900" dirty="0"/>
              <a:t>ranks 18th in the nation in total exports.</a:t>
            </a:r>
          </a:p>
          <a:p>
            <a:pPr>
              <a:buClr>
                <a:schemeClr val="accent2">
                  <a:lumMod val="75000"/>
                </a:schemeClr>
              </a:buClr>
              <a:buFont typeface="Wingdings" panose="05000000000000000000" pitchFamily="2" charset="2"/>
              <a:buChar char="Ø"/>
            </a:pPr>
            <a:r>
              <a:rPr lang="en-US" sz="1900" dirty="0" smtClean="0"/>
              <a:t>Kentucky’s </a:t>
            </a:r>
            <a:r>
              <a:rPr lang="en-US" sz="1900" dirty="0"/>
              <a:t>total exports increased by 14.3% or $3.16 billion from 2012 to 2013.</a:t>
            </a:r>
          </a:p>
          <a:p>
            <a:pPr>
              <a:buClr>
                <a:schemeClr val="accent2">
                  <a:lumMod val="75000"/>
                </a:schemeClr>
              </a:buClr>
              <a:buFont typeface="Wingdings" panose="05000000000000000000" pitchFamily="2" charset="2"/>
              <a:buChar char="Ø"/>
            </a:pPr>
            <a:r>
              <a:rPr lang="en-US" sz="1900" dirty="0" smtClean="0"/>
              <a:t>Manufactured </a:t>
            </a:r>
            <a:r>
              <a:rPr lang="en-US" sz="1900" dirty="0"/>
              <a:t>goods accounted for nearly 98.5% of all Kentucky exports in 2013.</a:t>
            </a:r>
          </a:p>
          <a:p>
            <a:pPr>
              <a:buClr>
                <a:schemeClr val="accent2">
                  <a:lumMod val="75000"/>
                </a:schemeClr>
              </a:buClr>
              <a:buFont typeface="Wingdings" panose="05000000000000000000" pitchFamily="2" charset="2"/>
              <a:buChar char="Ø"/>
            </a:pPr>
            <a:r>
              <a:rPr lang="en-US" sz="1900" dirty="0" smtClean="0"/>
              <a:t>Kentucky </a:t>
            </a:r>
            <a:r>
              <a:rPr lang="en-US" sz="1900" dirty="0"/>
              <a:t>exported to 198 countries during 2013.</a:t>
            </a:r>
          </a:p>
          <a:p>
            <a:pPr>
              <a:buClr>
                <a:schemeClr val="accent2">
                  <a:lumMod val="75000"/>
                </a:schemeClr>
              </a:buClr>
              <a:buFont typeface="Wingdings" panose="05000000000000000000" pitchFamily="2" charset="2"/>
              <a:buChar char="Ø"/>
            </a:pPr>
            <a:r>
              <a:rPr lang="en-US" sz="1900" dirty="0" smtClean="0"/>
              <a:t>Top </a:t>
            </a:r>
            <a:r>
              <a:rPr lang="en-US" sz="1900" dirty="0"/>
              <a:t>export industry sectors in Kentucky include: Aerospace, </a:t>
            </a:r>
            <a:endParaRPr lang="en-US" sz="1900" dirty="0" smtClean="0"/>
          </a:p>
          <a:p>
            <a:pPr marL="0" indent="0">
              <a:buClr>
                <a:schemeClr val="accent2">
                  <a:lumMod val="75000"/>
                </a:schemeClr>
              </a:buClr>
              <a:buNone/>
            </a:pPr>
            <a:r>
              <a:rPr lang="en-US" sz="1900" dirty="0" smtClean="0"/>
              <a:t>    motor </a:t>
            </a:r>
            <a:r>
              <a:rPr lang="en-US" sz="1900" dirty="0"/>
              <a:t>vehicles, synthetic fibers, pharmaceuticals, and basic chemicals.</a:t>
            </a:r>
          </a:p>
          <a:p>
            <a:pPr>
              <a:buClr>
                <a:schemeClr val="accent2">
                  <a:lumMod val="75000"/>
                </a:schemeClr>
              </a:buClr>
              <a:buFont typeface="Wingdings" panose="05000000000000000000" pitchFamily="2" charset="2"/>
              <a:buChar char="Ø"/>
            </a:pPr>
            <a:r>
              <a:rPr lang="en-US" sz="1900" dirty="0" smtClean="0"/>
              <a:t>Canada</a:t>
            </a:r>
            <a:r>
              <a:rPr lang="en-US" sz="1900" dirty="0"/>
              <a:t>, Mexico, the United Kingdom, China, Brazil, Japan, France, </a:t>
            </a:r>
            <a:endParaRPr lang="en-US" sz="1900" dirty="0" smtClean="0"/>
          </a:p>
          <a:p>
            <a:pPr marL="0" indent="0">
              <a:buClr>
                <a:schemeClr val="accent2">
                  <a:lumMod val="75000"/>
                </a:schemeClr>
              </a:buClr>
              <a:buNone/>
            </a:pPr>
            <a:r>
              <a:rPr lang="en-US" sz="1900" dirty="0"/>
              <a:t> </a:t>
            </a:r>
            <a:r>
              <a:rPr lang="en-US" sz="1900" dirty="0" smtClean="0"/>
              <a:t>   and </a:t>
            </a:r>
            <a:r>
              <a:rPr lang="en-US" sz="1900" dirty="0"/>
              <a:t>Germany are Kentucky’s top export markets</a:t>
            </a:r>
            <a:r>
              <a:rPr lang="en-US" sz="1900" dirty="0" smtClean="0"/>
              <a:t>.</a:t>
            </a:r>
            <a:endParaRPr lang="en-US" sz="1900" b="1" dirty="0">
              <a:solidFill>
                <a:srgbClr val="FF0000"/>
              </a:solidFill>
            </a:endParaRPr>
          </a:p>
        </p:txBody>
      </p:sp>
    </p:spTree>
    <p:extLst>
      <p:ext uri="{BB962C8B-B14F-4D97-AF65-F5344CB8AC3E}">
        <p14:creationId xmlns:p14="http://schemas.microsoft.com/office/powerpoint/2010/main" val="10224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001000" cy="4876800"/>
          </a:xfrm>
          <a:prstGeom prst="rect">
            <a:avLst/>
          </a:prstGeom>
        </p:spPr>
        <p:txBody>
          <a:bodyPr>
            <a:normAutofit fontScale="85000" lnSpcReduction="20000"/>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Examples </a:t>
            </a:r>
            <a:r>
              <a:rPr lang="en-US" sz="2000" dirty="0"/>
              <a:t>of facilities with foreign ownership in the region that you lead</a:t>
            </a:r>
            <a:r>
              <a:rPr lang="en-US" sz="2000" dirty="0" smtClean="0"/>
              <a:t>:</a:t>
            </a:r>
          </a:p>
          <a:p>
            <a:pPr marL="0" indent="0">
              <a:buNone/>
            </a:pPr>
            <a:endParaRPr lang="en-US" sz="800" dirty="0"/>
          </a:p>
          <a:p>
            <a:pPr marL="0" indent="0">
              <a:buClr>
                <a:schemeClr val="accent2">
                  <a:lumMod val="75000"/>
                </a:schemeClr>
              </a:buClr>
              <a:buNone/>
            </a:pPr>
            <a:r>
              <a:rPr lang="en-US" sz="2000" b="1" u="sng" dirty="0" smtClean="0"/>
              <a:t>Fayette </a:t>
            </a:r>
            <a:r>
              <a:rPr lang="en-US" sz="2000" b="1" u="sng" dirty="0"/>
              <a:t>Co.</a:t>
            </a:r>
            <a:r>
              <a:rPr lang="en-US" sz="2000" dirty="0"/>
              <a:t>: </a:t>
            </a:r>
            <a:endParaRPr lang="en-US" sz="2000" dirty="0" smtClean="0"/>
          </a:p>
          <a:p>
            <a:pPr>
              <a:buClr>
                <a:schemeClr val="accent2">
                  <a:lumMod val="75000"/>
                </a:schemeClr>
              </a:buClr>
            </a:pPr>
            <a:r>
              <a:rPr lang="en-US" sz="2000" dirty="0" smtClean="0"/>
              <a:t>Japan: </a:t>
            </a:r>
            <a:r>
              <a:rPr lang="en-US" sz="2000" dirty="0" err="1"/>
              <a:t>Accuromm</a:t>
            </a:r>
            <a:r>
              <a:rPr lang="en-US" sz="2000" dirty="0"/>
              <a:t> U S A </a:t>
            </a:r>
            <a:r>
              <a:rPr lang="en-US" sz="2000" dirty="0" err="1" smtClean="0"/>
              <a:t>Inc</a:t>
            </a:r>
            <a:r>
              <a:rPr lang="en-US" sz="2000" dirty="0"/>
              <a:t>, </a:t>
            </a:r>
            <a:r>
              <a:rPr lang="en-US" sz="2000" dirty="0" err="1"/>
              <a:t>Funai</a:t>
            </a:r>
            <a:r>
              <a:rPr lang="en-US" sz="2000" dirty="0"/>
              <a:t> </a:t>
            </a:r>
            <a:r>
              <a:rPr lang="en-US" sz="2000" dirty="0" smtClean="0"/>
              <a:t>Corporation</a:t>
            </a:r>
            <a:r>
              <a:rPr lang="en-US" sz="2000" dirty="0"/>
              <a:t>, </a:t>
            </a:r>
            <a:r>
              <a:rPr lang="en-US" sz="2000" dirty="0" err="1"/>
              <a:t>Kito</a:t>
            </a:r>
            <a:r>
              <a:rPr lang="en-US" sz="2000" dirty="0"/>
              <a:t> </a:t>
            </a:r>
            <a:r>
              <a:rPr lang="en-US" sz="2000" dirty="0" smtClean="0"/>
              <a:t>USA</a:t>
            </a:r>
            <a:r>
              <a:rPr lang="en-US" sz="2000" dirty="0"/>
              <a:t>, </a:t>
            </a:r>
            <a:r>
              <a:rPr lang="en-US" sz="2000" dirty="0" err="1"/>
              <a:t>Konoike</a:t>
            </a:r>
            <a:r>
              <a:rPr lang="en-US" sz="2000" dirty="0"/>
              <a:t> Transport and Engineering USA </a:t>
            </a:r>
            <a:r>
              <a:rPr lang="en-US" sz="2000" dirty="0" err="1" smtClean="0"/>
              <a:t>Inc</a:t>
            </a:r>
            <a:r>
              <a:rPr lang="en-US" sz="2000" dirty="0"/>
              <a:t>, LBX Co LLC, Link-Belt Construction Equipment </a:t>
            </a:r>
            <a:r>
              <a:rPr lang="en-US" sz="2000" dirty="0" smtClean="0"/>
              <a:t>Company</a:t>
            </a:r>
            <a:r>
              <a:rPr lang="en-US" sz="2000" dirty="0"/>
              <a:t>, Nitto Denko Automotive Kentucky </a:t>
            </a:r>
            <a:r>
              <a:rPr lang="en-US" sz="2000" dirty="0" err="1" smtClean="0"/>
              <a:t>Inc</a:t>
            </a:r>
            <a:r>
              <a:rPr lang="en-US" sz="2000" dirty="0"/>
              <a:t>, Sumitomo Electric Wiring Systems </a:t>
            </a:r>
            <a:r>
              <a:rPr lang="en-US" sz="2000" dirty="0" err="1" smtClean="0"/>
              <a:t>Inc</a:t>
            </a:r>
            <a:r>
              <a:rPr lang="en-US" sz="2000" dirty="0"/>
              <a:t>, Watanabe USA Corporation</a:t>
            </a:r>
            <a:endParaRPr lang="en-US" sz="2000" dirty="0" smtClean="0"/>
          </a:p>
          <a:p>
            <a:pPr>
              <a:buClr>
                <a:schemeClr val="accent2">
                  <a:lumMod val="75000"/>
                </a:schemeClr>
              </a:buClr>
            </a:pPr>
            <a:r>
              <a:rPr lang="en-US" sz="2000" dirty="0" smtClean="0"/>
              <a:t>Germany: </a:t>
            </a:r>
            <a:r>
              <a:rPr lang="en-US" sz="2000" dirty="0" err="1"/>
              <a:t>Allylix</a:t>
            </a:r>
            <a:r>
              <a:rPr lang="en-US" sz="2000" dirty="0"/>
              <a:t> </a:t>
            </a:r>
            <a:r>
              <a:rPr lang="en-US" sz="2000" dirty="0" err="1" smtClean="0"/>
              <a:t>Inc</a:t>
            </a:r>
            <a:r>
              <a:rPr lang="en-US" sz="2000" dirty="0"/>
              <a:t>, </a:t>
            </a:r>
            <a:r>
              <a:rPr lang="en-US" sz="2000" dirty="0" err="1" smtClean="0"/>
              <a:t>Aventics</a:t>
            </a:r>
            <a:r>
              <a:rPr lang="en-US" sz="2000" dirty="0"/>
              <a:t>, </a:t>
            </a:r>
            <a:r>
              <a:rPr lang="en-US" sz="2000" dirty="0" err="1"/>
              <a:t>Webasto</a:t>
            </a:r>
            <a:r>
              <a:rPr lang="en-US" sz="2000" dirty="0"/>
              <a:t> Roof Systems </a:t>
            </a:r>
            <a:r>
              <a:rPr lang="en-US" sz="2000" dirty="0" err="1"/>
              <a:t>Inc</a:t>
            </a:r>
            <a:endParaRPr lang="en-US" sz="2000" dirty="0" smtClean="0"/>
          </a:p>
          <a:p>
            <a:pPr>
              <a:buClr>
                <a:schemeClr val="accent2">
                  <a:lumMod val="75000"/>
                </a:schemeClr>
              </a:buClr>
            </a:pPr>
            <a:r>
              <a:rPr lang="en-US" sz="2000" dirty="0" smtClean="0"/>
              <a:t>China</a:t>
            </a:r>
            <a:r>
              <a:rPr lang="en-US" sz="2000" dirty="0"/>
              <a:t>: </a:t>
            </a:r>
            <a:r>
              <a:rPr lang="en-US" sz="2000" dirty="0" err="1"/>
              <a:t>Birtley</a:t>
            </a:r>
            <a:r>
              <a:rPr lang="en-US" sz="2000" dirty="0"/>
              <a:t> Industrial </a:t>
            </a:r>
            <a:r>
              <a:rPr lang="en-US" sz="2000" dirty="0" smtClean="0"/>
              <a:t>Equipment</a:t>
            </a:r>
            <a:r>
              <a:rPr lang="en-US" sz="2000" dirty="0"/>
              <a:t>, FGX </a:t>
            </a:r>
            <a:r>
              <a:rPr lang="en-US" sz="2000" dirty="0" err="1"/>
              <a:t>Septech</a:t>
            </a:r>
            <a:r>
              <a:rPr lang="en-US" sz="2000" dirty="0"/>
              <a:t> LLC</a:t>
            </a:r>
            <a:endParaRPr lang="en-US" sz="2000" dirty="0" smtClean="0"/>
          </a:p>
          <a:p>
            <a:pPr>
              <a:buClr>
                <a:schemeClr val="accent2">
                  <a:lumMod val="75000"/>
                </a:schemeClr>
              </a:buClr>
            </a:pPr>
            <a:r>
              <a:rPr lang="en-US" sz="2000" dirty="0" smtClean="0"/>
              <a:t>Republic </a:t>
            </a:r>
            <a:r>
              <a:rPr lang="en-US" sz="2000" dirty="0"/>
              <a:t>of Korea: Clark Material Handling Co Parts Warehouse, Clark Material Handling Company</a:t>
            </a:r>
          </a:p>
          <a:p>
            <a:pPr>
              <a:buClr>
                <a:schemeClr val="accent2">
                  <a:lumMod val="75000"/>
                </a:schemeClr>
              </a:buClr>
            </a:pPr>
            <a:r>
              <a:rPr lang="en-US" sz="2000" dirty="0" smtClean="0"/>
              <a:t>Italy</a:t>
            </a:r>
            <a:r>
              <a:rPr lang="en-US" sz="2000" dirty="0"/>
              <a:t>: Florida Tile </a:t>
            </a:r>
            <a:r>
              <a:rPr lang="en-US" sz="2000" dirty="0" err="1"/>
              <a:t>Inc</a:t>
            </a:r>
            <a:r>
              <a:rPr lang="en-US" sz="2000" dirty="0"/>
              <a:t> </a:t>
            </a:r>
          </a:p>
          <a:p>
            <a:pPr>
              <a:buClr>
                <a:schemeClr val="accent2">
                  <a:lumMod val="75000"/>
                </a:schemeClr>
              </a:buClr>
            </a:pPr>
            <a:r>
              <a:rPr lang="en-US" sz="2000" dirty="0" smtClean="0"/>
              <a:t>United Kingdom</a:t>
            </a:r>
            <a:r>
              <a:rPr lang="en-US" sz="2000" dirty="0"/>
              <a:t>: HFL Sport Science </a:t>
            </a:r>
            <a:r>
              <a:rPr lang="en-US" sz="2000" dirty="0" err="1" smtClean="0"/>
              <a:t>Inc</a:t>
            </a:r>
            <a:r>
              <a:rPr lang="en-US" sz="2000" dirty="0"/>
              <a:t>, Intertek Testing Services </a:t>
            </a:r>
            <a:r>
              <a:rPr lang="en-US" sz="2000" dirty="0" err="1" smtClean="0"/>
              <a:t>Inc</a:t>
            </a:r>
            <a:endParaRPr lang="en-US" sz="2000" dirty="0" smtClean="0"/>
          </a:p>
          <a:p>
            <a:pPr>
              <a:buClr>
                <a:schemeClr val="accent2">
                  <a:lumMod val="75000"/>
                </a:schemeClr>
              </a:buClr>
            </a:pPr>
            <a:r>
              <a:rPr lang="en-US" sz="2000" dirty="0" smtClean="0"/>
              <a:t>Switzerland</a:t>
            </a:r>
            <a:r>
              <a:rPr lang="en-US" sz="2000" dirty="0"/>
              <a:t>: </a:t>
            </a:r>
            <a:r>
              <a:rPr lang="en-US" sz="2000" dirty="0" err="1"/>
              <a:t>Kaba</a:t>
            </a:r>
            <a:r>
              <a:rPr lang="en-US" sz="2000" dirty="0"/>
              <a:t> Mas </a:t>
            </a:r>
            <a:r>
              <a:rPr lang="en-US" sz="2000" dirty="0" smtClean="0"/>
              <a:t>LLC</a:t>
            </a:r>
          </a:p>
          <a:p>
            <a:pPr>
              <a:buClr>
                <a:schemeClr val="accent2">
                  <a:lumMod val="75000"/>
                </a:schemeClr>
              </a:buClr>
            </a:pPr>
            <a:r>
              <a:rPr lang="en-US" sz="2000" dirty="0" smtClean="0"/>
              <a:t>Austria: </a:t>
            </a:r>
            <a:r>
              <a:rPr lang="en-US" sz="2000" dirty="0" err="1" smtClean="0"/>
              <a:t>Loxone</a:t>
            </a:r>
            <a:r>
              <a:rPr lang="en-US" sz="2000" dirty="0" smtClean="0"/>
              <a:t> </a:t>
            </a:r>
            <a:r>
              <a:rPr lang="en-US" sz="2000" dirty="0" err="1" smtClean="0"/>
              <a:t>Inc</a:t>
            </a:r>
            <a:endParaRPr lang="en-US" sz="2000" dirty="0" smtClean="0"/>
          </a:p>
          <a:p>
            <a:pPr>
              <a:buClr>
                <a:schemeClr val="accent2">
                  <a:lumMod val="75000"/>
                </a:schemeClr>
              </a:buClr>
            </a:pPr>
            <a:r>
              <a:rPr lang="en-US" sz="2000" dirty="0" smtClean="0"/>
              <a:t>Ireland</a:t>
            </a:r>
            <a:r>
              <a:rPr lang="en-US" sz="2000" dirty="0"/>
              <a:t>: Mountain Enterprises </a:t>
            </a:r>
            <a:r>
              <a:rPr lang="en-US" sz="2000" dirty="0" err="1" smtClean="0"/>
              <a:t>Inc</a:t>
            </a:r>
            <a:r>
              <a:rPr lang="en-US" sz="2000" dirty="0"/>
              <a:t>, Oldcastle Precast </a:t>
            </a:r>
            <a:r>
              <a:rPr lang="en-US" sz="2000" dirty="0" err="1" smtClean="0"/>
              <a:t>Inc</a:t>
            </a:r>
            <a:r>
              <a:rPr lang="en-US" sz="2000" dirty="0"/>
              <a:t>, Pilkington North America, Trane Lexington</a:t>
            </a:r>
            <a:endParaRPr lang="en-US" sz="2000" dirty="0" smtClean="0"/>
          </a:p>
          <a:p>
            <a:pPr>
              <a:buClr>
                <a:schemeClr val="accent2">
                  <a:lumMod val="75000"/>
                </a:schemeClr>
              </a:buClr>
            </a:pPr>
            <a:r>
              <a:rPr lang="en-US" sz="2000" dirty="0"/>
              <a:t>France: Schneider </a:t>
            </a:r>
            <a:r>
              <a:rPr lang="en-US" sz="2000" dirty="0" smtClean="0"/>
              <a:t>Electric</a:t>
            </a:r>
          </a:p>
          <a:p>
            <a:pPr>
              <a:buClr>
                <a:schemeClr val="accent2">
                  <a:lumMod val="75000"/>
                </a:schemeClr>
              </a:buClr>
            </a:pPr>
            <a:r>
              <a:rPr lang="en-US" sz="2000" dirty="0" smtClean="0"/>
              <a:t>Canada</a:t>
            </a:r>
            <a:r>
              <a:rPr lang="en-US" sz="2000" dirty="0"/>
              <a:t>: </a:t>
            </a:r>
            <a:r>
              <a:rPr lang="en-US" sz="2000" dirty="0" err="1"/>
              <a:t>Stantec</a:t>
            </a:r>
            <a:r>
              <a:rPr lang="en-US" sz="2000" dirty="0"/>
              <a:t> Consulting Services </a:t>
            </a:r>
            <a:r>
              <a:rPr lang="en-US" sz="2000" dirty="0" err="1"/>
              <a:t>Inc</a:t>
            </a:r>
            <a:endParaRPr lang="en-US" sz="2000" dirty="0" smtClean="0"/>
          </a:p>
        </p:txBody>
      </p:sp>
    </p:spTree>
    <p:extLst>
      <p:ext uri="{BB962C8B-B14F-4D97-AF65-F5344CB8AC3E}">
        <p14:creationId xmlns:p14="http://schemas.microsoft.com/office/powerpoint/2010/main" val="426698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1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1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1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10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001000" cy="5181600"/>
          </a:xfrm>
          <a:prstGeom prst="rect">
            <a:avLst/>
          </a:prstGeom>
        </p:spPr>
        <p:txBody>
          <a:bodyPr>
            <a:normAutofit fontScale="85000" lnSpcReduction="20000"/>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Examples </a:t>
            </a:r>
            <a:r>
              <a:rPr lang="en-US" sz="2000" dirty="0"/>
              <a:t>of facilities with foreign ownership in the region that you lead</a:t>
            </a:r>
            <a:r>
              <a:rPr lang="en-US" sz="2000" dirty="0" smtClean="0"/>
              <a:t>:</a:t>
            </a:r>
          </a:p>
          <a:p>
            <a:pPr marL="0" indent="0">
              <a:buNone/>
            </a:pPr>
            <a:endParaRPr lang="en-US" sz="800" dirty="0"/>
          </a:p>
          <a:p>
            <a:pPr>
              <a:buClr>
                <a:schemeClr val="accent2">
                  <a:lumMod val="75000"/>
                </a:schemeClr>
              </a:buClr>
              <a:buFont typeface="Wingdings" panose="05000000000000000000" pitchFamily="2" charset="2"/>
              <a:buChar char="Ø"/>
            </a:pPr>
            <a:r>
              <a:rPr lang="en-US" sz="2000" b="1" u="sng" dirty="0" smtClean="0"/>
              <a:t>Scott Co.</a:t>
            </a:r>
            <a:endParaRPr lang="en-US" sz="2000" dirty="0" smtClean="0"/>
          </a:p>
          <a:p>
            <a:pPr lvl="1">
              <a:buClr>
                <a:schemeClr val="accent2">
                  <a:lumMod val="75000"/>
                </a:schemeClr>
              </a:buClr>
              <a:buFont typeface="Wingdings" panose="05000000000000000000" pitchFamily="2" charset="2"/>
              <a:buChar char="Ø"/>
            </a:pPr>
            <a:r>
              <a:rPr lang="en-US" sz="1600" dirty="0" smtClean="0"/>
              <a:t>Japan</a:t>
            </a:r>
            <a:r>
              <a:rPr lang="en-US" sz="1600" dirty="0"/>
              <a:t>: Aichi Forge USA </a:t>
            </a:r>
            <a:r>
              <a:rPr lang="en-US" sz="1600" dirty="0" err="1"/>
              <a:t>Inc</a:t>
            </a:r>
            <a:r>
              <a:rPr lang="en-US" sz="1600" dirty="0"/>
              <a:t>, Beam Suntory, Green Metals </a:t>
            </a:r>
            <a:r>
              <a:rPr lang="en-US" sz="1600" dirty="0" err="1"/>
              <a:t>Inc</a:t>
            </a:r>
            <a:r>
              <a:rPr lang="en-US" sz="1600" dirty="0"/>
              <a:t>, International Crankshaft </a:t>
            </a:r>
            <a:r>
              <a:rPr lang="en-US" sz="1600" dirty="0" err="1"/>
              <a:t>Inc</a:t>
            </a:r>
            <a:r>
              <a:rPr lang="en-US" sz="1600" dirty="0"/>
              <a:t>, ITS, Kentucky Advanced Forge LLC, Kentucky Smelting Technology (KST), Toyota Logistic Services, Toyota Motor Manufacturing Kentucky, Toyota Tsusho America </a:t>
            </a:r>
            <a:r>
              <a:rPr lang="en-US" sz="1600" dirty="0" err="1"/>
              <a:t>Inc</a:t>
            </a:r>
            <a:r>
              <a:rPr lang="en-US" sz="1600" dirty="0"/>
              <a:t>, </a:t>
            </a:r>
            <a:r>
              <a:rPr lang="en-US" sz="1600" dirty="0" err="1"/>
              <a:t>Transfreight</a:t>
            </a:r>
            <a:r>
              <a:rPr lang="en-US" sz="1600" dirty="0"/>
              <a:t> LLC, Trim Masters </a:t>
            </a:r>
            <a:r>
              <a:rPr lang="en-US" sz="1600" dirty="0" err="1"/>
              <a:t>Inc</a:t>
            </a:r>
            <a:r>
              <a:rPr lang="en-US" sz="1600" dirty="0"/>
              <a:t>, </a:t>
            </a:r>
            <a:r>
              <a:rPr lang="en-US" sz="1600" dirty="0" err="1"/>
              <a:t>Vascor</a:t>
            </a:r>
            <a:r>
              <a:rPr lang="en-US" sz="1600" dirty="0"/>
              <a:t> Ltd, </a:t>
            </a:r>
            <a:r>
              <a:rPr lang="en-US" sz="1600" dirty="0" err="1"/>
              <a:t>Vuteq</a:t>
            </a:r>
            <a:r>
              <a:rPr lang="en-US" sz="1600" dirty="0"/>
              <a:t> Engineering Corp, </a:t>
            </a:r>
            <a:r>
              <a:rPr lang="en-US" sz="1600" dirty="0" err="1"/>
              <a:t>Vuteq</a:t>
            </a:r>
            <a:r>
              <a:rPr lang="en-US" sz="1600" dirty="0"/>
              <a:t> USA </a:t>
            </a:r>
            <a:r>
              <a:rPr lang="en-US" sz="1600" dirty="0" err="1"/>
              <a:t>Inc</a:t>
            </a:r>
            <a:r>
              <a:rPr lang="en-US" sz="1600" dirty="0"/>
              <a:t>, YS Precision Stamping Inc.</a:t>
            </a:r>
          </a:p>
          <a:p>
            <a:pPr lvl="1">
              <a:buClr>
                <a:schemeClr val="accent2">
                  <a:lumMod val="75000"/>
                </a:schemeClr>
              </a:buClr>
              <a:buFont typeface="Wingdings" panose="05000000000000000000" pitchFamily="2" charset="2"/>
              <a:buChar char="Ø"/>
            </a:pPr>
            <a:r>
              <a:rPr lang="en-US" sz="1600" dirty="0" smtClean="0"/>
              <a:t>Germany</a:t>
            </a:r>
            <a:r>
              <a:rPr lang="en-US" sz="1600" dirty="0"/>
              <a:t>: </a:t>
            </a:r>
            <a:r>
              <a:rPr lang="en-US" sz="1600" dirty="0" err="1"/>
              <a:t>Brenntag</a:t>
            </a:r>
            <a:r>
              <a:rPr lang="en-US" sz="1600" dirty="0"/>
              <a:t> Mid-South</a:t>
            </a:r>
          </a:p>
          <a:p>
            <a:pPr lvl="1">
              <a:buClr>
                <a:schemeClr val="accent2">
                  <a:lumMod val="75000"/>
                </a:schemeClr>
              </a:buClr>
              <a:buFont typeface="Wingdings" panose="05000000000000000000" pitchFamily="2" charset="2"/>
              <a:buChar char="Ø"/>
            </a:pPr>
            <a:r>
              <a:rPr lang="en-US" sz="1600" dirty="0" smtClean="0"/>
              <a:t>Australia</a:t>
            </a:r>
            <a:r>
              <a:rPr lang="en-US" sz="1600" dirty="0"/>
              <a:t>: Orica Ground Support</a:t>
            </a:r>
          </a:p>
          <a:p>
            <a:pPr>
              <a:buClr>
                <a:schemeClr val="accent2">
                  <a:lumMod val="75000"/>
                </a:schemeClr>
              </a:buClr>
              <a:buFont typeface="Wingdings" panose="05000000000000000000" pitchFamily="2" charset="2"/>
              <a:buChar char="Ø"/>
            </a:pPr>
            <a:r>
              <a:rPr lang="en-US" sz="2000" b="1" u="sng" dirty="0" smtClean="0"/>
              <a:t>Bourbon Co.</a:t>
            </a:r>
            <a:endParaRPr lang="en-US" sz="2000" dirty="0" smtClean="0"/>
          </a:p>
          <a:p>
            <a:pPr lvl="1">
              <a:buClr>
                <a:schemeClr val="accent2">
                  <a:lumMod val="75000"/>
                </a:schemeClr>
              </a:buClr>
              <a:buFont typeface="Wingdings" panose="05000000000000000000" pitchFamily="2" charset="2"/>
              <a:buChar char="Ø"/>
            </a:pPr>
            <a:r>
              <a:rPr lang="en-US" sz="1600" dirty="0"/>
              <a:t>Japan: CMWA, Kentucky Smelting Technology (KST</a:t>
            </a:r>
            <a:r>
              <a:rPr lang="en-US" sz="1600" dirty="0" smtClean="0"/>
              <a:t>)</a:t>
            </a:r>
            <a:endParaRPr lang="en-US" sz="800" dirty="0" smtClean="0"/>
          </a:p>
          <a:p>
            <a:pPr>
              <a:buClr>
                <a:schemeClr val="accent2">
                  <a:lumMod val="75000"/>
                </a:schemeClr>
              </a:buClr>
              <a:buFont typeface="Wingdings" panose="05000000000000000000" pitchFamily="2" charset="2"/>
              <a:buChar char="Ø"/>
            </a:pPr>
            <a:r>
              <a:rPr lang="en-US" sz="2000" b="1" u="sng" dirty="0" smtClean="0"/>
              <a:t>Clark Co.</a:t>
            </a:r>
            <a:endParaRPr lang="en-US" sz="2000" dirty="0"/>
          </a:p>
          <a:p>
            <a:pPr lvl="1">
              <a:buClr>
                <a:schemeClr val="accent2">
                  <a:lumMod val="75000"/>
                </a:schemeClr>
              </a:buClr>
              <a:buFont typeface="Wingdings" panose="05000000000000000000" pitchFamily="2" charset="2"/>
              <a:buChar char="Ø"/>
            </a:pPr>
            <a:r>
              <a:rPr lang="en-US" sz="1600" dirty="0"/>
              <a:t>Japan: Advanced Green Components </a:t>
            </a:r>
            <a:r>
              <a:rPr lang="en-US" sz="1600" dirty="0" smtClean="0"/>
              <a:t>LLC</a:t>
            </a:r>
            <a:r>
              <a:rPr lang="en-US" sz="1600" dirty="0"/>
              <a:t>, </a:t>
            </a:r>
            <a:r>
              <a:rPr lang="en-US" sz="1600" dirty="0" err="1"/>
              <a:t>Ainak</a:t>
            </a:r>
            <a:r>
              <a:rPr lang="en-US" sz="1600" dirty="0"/>
              <a:t> </a:t>
            </a:r>
            <a:r>
              <a:rPr lang="en-US" sz="1600" dirty="0" err="1" smtClean="0"/>
              <a:t>Inc</a:t>
            </a:r>
            <a:r>
              <a:rPr lang="en-US" sz="1600" dirty="0"/>
              <a:t>, Sekisui S-LEC America </a:t>
            </a:r>
            <a:r>
              <a:rPr lang="en-US" sz="1600" dirty="0" smtClean="0"/>
              <a:t>LLC</a:t>
            </a:r>
            <a:r>
              <a:rPr lang="en-US" sz="1600" dirty="0"/>
              <a:t>, Senko USA </a:t>
            </a:r>
            <a:r>
              <a:rPr lang="en-US" sz="1600" dirty="0" err="1" smtClean="0"/>
              <a:t>Inc</a:t>
            </a:r>
            <a:r>
              <a:rPr lang="en-US" sz="1600" dirty="0"/>
              <a:t>, </a:t>
            </a:r>
            <a:r>
              <a:rPr lang="en-US" sz="1600" dirty="0" err="1"/>
              <a:t>Taica</a:t>
            </a:r>
            <a:r>
              <a:rPr lang="en-US" sz="1600" dirty="0"/>
              <a:t> Cubic Printing Kentucky</a:t>
            </a:r>
            <a:endParaRPr lang="en-US" sz="1600" dirty="0" smtClean="0"/>
          </a:p>
          <a:p>
            <a:pPr lvl="1">
              <a:buClr>
                <a:schemeClr val="accent2">
                  <a:lumMod val="75000"/>
                </a:schemeClr>
              </a:buClr>
              <a:buFont typeface="Wingdings" panose="05000000000000000000" pitchFamily="2" charset="2"/>
              <a:buChar char="Ø"/>
            </a:pPr>
            <a:r>
              <a:rPr lang="en-US" sz="1600" dirty="0"/>
              <a:t>Netherlands: DSM Nutritional Products </a:t>
            </a:r>
            <a:r>
              <a:rPr lang="en-US" sz="1600" dirty="0" smtClean="0"/>
              <a:t>LLC</a:t>
            </a:r>
          </a:p>
          <a:p>
            <a:pPr lvl="1">
              <a:buClr>
                <a:schemeClr val="accent2">
                  <a:lumMod val="75000"/>
                </a:schemeClr>
              </a:buClr>
              <a:buFont typeface="Wingdings" panose="05000000000000000000" pitchFamily="2" charset="2"/>
              <a:buChar char="Ø"/>
            </a:pPr>
            <a:r>
              <a:rPr lang="en-US" sz="1600" dirty="0" smtClean="0"/>
              <a:t>France: Niles </a:t>
            </a:r>
            <a:r>
              <a:rPr lang="en-US" sz="1600" dirty="0"/>
              <a:t>America </a:t>
            </a:r>
            <a:r>
              <a:rPr lang="en-US" sz="1600" dirty="0" err="1"/>
              <a:t>Wintech</a:t>
            </a:r>
            <a:r>
              <a:rPr lang="en-US" sz="1600" dirty="0"/>
              <a:t> </a:t>
            </a:r>
            <a:r>
              <a:rPr lang="en-US" sz="1600" dirty="0" err="1"/>
              <a:t>Inc</a:t>
            </a:r>
            <a:endParaRPr lang="en-US" sz="1600" dirty="0"/>
          </a:p>
          <a:p>
            <a:pPr lvl="1">
              <a:buClr>
                <a:schemeClr val="accent2">
                  <a:lumMod val="75000"/>
                </a:schemeClr>
              </a:buClr>
              <a:buFont typeface="Wingdings" panose="05000000000000000000" pitchFamily="2" charset="2"/>
              <a:buChar char="Ø"/>
            </a:pPr>
            <a:r>
              <a:rPr lang="en-US" sz="1600" dirty="0" smtClean="0"/>
              <a:t>Germany</a:t>
            </a:r>
            <a:r>
              <a:rPr lang="en-US" sz="1600" dirty="0"/>
              <a:t>: </a:t>
            </a:r>
            <a:r>
              <a:rPr lang="en-US" sz="1600" dirty="0" err="1"/>
              <a:t>Osram</a:t>
            </a:r>
            <a:r>
              <a:rPr lang="en-US" sz="1600" dirty="0"/>
              <a:t> Sylvania</a:t>
            </a:r>
          </a:p>
          <a:p>
            <a:pPr>
              <a:buClr>
                <a:schemeClr val="accent2">
                  <a:lumMod val="75000"/>
                </a:schemeClr>
              </a:buClr>
              <a:buFont typeface="Wingdings" panose="05000000000000000000" pitchFamily="2" charset="2"/>
              <a:buChar char="Ø"/>
            </a:pPr>
            <a:r>
              <a:rPr lang="en-US" sz="2000" b="1" u="sng" dirty="0"/>
              <a:t>Montgomery Co.</a:t>
            </a:r>
            <a:endParaRPr lang="en-US" sz="2000" dirty="0"/>
          </a:p>
          <a:p>
            <a:pPr lvl="1">
              <a:buClr>
                <a:schemeClr val="accent2">
                  <a:lumMod val="75000"/>
                </a:schemeClr>
              </a:buClr>
              <a:buFont typeface="Wingdings" panose="05000000000000000000" pitchFamily="2" charset="2"/>
              <a:buChar char="Ø"/>
            </a:pPr>
            <a:r>
              <a:rPr lang="en-US" sz="1600" dirty="0"/>
              <a:t>Japan: Kyosan Denso Manufacturing Kentucky LLC (KDMK)</a:t>
            </a:r>
          </a:p>
          <a:p>
            <a:pPr lvl="1">
              <a:buClr>
                <a:schemeClr val="accent2">
                  <a:lumMod val="75000"/>
                </a:schemeClr>
              </a:buClr>
              <a:buFont typeface="Wingdings" panose="05000000000000000000" pitchFamily="2" charset="2"/>
              <a:buChar char="Ø"/>
            </a:pPr>
            <a:r>
              <a:rPr lang="en-US" sz="1600" dirty="0"/>
              <a:t>Switzerland: Nestle Prepared Foods</a:t>
            </a:r>
          </a:p>
          <a:p>
            <a:pPr lvl="1">
              <a:buClr>
                <a:schemeClr val="accent2">
                  <a:lumMod val="75000"/>
                </a:schemeClr>
              </a:buClr>
              <a:buFont typeface="Wingdings" panose="05000000000000000000" pitchFamily="2" charset="2"/>
              <a:buChar char="Ø"/>
            </a:pPr>
            <a:r>
              <a:rPr lang="en-US" sz="1600" dirty="0"/>
              <a:t>Germany: </a:t>
            </a:r>
            <a:r>
              <a:rPr lang="en-US" sz="1600" dirty="0" err="1"/>
              <a:t>Vogelsang</a:t>
            </a:r>
            <a:r>
              <a:rPr lang="en-US" sz="1600" dirty="0"/>
              <a:t> </a:t>
            </a:r>
            <a:r>
              <a:rPr lang="en-US" sz="1600" dirty="0" smtClean="0"/>
              <a:t>Corporation</a:t>
            </a:r>
            <a:endParaRPr lang="en-US" sz="2000" b="1" u="sng" dirty="0" smtClean="0"/>
          </a:p>
          <a:p>
            <a:pPr>
              <a:buClr>
                <a:schemeClr val="accent2">
                  <a:lumMod val="75000"/>
                </a:schemeClr>
              </a:buClr>
              <a:buFont typeface="Wingdings" panose="05000000000000000000" pitchFamily="2" charset="2"/>
              <a:buChar char="Ø"/>
            </a:pPr>
            <a:r>
              <a:rPr lang="en-US" sz="2000" b="1" u="sng" dirty="0"/>
              <a:t>Powell Co.</a:t>
            </a:r>
          </a:p>
          <a:p>
            <a:pPr lvl="1">
              <a:buClr>
                <a:schemeClr val="accent2">
                  <a:lumMod val="75000"/>
                </a:schemeClr>
              </a:buClr>
              <a:buFont typeface="Wingdings" panose="05000000000000000000" pitchFamily="2" charset="2"/>
              <a:buChar char="Ø"/>
            </a:pPr>
            <a:r>
              <a:rPr lang="en-US" sz="1600" dirty="0"/>
              <a:t>Germany: Hanson Brick </a:t>
            </a:r>
            <a:r>
              <a:rPr lang="en-US" sz="1600" dirty="0" err="1" smtClean="0"/>
              <a:t>Inc</a:t>
            </a:r>
            <a:endParaRPr lang="en-US" sz="1600" dirty="0"/>
          </a:p>
        </p:txBody>
      </p:sp>
    </p:spTree>
    <p:extLst>
      <p:ext uri="{BB962C8B-B14F-4D97-AF65-F5344CB8AC3E}">
        <p14:creationId xmlns:p14="http://schemas.microsoft.com/office/powerpoint/2010/main" val="357933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1000"/>
                                        <p:tgtEl>
                                          <p:spTgt spid="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0"/>
                                        <p:tgtEl>
                                          <p:spTgt spid="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1000"/>
                                        <p:tgtEl>
                                          <p:spTgt spid="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1000"/>
                                        <p:tgtEl>
                                          <p:spTgt spid="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1000"/>
                                        <p:tgtEl>
                                          <p:spTgt spid="5">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1000"/>
                                        <p:tgtEl>
                                          <p:spTgt spid="5">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1000"/>
                                        <p:tgtEl>
                                          <p:spTgt spid="5">
                                            <p:txEl>
                                              <p:pRg st="14" end="1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1000"/>
                                        <p:tgtEl>
                                          <p:spTgt spid="5">
                                            <p:txEl>
                                              <p:pRg st="15" end="1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xEl>
                                              <p:pRg st="16" end="16"/>
                                            </p:txEl>
                                          </p:spTgt>
                                        </p:tgtEl>
                                        <p:attrNameLst>
                                          <p:attrName>style.visibility</p:attrName>
                                        </p:attrNameLst>
                                      </p:cBhvr>
                                      <p:to>
                                        <p:strVal val="visible"/>
                                      </p:to>
                                    </p:set>
                                    <p:animEffect transition="in" filter="fade">
                                      <p:cBhvr>
                                        <p:cTn id="60" dur="1000"/>
                                        <p:tgtEl>
                                          <p:spTgt spid="5">
                                            <p:txEl>
                                              <p:pRg st="16" end="1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animEffect transition="in" filter="fade">
                                      <p:cBhvr>
                                        <p:cTn id="65" dur="1000"/>
                                        <p:tgtEl>
                                          <p:spTgt spid="5">
                                            <p:txEl>
                                              <p:pRg st="17" end="17"/>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xEl>
                                              <p:pRg st="18" end="18"/>
                                            </p:txEl>
                                          </p:spTgt>
                                        </p:tgtEl>
                                        <p:attrNameLst>
                                          <p:attrName>style.visibility</p:attrName>
                                        </p:attrNameLst>
                                      </p:cBhvr>
                                      <p:to>
                                        <p:strVal val="visible"/>
                                      </p:to>
                                    </p:set>
                                    <p:animEffect transition="in" filter="fade">
                                      <p:cBhvr>
                                        <p:cTn id="68" dur="10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502" y="228600"/>
            <a:ext cx="5500698"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you know…?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10"/>
          <p:cNvSpPr txBox="1">
            <a:spLocks/>
          </p:cNvSpPr>
          <p:nvPr/>
        </p:nvSpPr>
        <p:spPr>
          <a:xfrm>
            <a:off x="228600" y="1295400"/>
            <a:ext cx="8001000" cy="5181600"/>
          </a:xfrm>
          <a:prstGeom prst="rect">
            <a:avLst/>
          </a:prstGeom>
        </p:spPr>
        <p:txBody>
          <a:bodyPr>
            <a:normAutofit fontScale="92500" lnSpcReduction="20000"/>
          </a:bodyPr>
          <a:lst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Examples </a:t>
            </a:r>
            <a:r>
              <a:rPr lang="en-US" sz="2000" dirty="0"/>
              <a:t>of facilities with foreign ownership in the region that you lead</a:t>
            </a:r>
            <a:r>
              <a:rPr lang="en-US" sz="2000" dirty="0" smtClean="0"/>
              <a:t>:</a:t>
            </a:r>
          </a:p>
          <a:p>
            <a:pPr marL="0" indent="0">
              <a:buNone/>
            </a:pPr>
            <a:endParaRPr lang="en-US" sz="800" dirty="0"/>
          </a:p>
          <a:p>
            <a:pPr>
              <a:buClr>
                <a:schemeClr val="accent2">
                  <a:lumMod val="75000"/>
                </a:schemeClr>
              </a:buClr>
              <a:buFont typeface="Wingdings" panose="05000000000000000000" pitchFamily="2" charset="2"/>
              <a:buChar char="Ø"/>
            </a:pPr>
            <a:r>
              <a:rPr lang="en-US" sz="2000" b="1" u="sng" dirty="0"/>
              <a:t>Madison Co.</a:t>
            </a:r>
          </a:p>
          <a:p>
            <a:pPr lvl="1">
              <a:buClr>
                <a:schemeClr val="accent2">
                  <a:lumMod val="75000"/>
                </a:schemeClr>
              </a:buClr>
              <a:buFont typeface="Wingdings" panose="05000000000000000000" pitchFamily="2" charset="2"/>
              <a:buChar char="Ø"/>
            </a:pPr>
            <a:r>
              <a:rPr lang="en-US" sz="1600" dirty="0"/>
              <a:t>Japan: AGC Glass Co NA, Asahi Bluegrass Forge Corporation, Asahi Forge of America Corporation, </a:t>
            </a:r>
            <a:r>
              <a:rPr lang="en-US" sz="1600" dirty="0" err="1"/>
              <a:t>Kokoku</a:t>
            </a:r>
            <a:r>
              <a:rPr lang="en-US" sz="1600" dirty="0"/>
              <a:t> Rubber </a:t>
            </a:r>
            <a:r>
              <a:rPr lang="en-US" sz="1600" dirty="0" err="1"/>
              <a:t>Inc</a:t>
            </a:r>
            <a:r>
              <a:rPr lang="en-US" sz="1600" dirty="0"/>
              <a:t>, Richmond Auto Parts Technology </a:t>
            </a:r>
            <a:r>
              <a:rPr lang="en-US" sz="1600" dirty="0" err="1"/>
              <a:t>Inc</a:t>
            </a:r>
            <a:endParaRPr lang="en-US" sz="1600" dirty="0"/>
          </a:p>
          <a:p>
            <a:pPr lvl="1">
              <a:buClr>
                <a:schemeClr val="accent2">
                  <a:lumMod val="75000"/>
                </a:schemeClr>
              </a:buClr>
              <a:buFont typeface="Wingdings" panose="05000000000000000000" pitchFamily="2" charset="2"/>
              <a:buChar char="Ø"/>
            </a:pPr>
            <a:r>
              <a:rPr lang="en-US" sz="1600" dirty="0"/>
              <a:t>Singapore: A &amp; W Restaurants </a:t>
            </a:r>
            <a:r>
              <a:rPr lang="en-US" sz="1600" dirty="0" err="1"/>
              <a:t>Inc</a:t>
            </a:r>
            <a:endParaRPr lang="en-US" sz="1600" dirty="0"/>
          </a:p>
          <a:p>
            <a:pPr lvl="1">
              <a:buClr>
                <a:schemeClr val="accent2">
                  <a:lumMod val="75000"/>
                </a:schemeClr>
              </a:buClr>
              <a:buFont typeface="Wingdings" panose="05000000000000000000" pitchFamily="2" charset="2"/>
              <a:buChar char="Ø"/>
            </a:pPr>
            <a:r>
              <a:rPr lang="en-US" sz="1600" dirty="0"/>
              <a:t>Brazil: </a:t>
            </a:r>
            <a:r>
              <a:rPr lang="en-US" sz="1600" dirty="0" err="1"/>
              <a:t>Quanex</a:t>
            </a:r>
            <a:r>
              <a:rPr lang="en-US" sz="1600" dirty="0"/>
              <a:t> Building Products</a:t>
            </a:r>
          </a:p>
          <a:p>
            <a:pPr lvl="1">
              <a:buClr>
                <a:schemeClr val="accent2">
                  <a:lumMod val="75000"/>
                </a:schemeClr>
              </a:buClr>
              <a:buFont typeface="Wingdings" panose="05000000000000000000" pitchFamily="2" charset="2"/>
              <a:buChar char="Ø"/>
            </a:pPr>
            <a:r>
              <a:rPr lang="en-US" sz="1600" dirty="0"/>
              <a:t>Canada: Thunder </a:t>
            </a:r>
            <a:r>
              <a:rPr lang="en-US" sz="1600" dirty="0" err="1"/>
              <a:t>Mfg</a:t>
            </a:r>
            <a:r>
              <a:rPr lang="en-US" sz="1600" dirty="0"/>
              <a:t> USA </a:t>
            </a:r>
            <a:r>
              <a:rPr lang="en-US" sz="1600" dirty="0" err="1"/>
              <a:t>Inc</a:t>
            </a:r>
            <a:endParaRPr lang="en-US" sz="2000" dirty="0"/>
          </a:p>
          <a:p>
            <a:pPr>
              <a:buClr>
                <a:schemeClr val="accent2">
                  <a:lumMod val="75000"/>
                </a:schemeClr>
              </a:buClr>
              <a:buFont typeface="Wingdings" panose="05000000000000000000" pitchFamily="2" charset="2"/>
              <a:buChar char="Ø"/>
            </a:pPr>
            <a:r>
              <a:rPr lang="en-US" sz="2000" b="1" u="sng" dirty="0" smtClean="0"/>
              <a:t>Jessamine Co.</a:t>
            </a:r>
            <a:endParaRPr lang="en-US" sz="2000" dirty="0" smtClean="0"/>
          </a:p>
          <a:p>
            <a:pPr lvl="1">
              <a:buClr>
                <a:schemeClr val="accent2">
                  <a:lumMod val="75000"/>
                </a:schemeClr>
              </a:buClr>
              <a:buFont typeface="Wingdings" panose="05000000000000000000" pitchFamily="2" charset="2"/>
              <a:buChar char="Ø"/>
            </a:pPr>
            <a:r>
              <a:rPr lang="en-US" sz="1600" dirty="0" smtClean="0"/>
              <a:t>Japan</a:t>
            </a:r>
            <a:r>
              <a:rPr lang="en-US" sz="1600" dirty="0"/>
              <a:t>: TOA SE </a:t>
            </a:r>
            <a:r>
              <a:rPr lang="en-US" sz="1600" dirty="0" err="1" smtClean="0"/>
              <a:t>Inc</a:t>
            </a:r>
            <a:r>
              <a:rPr lang="en-US" sz="1600" dirty="0"/>
              <a:t>, Trim Masters </a:t>
            </a:r>
            <a:r>
              <a:rPr lang="en-US" sz="1600" dirty="0" err="1"/>
              <a:t>Inc</a:t>
            </a:r>
            <a:endParaRPr lang="en-US" sz="1600" dirty="0"/>
          </a:p>
          <a:p>
            <a:pPr lvl="1">
              <a:buClr>
                <a:schemeClr val="accent2">
                  <a:lumMod val="75000"/>
                </a:schemeClr>
              </a:buClr>
              <a:buFont typeface="Wingdings" panose="05000000000000000000" pitchFamily="2" charset="2"/>
              <a:buChar char="Ø"/>
            </a:pPr>
            <a:r>
              <a:rPr lang="en-US" sz="1600" dirty="0" smtClean="0"/>
              <a:t>Israel</a:t>
            </a:r>
            <a:r>
              <a:rPr lang="en-US" sz="1600" dirty="0"/>
              <a:t>: </a:t>
            </a:r>
            <a:r>
              <a:rPr lang="en-US" sz="1600" dirty="0" err="1"/>
              <a:t>Albaad</a:t>
            </a:r>
            <a:r>
              <a:rPr lang="en-US" sz="1600" dirty="0"/>
              <a:t> </a:t>
            </a:r>
            <a:r>
              <a:rPr lang="en-US" sz="1600" dirty="0" smtClean="0"/>
              <a:t>fem</a:t>
            </a:r>
          </a:p>
          <a:p>
            <a:pPr lvl="1">
              <a:buClr>
                <a:schemeClr val="accent2">
                  <a:lumMod val="75000"/>
                </a:schemeClr>
              </a:buClr>
              <a:buFont typeface="Wingdings" panose="05000000000000000000" pitchFamily="2" charset="2"/>
              <a:buChar char="Ø"/>
            </a:pPr>
            <a:r>
              <a:rPr lang="en-US" sz="1600" dirty="0"/>
              <a:t>Australia: Amcor Rigid </a:t>
            </a:r>
            <a:r>
              <a:rPr lang="en-US" sz="1600" dirty="0" smtClean="0"/>
              <a:t>Plastics</a:t>
            </a:r>
            <a:r>
              <a:rPr lang="en-US" sz="1600" dirty="0"/>
              <a:t>, </a:t>
            </a:r>
            <a:r>
              <a:rPr lang="en-US" sz="1600" dirty="0" err="1"/>
              <a:t>Medivet</a:t>
            </a:r>
            <a:r>
              <a:rPr lang="en-US" sz="1600" dirty="0"/>
              <a:t> America</a:t>
            </a:r>
          </a:p>
          <a:p>
            <a:pPr>
              <a:buClr>
                <a:schemeClr val="accent2">
                  <a:lumMod val="75000"/>
                </a:schemeClr>
              </a:buClr>
              <a:buFont typeface="Wingdings" panose="05000000000000000000" pitchFamily="2" charset="2"/>
              <a:buChar char="Ø"/>
            </a:pPr>
            <a:r>
              <a:rPr lang="en-US" sz="2000" b="1" u="sng" dirty="0" smtClean="0"/>
              <a:t>Garrard Co.</a:t>
            </a:r>
          </a:p>
          <a:p>
            <a:pPr lvl="1">
              <a:buClr>
                <a:schemeClr val="accent2">
                  <a:lumMod val="75000"/>
                </a:schemeClr>
              </a:buClr>
              <a:buFont typeface="Wingdings" panose="05000000000000000000" pitchFamily="2" charset="2"/>
              <a:buChar char="Ø"/>
            </a:pPr>
            <a:r>
              <a:rPr lang="en-US" sz="1600" dirty="0" smtClean="0"/>
              <a:t>Japan</a:t>
            </a:r>
            <a:r>
              <a:rPr lang="en-US" sz="1600" dirty="0"/>
              <a:t>: Hitachi Automotive Systems Americas </a:t>
            </a:r>
            <a:r>
              <a:rPr lang="en-US" sz="1600" dirty="0" err="1" smtClean="0"/>
              <a:t>Inc</a:t>
            </a:r>
            <a:r>
              <a:rPr lang="en-US" sz="1600" dirty="0"/>
              <a:t>, Kentucky Steel Center </a:t>
            </a:r>
            <a:r>
              <a:rPr lang="en-US" sz="1600" dirty="0" err="1" smtClean="0"/>
              <a:t>Inc</a:t>
            </a:r>
            <a:r>
              <a:rPr lang="en-US" sz="1600" dirty="0"/>
              <a:t>, KI (USA) </a:t>
            </a:r>
            <a:r>
              <a:rPr lang="en-US" sz="1600" dirty="0" smtClean="0"/>
              <a:t>Corporation</a:t>
            </a:r>
          </a:p>
          <a:p>
            <a:pPr lvl="1">
              <a:buClr>
                <a:schemeClr val="accent2">
                  <a:lumMod val="75000"/>
                </a:schemeClr>
              </a:buClr>
              <a:buFont typeface="Wingdings" panose="05000000000000000000" pitchFamily="2" charset="2"/>
              <a:buChar char="Ø"/>
            </a:pPr>
            <a:r>
              <a:rPr lang="en-US" sz="1600" dirty="0" smtClean="0"/>
              <a:t>India</a:t>
            </a:r>
            <a:r>
              <a:rPr lang="en-US" sz="1600" dirty="0"/>
              <a:t>: </a:t>
            </a:r>
            <a:r>
              <a:rPr lang="en-US" sz="1600" dirty="0" err="1"/>
              <a:t>Novelis</a:t>
            </a:r>
            <a:r>
              <a:rPr lang="en-US" sz="1600" dirty="0"/>
              <a:t> Corporation</a:t>
            </a:r>
            <a:endParaRPr lang="en-US" sz="1600" dirty="0" smtClean="0"/>
          </a:p>
          <a:p>
            <a:pPr>
              <a:buClr>
                <a:schemeClr val="accent2">
                  <a:lumMod val="75000"/>
                </a:schemeClr>
              </a:buClr>
              <a:buFont typeface="Wingdings" panose="05000000000000000000" pitchFamily="2" charset="2"/>
              <a:buChar char="Ø"/>
            </a:pPr>
            <a:r>
              <a:rPr lang="en-US" sz="2000" b="1" u="sng" dirty="0" smtClean="0"/>
              <a:t>Woodford Co.</a:t>
            </a:r>
            <a:endParaRPr lang="en-US" sz="2000" dirty="0" smtClean="0"/>
          </a:p>
          <a:p>
            <a:pPr lvl="1">
              <a:buClr>
                <a:schemeClr val="accent2">
                  <a:lumMod val="75000"/>
                </a:schemeClr>
              </a:buClr>
              <a:buFont typeface="Wingdings" panose="05000000000000000000" pitchFamily="2" charset="2"/>
              <a:buChar char="Ø"/>
            </a:pPr>
            <a:r>
              <a:rPr lang="en-US" sz="1600" dirty="0"/>
              <a:t>Japan: Nisshin Automotive Tubing LLC, Pilkington North </a:t>
            </a:r>
            <a:r>
              <a:rPr lang="en-US" sz="1600" dirty="0" smtClean="0"/>
              <a:t>America</a:t>
            </a:r>
            <a:r>
              <a:rPr lang="en-US" sz="1600" dirty="0"/>
              <a:t>, Yokohama Industries </a:t>
            </a:r>
            <a:r>
              <a:rPr lang="en-US" sz="1600" dirty="0" smtClean="0"/>
              <a:t/>
            </a:r>
            <a:br>
              <a:rPr lang="en-US" sz="1600" dirty="0" smtClean="0"/>
            </a:br>
            <a:r>
              <a:rPr lang="en-US" sz="1600" dirty="0" smtClean="0"/>
              <a:t>Americas </a:t>
            </a:r>
            <a:r>
              <a:rPr lang="en-US" sz="1600" dirty="0" err="1"/>
              <a:t>Inc</a:t>
            </a:r>
            <a:r>
              <a:rPr lang="en-US" sz="1600" dirty="0"/>
              <a:t>/</a:t>
            </a:r>
            <a:r>
              <a:rPr lang="en-US" sz="1600" dirty="0" err="1"/>
              <a:t>Div</a:t>
            </a:r>
            <a:r>
              <a:rPr lang="en-US" sz="1600" dirty="0"/>
              <a:t> </a:t>
            </a:r>
            <a:r>
              <a:rPr lang="en-US" sz="1600" dirty="0" smtClean="0"/>
              <a:t>1 &amp;2, </a:t>
            </a:r>
          </a:p>
          <a:p>
            <a:pPr lvl="1">
              <a:buClr>
                <a:schemeClr val="accent2">
                  <a:lumMod val="75000"/>
                </a:schemeClr>
              </a:buClr>
              <a:buFont typeface="Wingdings" panose="05000000000000000000" pitchFamily="2" charset="2"/>
              <a:buChar char="Ø"/>
            </a:pPr>
            <a:r>
              <a:rPr lang="en-US" sz="1600" dirty="0" smtClean="0"/>
              <a:t>Germany</a:t>
            </a:r>
            <a:r>
              <a:rPr lang="en-US" sz="1600" dirty="0"/>
              <a:t>: </a:t>
            </a:r>
            <a:r>
              <a:rPr lang="en-US" sz="1600" dirty="0" err="1"/>
              <a:t>Osram</a:t>
            </a:r>
            <a:r>
              <a:rPr lang="en-US" sz="1600" dirty="0"/>
              <a:t> Sylvania</a:t>
            </a:r>
            <a:endParaRPr lang="en-US" sz="1600" dirty="0" smtClean="0"/>
          </a:p>
          <a:p>
            <a:pPr lvl="1">
              <a:buClr>
                <a:schemeClr val="accent2">
                  <a:lumMod val="75000"/>
                </a:schemeClr>
              </a:buClr>
              <a:buFont typeface="Wingdings" panose="05000000000000000000" pitchFamily="2" charset="2"/>
              <a:buChar char="Ø"/>
            </a:pPr>
            <a:r>
              <a:rPr lang="en-US" sz="1600" dirty="0" smtClean="0"/>
              <a:t>Australia</a:t>
            </a:r>
            <a:r>
              <a:rPr lang="en-US" sz="1600" dirty="0"/>
              <a:t>: McCauley Brothers </a:t>
            </a:r>
            <a:r>
              <a:rPr lang="en-US" sz="1600" dirty="0" err="1" smtClean="0"/>
              <a:t>Inc</a:t>
            </a:r>
            <a:endParaRPr lang="en-US" sz="800" dirty="0" smtClean="0"/>
          </a:p>
        </p:txBody>
      </p:sp>
    </p:spTree>
    <p:extLst>
      <p:ext uri="{BB962C8B-B14F-4D97-AF65-F5344CB8AC3E}">
        <p14:creationId xmlns:p14="http://schemas.microsoft.com/office/powerpoint/2010/main" val="385375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1000"/>
                                        <p:tgtEl>
                                          <p:spTgt spid="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fade">
                                      <p:cBhvr>
                                        <p:cTn id="38" dur="1000"/>
                                        <p:tgtEl>
                                          <p:spTgt spid="5">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1000"/>
                                        <p:tgtEl>
                                          <p:spTgt spid="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fade">
                                      <p:cBhvr>
                                        <p:cTn id="46" dur="1000"/>
                                        <p:tgtEl>
                                          <p:spTgt spid="5">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Effect transition="in" filter="fade">
                                      <p:cBhvr>
                                        <p:cTn id="49" dur="1000"/>
                                        <p:tgtEl>
                                          <p:spTgt spid="5">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1000"/>
                                        <p:tgtEl>
                                          <p:spTgt spid="5">
                                            <p:txEl>
                                              <p:pRg st="14" end="1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1000"/>
                                        <p:tgtEl>
                                          <p:spTgt spid="5">
                                            <p:txEl>
                                              <p:pRg st="15" end="1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xEl>
                                              <p:pRg st="16" end="16"/>
                                            </p:txEl>
                                          </p:spTgt>
                                        </p:tgtEl>
                                        <p:attrNameLst>
                                          <p:attrName>style.visibility</p:attrName>
                                        </p:attrNameLst>
                                      </p:cBhvr>
                                      <p:to>
                                        <p:strVal val="visible"/>
                                      </p:to>
                                    </p:set>
                                    <p:animEffect transition="in" filter="fade">
                                      <p:cBhvr>
                                        <p:cTn id="60" dur="1000"/>
                                        <p:tgtEl>
                                          <p:spTgt spid="5">
                                            <p:txEl>
                                              <p:pRg st="16" end="1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xEl>
                                              <p:pRg st="17" end="17"/>
                                            </p:txEl>
                                          </p:spTgt>
                                        </p:tgtEl>
                                        <p:attrNameLst>
                                          <p:attrName>style.visibility</p:attrName>
                                        </p:attrNameLst>
                                      </p:cBhvr>
                                      <p:to>
                                        <p:strVal val="visible"/>
                                      </p:to>
                                    </p:set>
                                    <p:animEffect transition="in" filter="fade">
                                      <p:cBhvr>
                                        <p:cTn id="63" dur="10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M_global_desk">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1088</TotalTime>
  <Words>2544</Words>
  <Application>Microsoft Office PowerPoint</Application>
  <PresentationFormat>On-screen Show (4:3)</PresentationFormat>
  <Paragraphs>359</Paragraphs>
  <Slides>35</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Segoe UI</vt:lpstr>
      <vt:lpstr>Rockwell Extra Bold</vt:lpstr>
      <vt:lpstr>Times New Roman</vt:lpstr>
      <vt:lpstr>Perpetua</vt:lpstr>
      <vt:lpstr>Wingdings</vt:lpstr>
      <vt:lpstr>PM_global_desk</vt:lpstr>
      <vt:lpstr>World Languages   Global Competence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Ripped from the headlines in the last three months….</vt:lpstr>
      <vt:lpstr>Mapping the Nation   www. mappingthenation.net</vt:lpstr>
      <vt:lpstr>BE AWARE!!!   Global Competency isn’t Only  about teaching world language….</vt:lpstr>
      <vt:lpstr>It’s about essential skills for students</vt:lpstr>
      <vt:lpstr>What is Global Competency?</vt:lpstr>
      <vt:lpstr>Where does it come from?</vt:lpstr>
      <vt:lpstr>Where does it come from?</vt:lpstr>
      <vt:lpstr>Where does it come from?</vt:lpstr>
      <vt:lpstr>What is the Global Competencies Matrix?</vt:lpstr>
      <vt:lpstr>PowerPoint Presentation</vt:lpstr>
      <vt:lpstr>PowerPoint Presentation</vt:lpstr>
      <vt:lpstr>PowerPoint Presentation</vt:lpstr>
      <vt:lpstr>PowerPoint Presentation</vt:lpstr>
      <vt:lpstr>World Language Program Review</vt:lpstr>
      <vt:lpstr>Side by side comparison </vt:lpstr>
      <vt:lpstr>Implementation World Language Program Review</vt:lpstr>
      <vt:lpstr>Implementation World Language Program Review</vt:lpstr>
      <vt:lpstr>Implementation World Language Program Review</vt:lpstr>
      <vt:lpstr>Implementation World Language Program Review</vt:lpstr>
      <vt:lpstr>A joint resolution</vt:lpstr>
      <vt:lpstr>It is not about getting kids comfortable with where they are, but where they are going to be in 20-30-40 years</vt:lpstr>
      <vt:lpstr>How do we know we are there?</vt:lpstr>
      <vt:lpstr>PowerPoint Presentation</vt:lpstr>
      <vt:lpstr>PowerPoint Presentation</vt:lpstr>
    </vt:vector>
  </TitlesOfParts>
  <Manager>philip.shepherd@education.ky.gov</Manager>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Languages / Global Competence</dc:title>
  <dc:creator>alfonso.detorresnunez@education.ky.gov;kelly.clark@education.ky.gov</dc:creator>
  <cp:lastModifiedBy>dwaggon</cp:lastModifiedBy>
  <cp:revision>470</cp:revision>
  <cp:lastPrinted>2014-09-17T18:57:17Z</cp:lastPrinted>
  <dcterms:created xsi:type="dcterms:W3CDTF">2014-09-16T18:23:18Z</dcterms:created>
  <dcterms:modified xsi:type="dcterms:W3CDTF">2015-04-16T15:03:08Z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