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310" r:id="rId3"/>
    <p:sldId id="616" r:id="rId4"/>
    <p:sldId id="599" r:id="rId5"/>
    <p:sldId id="601" r:id="rId6"/>
    <p:sldId id="600" r:id="rId7"/>
    <p:sldId id="602" r:id="rId8"/>
    <p:sldId id="603" r:id="rId9"/>
    <p:sldId id="604" r:id="rId10"/>
    <p:sldId id="605" r:id="rId11"/>
    <p:sldId id="607" r:id="rId12"/>
    <p:sldId id="606" r:id="rId13"/>
    <p:sldId id="542" r:id="rId14"/>
    <p:sldId id="617" r:id="rId15"/>
    <p:sldId id="608" r:id="rId16"/>
    <p:sldId id="609" r:id="rId17"/>
    <p:sldId id="611" r:id="rId18"/>
    <p:sldId id="612" r:id="rId19"/>
    <p:sldId id="6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5" autoAdjust="0"/>
    <p:restoredTop sz="87050" autoAdjust="0"/>
  </p:normalViewPr>
  <p:slideViewPr>
    <p:cSldViewPr snapToGrid="0">
      <p:cViewPr>
        <p:scale>
          <a:sx n="80" d="100"/>
          <a:sy n="80" d="100"/>
        </p:scale>
        <p:origin x="-768" y="43"/>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sorterViewPr>
    <p:cViewPr>
      <p:scale>
        <a:sx n="100" d="100"/>
        <a:sy n="100" d="100"/>
      </p:scale>
      <p:origin x="0" y="24480"/>
    </p:cViewPr>
  </p:sorter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11/20/2014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11/20/2014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11/20/2014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11/20/2014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11/20/2014</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debbiewaggoner.com/"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review.opb.org/stage/national_productions/HDSI%20Website/Cracking%20History%E2%80%99s%20Cold%20Cases%20reproducibl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youtu.be/kPf0nQFfv50?list=UUmdB7jO3Yr2wV_qDmiXj3t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eachertube.com/video/seinfeld-history-lesson-24159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w.to/uNHGwD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579" y="-257175"/>
            <a:ext cx="6058552" cy="3507549"/>
          </a:xfrm>
        </p:spPr>
        <p:txBody>
          <a:bodyPr>
            <a:normAutofit/>
          </a:bodyPr>
          <a:lstStyle/>
          <a:p>
            <a:r>
              <a:rPr lang="en-US" sz="5400" b="1" dirty="0" smtClean="0"/>
              <a:t>Social Studies </a:t>
            </a:r>
            <a:br>
              <a:rPr lang="en-US" sz="5400" b="1" dirty="0" smtClean="0"/>
            </a:br>
            <a:r>
              <a:rPr lang="en-US" sz="5400" b="1" dirty="0" smtClean="0"/>
              <a:t>Network Update</a:t>
            </a:r>
            <a:r>
              <a:rPr lang="en-US" sz="5400" dirty="0" smtClean="0"/>
              <a:t/>
            </a:r>
            <a:br>
              <a:rPr lang="en-US" sz="5400" dirty="0" smtClean="0"/>
            </a:br>
            <a:r>
              <a:rPr lang="en-US" sz="1800" dirty="0" smtClean="0"/>
              <a:t/>
            </a:r>
            <a:br>
              <a:rPr lang="en-US" sz="1800" dirty="0" smtClean="0"/>
            </a:br>
            <a:r>
              <a:rPr lang="en-US" sz="5400" i="1" dirty="0" smtClean="0"/>
              <a:t>Debbie Waggoner</a:t>
            </a:r>
            <a:endParaRPr lang="en-US" sz="5400" i="1" dirty="0"/>
          </a:p>
        </p:txBody>
      </p:sp>
      <p:sp>
        <p:nvSpPr>
          <p:cNvPr id="5" name="Rectangle 4"/>
          <p:cNvSpPr/>
          <p:nvPr/>
        </p:nvSpPr>
        <p:spPr>
          <a:xfrm>
            <a:off x="3095625" y="2916019"/>
            <a:ext cx="4100512" cy="461665"/>
          </a:xfrm>
          <a:prstGeom prst="rect">
            <a:avLst/>
          </a:prstGeom>
          <a:solidFill>
            <a:srgbClr val="FFFF00"/>
          </a:solidFill>
        </p:spPr>
        <p:txBody>
          <a:bodyPr wrap="square">
            <a:spAutoFit/>
          </a:bodyPr>
          <a:lstStyle/>
          <a:p>
            <a:r>
              <a:rPr lang="en-US" sz="2400" b="1" dirty="0" smtClean="0">
                <a:hlinkClick r:id="rId2"/>
              </a:rPr>
              <a:t>www.debbiewaggoner.com</a:t>
            </a:r>
            <a:endParaRPr lang="en-US" sz="2400" b="1" dirty="0" smtClean="0"/>
          </a:p>
        </p:txBody>
      </p:sp>
      <p:sp>
        <p:nvSpPr>
          <p:cNvPr id="6" name="TextBox 5"/>
          <p:cNvSpPr txBox="1"/>
          <p:nvPr/>
        </p:nvSpPr>
        <p:spPr>
          <a:xfrm>
            <a:off x="3800475" y="3984364"/>
            <a:ext cx="4220899" cy="1938992"/>
          </a:xfrm>
          <a:prstGeom prst="rect">
            <a:avLst/>
          </a:prstGeom>
          <a:solidFill>
            <a:schemeClr val="accent6">
              <a:lumMod val="20000"/>
              <a:lumOff val="80000"/>
            </a:schemeClr>
          </a:solidFill>
        </p:spPr>
        <p:txBody>
          <a:bodyPr wrap="none" rtlCol="0">
            <a:spAutoFit/>
          </a:bodyPr>
          <a:lstStyle/>
          <a:p>
            <a:pPr algn="ctr"/>
            <a:r>
              <a:rPr lang="en-US" sz="2400" b="1" dirty="0" smtClean="0"/>
              <a:t>CKEC Social Studies Network</a:t>
            </a:r>
          </a:p>
          <a:p>
            <a:pPr algn="ctr"/>
            <a:r>
              <a:rPr lang="en-US" sz="2400" b="1" dirty="0" smtClean="0"/>
              <a:t> Meeting - Mon. Nov. 24</a:t>
            </a:r>
            <a:r>
              <a:rPr lang="en-US" sz="2400" b="1" baseline="30000" dirty="0" smtClean="0"/>
              <a:t>th</a:t>
            </a:r>
            <a:r>
              <a:rPr lang="en-US" sz="2400" b="1" dirty="0" smtClean="0"/>
              <a:t> </a:t>
            </a:r>
          </a:p>
          <a:p>
            <a:pPr algn="ctr"/>
            <a:endParaRPr lang="en-US" sz="2400" b="1" dirty="0" smtClean="0"/>
          </a:p>
          <a:p>
            <a:pPr algn="ctr"/>
            <a:r>
              <a:rPr lang="en-US" sz="2400" b="1" i="1" dirty="0" smtClean="0"/>
              <a:t>Next Social Studies </a:t>
            </a:r>
          </a:p>
          <a:p>
            <a:pPr algn="ctr"/>
            <a:r>
              <a:rPr lang="en-US" sz="2400" b="1" i="1" dirty="0" smtClean="0"/>
              <a:t>Meeting – Tues. Feb. 24</a:t>
            </a:r>
            <a:r>
              <a:rPr lang="en-US" sz="2400" b="1" i="1" baseline="30000" dirty="0" smtClean="0"/>
              <a:t>th</a:t>
            </a:r>
            <a:r>
              <a:rPr lang="en-US" sz="2400" b="1" i="1" dirty="0" smtClean="0"/>
              <a:t> </a:t>
            </a:r>
            <a:endParaRPr lang="en-US" sz="2400" b="1" i="1" dirty="0"/>
          </a:p>
        </p:txBody>
      </p:sp>
    </p:spTree>
    <p:extLst>
      <p:ext uri="{BB962C8B-B14F-4D97-AF65-F5344CB8AC3E}">
        <p14:creationId xmlns:p14="http://schemas.microsoft.com/office/powerpoint/2010/main" val="2476419834"/>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64633" y="79376"/>
            <a:ext cx="10397067" cy="1116013"/>
          </a:xfrm>
        </p:spPr>
        <p:txBody>
          <a:bodyPr>
            <a:normAutofit/>
          </a:bodyPr>
          <a:lstStyle/>
          <a:p>
            <a:r>
              <a:rPr lang="en-US" altLang="en-US" smtClean="0"/>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97368" y="1290638"/>
            <a:ext cx="11851217" cy="5567362"/>
          </a:xfrm>
          <a:prstGeom prst="rect">
            <a:avLst/>
          </a:prstGeom>
          <a:noFill/>
          <a:ln w="9525">
            <a:noFill/>
            <a:miter lim="800000"/>
            <a:headEnd/>
            <a:tailEnd/>
          </a:ln>
        </p:spPr>
      </p:pic>
      <p:pic>
        <p:nvPicPr>
          <p:cNvPr id="119810" name="Picture 2"/>
          <p:cNvPicPr>
            <a:picLocks noChangeAspect="1" noChangeArrowheads="1"/>
          </p:cNvPicPr>
          <p:nvPr/>
        </p:nvPicPr>
        <p:blipFill>
          <a:blip r:embed="rId3" cstate="print"/>
          <a:srcRect/>
          <a:stretch>
            <a:fillRect/>
          </a:stretch>
        </p:blipFill>
        <p:spPr bwMode="auto">
          <a:xfrm>
            <a:off x="2641601" y="1143001"/>
            <a:ext cx="7065433" cy="5521325"/>
          </a:xfrm>
          <a:prstGeom prst="rect">
            <a:avLst/>
          </a:prstGeom>
          <a:noFill/>
          <a:ln w="57150">
            <a:solidFill>
              <a:schemeClr val="tx1"/>
            </a:solidFill>
            <a:miter lim="800000"/>
            <a:headEnd/>
            <a:tailEnd/>
          </a:ln>
        </p:spPr>
      </p:pic>
      <p:sp>
        <p:nvSpPr>
          <p:cNvPr id="6" name="Rectangle 5"/>
          <p:cNvSpPr/>
          <p:nvPr/>
        </p:nvSpPr>
        <p:spPr>
          <a:xfrm>
            <a:off x="2722033" y="2747962"/>
            <a:ext cx="54864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2033" y="3814762"/>
            <a:ext cx="54864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22033" y="5262562"/>
            <a:ext cx="56896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451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ppt_x"/>
                                          </p:val>
                                        </p:tav>
                                        <p:tav tm="100000">
                                          <p:val>
                                            <p:strVal val="#ppt_x"/>
                                          </p:val>
                                        </p:tav>
                                      </p:tavLst>
                                    </p:anim>
                                    <p:anim calcmode="lin" valueType="num">
                                      <p:cBhvr additive="base">
                                        <p:cTn id="8"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224" y="78911"/>
            <a:ext cx="6543675" cy="511640"/>
          </a:xfrm>
        </p:spPr>
        <p:txBody>
          <a:bodyPr>
            <a:normAutofit fontScale="90000"/>
          </a:bodyPr>
          <a:lstStyle/>
          <a:p>
            <a:pPr algn="ctr"/>
            <a:r>
              <a:rPr lang="en-US" dirty="0" smtClean="0"/>
              <a:t>Reviewing QFT Classroom Examples</a:t>
            </a:r>
            <a:endParaRPr lang="en-US" dirty="0"/>
          </a:p>
        </p:txBody>
      </p:sp>
      <p:sp>
        <p:nvSpPr>
          <p:cNvPr id="3" name="Content Placeholder 2"/>
          <p:cNvSpPr>
            <a:spLocks noGrp="1"/>
          </p:cNvSpPr>
          <p:nvPr>
            <p:ph idx="1"/>
          </p:nvPr>
        </p:nvSpPr>
        <p:spPr/>
        <p:txBody>
          <a:bodyPr/>
          <a:lstStyle/>
          <a:p>
            <a:endParaRPr lang="en-US"/>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50"/>
            <a:ext cx="4486275" cy="610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793750"/>
            <a:ext cx="4686300" cy="607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725" y="581025"/>
            <a:ext cx="4930886" cy="6321849"/>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5115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1638" y="171870"/>
            <a:ext cx="7905750" cy="7213600"/>
          </a:xfrm>
          <a:prstGeom prst="rect">
            <a:avLst/>
          </a:prstGeom>
        </p:spPr>
      </p:pic>
      <p:sp>
        <p:nvSpPr>
          <p:cNvPr id="4" name="TextBox 3"/>
          <p:cNvSpPr txBox="1"/>
          <p:nvPr/>
        </p:nvSpPr>
        <p:spPr>
          <a:xfrm>
            <a:off x="5623638" y="37505"/>
            <a:ext cx="6648450" cy="400110"/>
          </a:xfrm>
          <a:prstGeom prst="rect">
            <a:avLst/>
          </a:prstGeom>
          <a:solidFill>
            <a:schemeClr val="bg1"/>
          </a:solidFill>
        </p:spPr>
        <p:txBody>
          <a:bodyPr wrap="square" rtlCol="0">
            <a:spAutoFit/>
          </a:bodyPr>
          <a:lstStyle/>
          <a:p>
            <a:r>
              <a:rPr lang="en-US" sz="2000" b="1" dirty="0" smtClean="0">
                <a:solidFill>
                  <a:srgbClr val="00B050"/>
                </a:solidFill>
              </a:rPr>
              <a:t>Program Reviews are a piece of our KPREP assessment</a:t>
            </a:r>
            <a:endParaRPr lang="en-US" sz="2000" b="1" dirty="0">
              <a:solidFill>
                <a:srgbClr val="00B050"/>
              </a:solidFill>
            </a:endParaRPr>
          </a:p>
        </p:txBody>
      </p:sp>
      <p:sp>
        <p:nvSpPr>
          <p:cNvPr id="5" name="TextBox 4"/>
          <p:cNvSpPr txBox="1"/>
          <p:nvPr/>
        </p:nvSpPr>
        <p:spPr>
          <a:xfrm>
            <a:off x="5623638" y="677643"/>
            <a:ext cx="6381750" cy="707886"/>
          </a:xfrm>
          <a:prstGeom prst="rect">
            <a:avLst/>
          </a:prstGeom>
          <a:solidFill>
            <a:schemeClr val="bg1"/>
          </a:solidFill>
        </p:spPr>
        <p:txBody>
          <a:bodyPr wrap="square" rtlCol="0">
            <a:spAutoFit/>
          </a:bodyPr>
          <a:lstStyle/>
          <a:p>
            <a:r>
              <a:rPr lang="en-US" sz="2000" b="1" dirty="0" smtClean="0">
                <a:solidFill>
                  <a:srgbClr val="7030A0"/>
                </a:solidFill>
              </a:rPr>
              <a:t>How much/what percentage does Program Review </a:t>
            </a:r>
          </a:p>
          <a:p>
            <a:r>
              <a:rPr lang="en-US" sz="2000" b="1" dirty="0" smtClean="0">
                <a:solidFill>
                  <a:srgbClr val="7030A0"/>
                </a:solidFill>
              </a:rPr>
              <a:t>Count towards our overall KPREP score?</a:t>
            </a:r>
            <a:endParaRPr lang="en-US" sz="2000" b="1" dirty="0">
              <a:solidFill>
                <a:srgbClr val="7030A0"/>
              </a:solidFill>
            </a:endParaRPr>
          </a:p>
        </p:txBody>
      </p:sp>
      <p:sp>
        <p:nvSpPr>
          <p:cNvPr id="6" name="TextBox 5"/>
          <p:cNvSpPr txBox="1"/>
          <p:nvPr/>
        </p:nvSpPr>
        <p:spPr>
          <a:xfrm>
            <a:off x="5610938" y="1418568"/>
            <a:ext cx="1590675" cy="400110"/>
          </a:xfrm>
          <a:prstGeom prst="rect">
            <a:avLst/>
          </a:prstGeom>
          <a:solidFill>
            <a:schemeClr val="bg1"/>
          </a:solidFill>
        </p:spPr>
        <p:txBody>
          <a:bodyPr wrap="square" rtlCol="0">
            <a:spAutoFit/>
          </a:bodyPr>
          <a:lstStyle/>
          <a:p>
            <a:r>
              <a:rPr lang="en-US" sz="2000" b="1" dirty="0" smtClean="0">
                <a:solidFill>
                  <a:schemeClr val="accent1">
                    <a:lumMod val="75000"/>
                  </a:schemeClr>
                </a:solidFill>
              </a:rPr>
              <a:t>Standards?</a:t>
            </a:r>
            <a:endParaRPr lang="en-US" sz="2000" b="1" dirty="0">
              <a:solidFill>
                <a:schemeClr val="accent1">
                  <a:lumMod val="75000"/>
                </a:schemeClr>
              </a:solidFill>
            </a:endParaRPr>
          </a:p>
        </p:txBody>
      </p:sp>
      <p:sp>
        <p:nvSpPr>
          <p:cNvPr id="7" name="TextBox 6"/>
          <p:cNvSpPr txBox="1"/>
          <p:nvPr/>
        </p:nvSpPr>
        <p:spPr>
          <a:xfrm>
            <a:off x="5623638" y="1886396"/>
            <a:ext cx="5834802" cy="400110"/>
          </a:xfrm>
          <a:prstGeom prst="rect">
            <a:avLst/>
          </a:prstGeom>
          <a:solidFill>
            <a:schemeClr val="bg1"/>
          </a:solidFill>
        </p:spPr>
        <p:txBody>
          <a:bodyPr wrap="none" rtlCol="0">
            <a:spAutoFit/>
          </a:bodyPr>
          <a:lstStyle/>
          <a:p>
            <a:r>
              <a:rPr lang="en-US" sz="2000" b="1" dirty="0" smtClean="0">
                <a:solidFill>
                  <a:srgbClr val="0070C0"/>
                </a:solidFill>
              </a:rPr>
              <a:t>Are our rationales reflecting what we are doing?</a:t>
            </a:r>
            <a:endParaRPr lang="en-US" sz="2000" b="1" dirty="0">
              <a:solidFill>
                <a:srgbClr val="0070C0"/>
              </a:solidFill>
            </a:endParaRPr>
          </a:p>
        </p:txBody>
      </p:sp>
      <p:sp>
        <p:nvSpPr>
          <p:cNvPr id="8" name="TextBox 7"/>
          <p:cNvSpPr txBox="1"/>
          <p:nvPr/>
        </p:nvSpPr>
        <p:spPr>
          <a:xfrm>
            <a:off x="5610938" y="2354909"/>
            <a:ext cx="2351926" cy="400110"/>
          </a:xfrm>
          <a:prstGeom prst="rect">
            <a:avLst/>
          </a:prstGeom>
          <a:solidFill>
            <a:schemeClr val="bg1"/>
          </a:solidFill>
        </p:spPr>
        <p:txBody>
          <a:bodyPr wrap="none" rtlCol="0">
            <a:spAutoFit/>
          </a:bodyPr>
          <a:lstStyle/>
          <a:p>
            <a:r>
              <a:rPr lang="en-US" sz="2000" b="1" dirty="0" smtClean="0">
                <a:solidFill>
                  <a:srgbClr val="00B0F0"/>
                </a:solidFill>
              </a:rPr>
              <a:t>Are they accurate?</a:t>
            </a:r>
            <a:endParaRPr lang="en-US" sz="2000" b="1" dirty="0">
              <a:solidFill>
                <a:srgbClr val="00B0F0"/>
              </a:solidFill>
            </a:endParaRPr>
          </a:p>
        </p:txBody>
      </p:sp>
      <p:sp>
        <p:nvSpPr>
          <p:cNvPr id="9" name="TextBox 8"/>
          <p:cNvSpPr txBox="1"/>
          <p:nvPr/>
        </p:nvSpPr>
        <p:spPr>
          <a:xfrm>
            <a:off x="5623638" y="2843889"/>
            <a:ext cx="2655727" cy="400110"/>
          </a:xfrm>
          <a:prstGeom prst="rect">
            <a:avLst/>
          </a:prstGeom>
          <a:solidFill>
            <a:schemeClr val="bg1"/>
          </a:solidFill>
        </p:spPr>
        <p:txBody>
          <a:bodyPr wrap="none" rtlCol="0">
            <a:spAutoFit/>
          </a:bodyPr>
          <a:lstStyle/>
          <a:p>
            <a:r>
              <a:rPr lang="en-US" sz="2000" b="1" dirty="0" smtClean="0">
                <a:solidFill>
                  <a:srgbClr val="00B050"/>
                </a:solidFill>
              </a:rPr>
              <a:t>How much Evidence?</a:t>
            </a:r>
            <a:endParaRPr lang="en-US" sz="2000" b="1" dirty="0">
              <a:solidFill>
                <a:srgbClr val="00B050"/>
              </a:solidFill>
            </a:endParaRPr>
          </a:p>
        </p:txBody>
      </p:sp>
      <p:sp>
        <p:nvSpPr>
          <p:cNvPr id="10" name="TextBox 9"/>
          <p:cNvSpPr txBox="1"/>
          <p:nvPr/>
        </p:nvSpPr>
        <p:spPr>
          <a:xfrm>
            <a:off x="5638225" y="3324165"/>
            <a:ext cx="4552144" cy="400110"/>
          </a:xfrm>
          <a:prstGeom prst="rect">
            <a:avLst/>
          </a:prstGeom>
          <a:solidFill>
            <a:schemeClr val="bg1"/>
          </a:solidFill>
        </p:spPr>
        <p:txBody>
          <a:bodyPr wrap="none" rtlCol="0">
            <a:spAutoFit/>
          </a:bodyPr>
          <a:lstStyle/>
          <a:p>
            <a:r>
              <a:rPr lang="en-US" sz="2000" b="1" dirty="0" smtClean="0">
                <a:solidFill>
                  <a:schemeClr val="accent1"/>
                </a:solidFill>
              </a:rPr>
              <a:t>Who decides (on what your score is)?</a:t>
            </a:r>
            <a:endParaRPr lang="en-US" sz="2000" b="1" dirty="0">
              <a:solidFill>
                <a:schemeClr val="accent1"/>
              </a:solidFill>
            </a:endParaRPr>
          </a:p>
        </p:txBody>
      </p:sp>
      <p:sp>
        <p:nvSpPr>
          <p:cNvPr id="11" name="TextBox 10"/>
          <p:cNvSpPr txBox="1"/>
          <p:nvPr/>
        </p:nvSpPr>
        <p:spPr>
          <a:xfrm>
            <a:off x="5638225" y="3778670"/>
            <a:ext cx="6159956" cy="400110"/>
          </a:xfrm>
          <a:prstGeom prst="rect">
            <a:avLst/>
          </a:prstGeom>
          <a:solidFill>
            <a:schemeClr val="bg1"/>
          </a:solidFill>
        </p:spPr>
        <p:txBody>
          <a:bodyPr wrap="none" rtlCol="0">
            <a:spAutoFit/>
          </a:bodyPr>
          <a:lstStyle/>
          <a:p>
            <a:r>
              <a:rPr lang="en-US" sz="2000" b="1" dirty="0" smtClean="0">
                <a:solidFill>
                  <a:srgbClr val="0070C0"/>
                </a:solidFill>
              </a:rPr>
              <a:t>How can we grow in each category for year to year?</a:t>
            </a:r>
            <a:endParaRPr lang="en-US" sz="2000" b="1" dirty="0">
              <a:solidFill>
                <a:srgbClr val="0070C0"/>
              </a:solidFill>
            </a:endParaRPr>
          </a:p>
        </p:txBody>
      </p:sp>
      <p:sp>
        <p:nvSpPr>
          <p:cNvPr id="12" name="TextBox 11"/>
          <p:cNvSpPr txBox="1"/>
          <p:nvPr/>
        </p:nvSpPr>
        <p:spPr>
          <a:xfrm>
            <a:off x="5641723" y="4270157"/>
            <a:ext cx="6363665" cy="400110"/>
          </a:xfrm>
          <a:prstGeom prst="rect">
            <a:avLst/>
          </a:prstGeom>
          <a:solidFill>
            <a:schemeClr val="bg1"/>
          </a:solidFill>
        </p:spPr>
        <p:txBody>
          <a:bodyPr wrap="none" rtlCol="0">
            <a:spAutoFit/>
          </a:bodyPr>
          <a:lstStyle/>
          <a:p>
            <a:r>
              <a:rPr lang="en-US" sz="2000" b="1" dirty="0" smtClean="0">
                <a:solidFill>
                  <a:srgbClr val="92D050"/>
                </a:solidFill>
              </a:rPr>
              <a:t>Do we need one rationale for each piece of evidence?</a:t>
            </a:r>
            <a:endParaRPr lang="en-US" sz="2000" b="1" dirty="0">
              <a:solidFill>
                <a:srgbClr val="92D050"/>
              </a:solidFill>
            </a:endParaRPr>
          </a:p>
        </p:txBody>
      </p:sp>
      <p:sp>
        <p:nvSpPr>
          <p:cNvPr id="13" name="TextBox 12"/>
          <p:cNvSpPr txBox="1"/>
          <p:nvPr/>
        </p:nvSpPr>
        <p:spPr>
          <a:xfrm>
            <a:off x="5641723" y="4756666"/>
            <a:ext cx="2913426" cy="400110"/>
          </a:xfrm>
          <a:prstGeom prst="rect">
            <a:avLst/>
          </a:prstGeom>
          <a:solidFill>
            <a:schemeClr val="bg1"/>
          </a:solidFill>
        </p:spPr>
        <p:txBody>
          <a:bodyPr wrap="none" rtlCol="0">
            <a:spAutoFit/>
          </a:bodyPr>
          <a:lstStyle/>
          <a:p>
            <a:r>
              <a:rPr lang="en-US" sz="2000" b="1" dirty="0" smtClean="0">
                <a:solidFill>
                  <a:srgbClr val="FFC000"/>
                </a:solidFill>
              </a:rPr>
              <a:t>What is the timeframe?</a:t>
            </a:r>
            <a:endParaRPr lang="en-US" sz="2000" b="1" dirty="0">
              <a:solidFill>
                <a:srgbClr val="FFC000"/>
              </a:solidFill>
            </a:endParaRPr>
          </a:p>
        </p:txBody>
      </p:sp>
      <p:sp>
        <p:nvSpPr>
          <p:cNvPr id="14" name="TextBox 13"/>
          <p:cNvSpPr txBox="1"/>
          <p:nvPr/>
        </p:nvSpPr>
        <p:spPr>
          <a:xfrm>
            <a:off x="5641723" y="5248275"/>
            <a:ext cx="5700920" cy="400110"/>
          </a:xfrm>
          <a:prstGeom prst="rect">
            <a:avLst/>
          </a:prstGeom>
          <a:solidFill>
            <a:schemeClr val="bg1"/>
          </a:solidFill>
        </p:spPr>
        <p:txBody>
          <a:bodyPr wrap="none" rtlCol="0">
            <a:spAutoFit/>
          </a:bodyPr>
          <a:lstStyle/>
          <a:p>
            <a:r>
              <a:rPr lang="en-US" sz="2000" b="1" dirty="0" smtClean="0">
                <a:solidFill>
                  <a:srgbClr val="0070C0"/>
                </a:solidFill>
              </a:rPr>
              <a:t>What does it have to do with special education</a:t>
            </a:r>
            <a:r>
              <a:rPr lang="en-US" dirty="0" smtClean="0">
                <a:solidFill>
                  <a:srgbClr val="0070C0"/>
                </a:solidFill>
              </a:rPr>
              <a:t>?</a:t>
            </a:r>
            <a:endParaRPr lang="en-US" dirty="0">
              <a:solidFill>
                <a:srgbClr val="0070C0"/>
              </a:solidFill>
            </a:endParaRPr>
          </a:p>
        </p:txBody>
      </p:sp>
      <p:sp>
        <p:nvSpPr>
          <p:cNvPr id="15" name="TextBox 14"/>
          <p:cNvSpPr txBox="1"/>
          <p:nvPr/>
        </p:nvSpPr>
        <p:spPr>
          <a:xfrm>
            <a:off x="5646485" y="5750957"/>
            <a:ext cx="5888279" cy="707886"/>
          </a:xfrm>
          <a:prstGeom prst="rect">
            <a:avLst/>
          </a:prstGeom>
          <a:solidFill>
            <a:schemeClr val="bg1"/>
          </a:solidFill>
        </p:spPr>
        <p:txBody>
          <a:bodyPr wrap="none" rtlCol="0">
            <a:spAutoFit/>
          </a:bodyPr>
          <a:lstStyle/>
          <a:p>
            <a:r>
              <a:rPr lang="en-US" sz="2000" b="1" dirty="0" smtClean="0">
                <a:solidFill>
                  <a:srgbClr val="00B050"/>
                </a:solidFill>
              </a:rPr>
              <a:t>Does every entry into the common drive need a </a:t>
            </a:r>
          </a:p>
          <a:p>
            <a:r>
              <a:rPr lang="en-US" sz="2000" b="1" dirty="0">
                <a:solidFill>
                  <a:srgbClr val="00B050"/>
                </a:solidFill>
              </a:rPr>
              <a:t>r</a:t>
            </a:r>
            <a:r>
              <a:rPr lang="en-US" sz="2000" b="1" dirty="0" smtClean="0">
                <a:solidFill>
                  <a:srgbClr val="00B050"/>
                </a:solidFill>
              </a:rPr>
              <a:t>ationale and standard from the initial  teacher?</a:t>
            </a:r>
            <a:endParaRPr lang="en-US" sz="2000" b="1" dirty="0">
              <a:solidFill>
                <a:srgbClr val="00B050"/>
              </a:solidFill>
            </a:endParaRPr>
          </a:p>
        </p:txBody>
      </p:sp>
      <p:sp>
        <p:nvSpPr>
          <p:cNvPr id="2" name="Rectangle 1"/>
          <p:cNvSpPr/>
          <p:nvPr/>
        </p:nvSpPr>
        <p:spPr>
          <a:xfrm>
            <a:off x="0" y="-60146"/>
            <a:ext cx="5610938" cy="6963445"/>
          </a:xfrm>
          <a:prstGeom prst="rect">
            <a:avLst/>
          </a:prstGeom>
          <a:solidFill>
            <a:srgbClr val="FFFF00"/>
          </a:solidFill>
        </p:spPr>
        <p:txBody>
          <a:bodyPr wrap="square">
            <a:spAutoFit/>
          </a:bodyPr>
          <a:lstStyle/>
          <a:p>
            <a:pPr algn="ctr"/>
            <a:r>
              <a:rPr lang="en-US" sz="2350" b="1" i="1" dirty="0">
                <a:solidFill>
                  <a:srgbClr val="C00000"/>
                </a:solidFill>
                <a:latin typeface="Arial" panose="020B0604020202020204" pitchFamily="34" charset="0"/>
                <a:cs typeface="Arial" panose="020B0604020202020204" pitchFamily="34" charset="0"/>
              </a:rPr>
              <a:t>Cindy Phelps posted </a:t>
            </a:r>
            <a:r>
              <a:rPr lang="en-US" sz="2350" b="1" i="1" dirty="0" smtClean="0">
                <a:solidFill>
                  <a:srgbClr val="C00000"/>
                </a:solidFill>
                <a:latin typeface="Arial" panose="020B0604020202020204" pitchFamily="34" charset="0"/>
                <a:cs typeface="Arial" panose="020B0604020202020204" pitchFamily="34" charset="0"/>
              </a:rPr>
              <a:t>in </a:t>
            </a:r>
            <a:r>
              <a:rPr lang="en-US" sz="2350" b="1" i="1" dirty="0" err="1">
                <a:solidFill>
                  <a:srgbClr val="C00000"/>
                </a:solidFill>
                <a:latin typeface="Arial" panose="020B0604020202020204" pitchFamily="34" charset="0"/>
                <a:cs typeface="Arial" panose="020B0604020202020204" pitchFamily="34" charset="0"/>
              </a:rPr>
              <a:t>Edivation</a:t>
            </a:r>
            <a:r>
              <a:rPr lang="en-US" sz="2350" b="1" i="1" dirty="0">
                <a:solidFill>
                  <a:srgbClr val="C00000"/>
                </a:solidFill>
                <a:latin typeface="Arial" panose="020B0604020202020204" pitchFamily="34" charset="0"/>
                <a:cs typeface="Arial" panose="020B0604020202020204" pitchFamily="34" charset="0"/>
              </a:rPr>
              <a:t> on November 5, 2014</a:t>
            </a:r>
            <a:r>
              <a:rPr lang="en-US" sz="2350" b="1" dirty="0">
                <a:solidFill>
                  <a:srgbClr val="C00000"/>
                </a:solidFill>
                <a:latin typeface="Arial" panose="020B0604020202020204" pitchFamily="34" charset="0"/>
                <a:cs typeface="Arial" panose="020B0604020202020204" pitchFamily="34" charset="0"/>
              </a:rPr>
              <a:t> </a:t>
            </a:r>
            <a:endParaRPr lang="en-US" sz="2350" b="1" dirty="0" smtClean="0">
              <a:solidFill>
                <a:srgbClr val="C00000"/>
              </a:solidFill>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r>
              <a:rPr lang="en-US" sz="2350" b="1" dirty="0" smtClean="0">
                <a:latin typeface="Arial" panose="020B0604020202020204" pitchFamily="34" charset="0"/>
                <a:cs typeface="Arial" panose="020B0604020202020204" pitchFamily="34" charset="0"/>
              </a:rPr>
              <a:t>"</a:t>
            </a:r>
            <a:r>
              <a:rPr lang="en-US" sz="2350" b="1" dirty="0">
                <a:latin typeface="Arial" panose="020B0604020202020204" pitchFamily="34" charset="0"/>
                <a:cs typeface="Arial" panose="020B0604020202020204" pitchFamily="34" charset="0"/>
              </a:rPr>
              <a:t>As an Instructional Coach, I work with teachers on a wide variety of topics and decided to model this strategy as I worked with teachers (some new to the profession, content, school, etc. &amp; some veteran teachers) in groups regarding Program Reviews. I posted the following </a:t>
            </a:r>
            <a:r>
              <a:rPr lang="en-US" sz="2350" b="1" dirty="0" err="1">
                <a:latin typeface="Arial" panose="020B0604020202020204" pitchFamily="34" charset="0"/>
                <a:cs typeface="Arial" panose="020B0604020202020204" pitchFamily="34" charset="0"/>
              </a:rPr>
              <a:t>QFocus</a:t>
            </a:r>
            <a:r>
              <a:rPr lang="en-US" sz="2350" b="1" dirty="0">
                <a:latin typeface="Arial" panose="020B0604020202020204" pitchFamily="34" charset="0"/>
                <a:cs typeface="Arial" panose="020B0604020202020204" pitchFamily="34" charset="0"/>
              </a:rPr>
              <a:t> to begin the discussion: </a:t>
            </a:r>
            <a:r>
              <a:rPr lang="en-US" sz="2350" b="1" u="sng" dirty="0">
                <a:latin typeface="Arial" panose="020B0604020202020204" pitchFamily="34" charset="0"/>
                <a:cs typeface="Arial" panose="020B0604020202020204" pitchFamily="34" charset="0"/>
              </a:rPr>
              <a:t>Program Reviews are an important piece of our KPREP assessment</a:t>
            </a:r>
            <a:r>
              <a:rPr lang="en-US" sz="2350" b="1" dirty="0">
                <a:latin typeface="Arial" panose="020B0604020202020204" pitchFamily="34" charset="0"/>
                <a:cs typeface="Arial" panose="020B0604020202020204" pitchFamily="34" charset="0"/>
              </a:rPr>
              <a:t>. It was very informative for me to see the variety of questions generated, and it helped guide the direction I needed to go with both small groups and the group as a whole."</a:t>
            </a:r>
          </a:p>
        </p:txBody>
      </p:sp>
    </p:spTree>
    <p:extLst>
      <p:ext uri="{BB962C8B-B14F-4D97-AF65-F5344CB8AC3E}">
        <p14:creationId xmlns:p14="http://schemas.microsoft.com/office/powerpoint/2010/main" val="31592016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9029" y="-1"/>
            <a:ext cx="6000296" cy="6743701"/>
          </a:xfrm>
          <a:prstGeom prst="rect">
            <a:avLst/>
          </a:prstGeom>
          <a:noFill/>
          <a:ln w="9525">
            <a:noFill/>
            <a:miter lim="800000"/>
            <a:headEnd/>
            <a:tailEnd/>
          </a:ln>
        </p:spPr>
      </p:pic>
      <p:sp>
        <p:nvSpPr>
          <p:cNvPr id="5" name="TextBox 4"/>
          <p:cNvSpPr txBox="1"/>
          <p:nvPr/>
        </p:nvSpPr>
        <p:spPr>
          <a:xfrm>
            <a:off x="6096000" y="0"/>
            <a:ext cx="6096000"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Is it a choice?</a:t>
            </a:r>
          </a:p>
          <a:p>
            <a:pPr marL="285750" indent="-285750">
              <a:buFont typeface="Arial" panose="020B0604020202020204" pitchFamily="34" charset="0"/>
              <a:buChar char="•"/>
            </a:pPr>
            <a:r>
              <a:rPr lang="en-US" sz="2000" b="1" dirty="0" smtClean="0"/>
              <a:t>Is this a parallel with Iraq and Afghanistan?</a:t>
            </a:r>
          </a:p>
          <a:p>
            <a:pPr marL="285750" indent="-285750">
              <a:buFont typeface="Arial" panose="020B0604020202020204" pitchFamily="34" charset="0"/>
              <a:buChar char="•"/>
            </a:pPr>
            <a:r>
              <a:rPr lang="en-US" sz="2000" b="1" dirty="0" smtClean="0"/>
              <a:t>Was that really the pilgrims’ intention?</a:t>
            </a:r>
          </a:p>
          <a:p>
            <a:pPr marL="285750" indent="-285750">
              <a:buFont typeface="Arial" panose="020B0604020202020204" pitchFamily="34" charset="0"/>
              <a:buChar char="•"/>
            </a:pPr>
            <a:r>
              <a:rPr lang="en-US" sz="2000" b="1" dirty="0" smtClean="0"/>
              <a:t>Does the Indian have anything to say about this?</a:t>
            </a:r>
          </a:p>
          <a:p>
            <a:pPr marL="285750" indent="-285750">
              <a:buFont typeface="Arial" panose="020B0604020202020204" pitchFamily="34" charset="0"/>
              <a:buChar char="•"/>
            </a:pPr>
            <a:r>
              <a:rPr lang="en-US" sz="2000" b="1" dirty="0" smtClean="0"/>
              <a:t>Why does the pilgrim look so optimistic?</a:t>
            </a:r>
          </a:p>
          <a:p>
            <a:pPr marL="285750" indent="-285750">
              <a:buFont typeface="Arial" panose="020B0604020202020204" pitchFamily="34" charset="0"/>
              <a:buChar char="•"/>
            </a:pPr>
            <a:r>
              <a:rPr lang="en-US" sz="2000" b="1" dirty="0" smtClean="0"/>
              <a:t>Does the pilgrim know what system these folks are currently using? Does the pilgrim care?</a:t>
            </a:r>
          </a:p>
          <a:p>
            <a:pPr marL="285750" indent="-285750">
              <a:buFont typeface="Arial" panose="020B0604020202020204" pitchFamily="34" charset="0"/>
              <a:buChar char="•"/>
            </a:pPr>
            <a:r>
              <a:rPr lang="en-US" sz="2000" b="1" dirty="0" smtClean="0"/>
              <a:t>Does the Indian understand what the pilgrim is saying?</a:t>
            </a:r>
          </a:p>
          <a:p>
            <a:pPr marL="285750" indent="-285750">
              <a:buFont typeface="Arial" panose="020B0604020202020204" pitchFamily="34" charset="0"/>
              <a:buChar char="•"/>
            </a:pPr>
            <a:r>
              <a:rPr lang="en-US" sz="2000" b="1" dirty="0" smtClean="0"/>
              <a:t>Would it matter either way?</a:t>
            </a:r>
          </a:p>
          <a:p>
            <a:pPr marL="285750" indent="-285750">
              <a:buFont typeface="Arial" panose="020B0604020202020204" pitchFamily="34" charset="0"/>
              <a:buChar char="•"/>
            </a:pPr>
            <a:r>
              <a:rPr lang="en-US" sz="2000" b="1" dirty="0" smtClean="0"/>
              <a:t>Does he know what democracy means?</a:t>
            </a:r>
          </a:p>
          <a:p>
            <a:pPr marL="285750" indent="-285750">
              <a:buFont typeface="Arial" panose="020B0604020202020204" pitchFamily="34" charset="0"/>
              <a:buChar char="•"/>
            </a:pPr>
            <a:r>
              <a:rPr lang="en-US" sz="2000" b="1" dirty="0" smtClean="0"/>
              <a:t>Is that a veil for some other purpose?</a:t>
            </a:r>
          </a:p>
          <a:p>
            <a:pPr marL="285750" indent="-285750">
              <a:buFont typeface="Arial" panose="020B0604020202020204" pitchFamily="34" charset="0"/>
              <a:buChar char="•"/>
            </a:pPr>
            <a:r>
              <a:rPr lang="en-US" sz="2000" b="1" dirty="0" smtClean="0"/>
              <a:t>Who gets to vote?</a:t>
            </a:r>
          </a:p>
          <a:p>
            <a:pPr marL="285750" indent="-285750">
              <a:buFont typeface="Arial" panose="020B0604020202020204" pitchFamily="34" charset="0"/>
              <a:buChar char="•"/>
            </a:pPr>
            <a:r>
              <a:rPr lang="en-US" sz="2000" b="1" dirty="0" smtClean="0"/>
              <a:t>Does he have a choice in the matter?</a:t>
            </a:r>
          </a:p>
          <a:p>
            <a:pPr marL="285750" indent="-285750">
              <a:buFont typeface="Arial" panose="020B0604020202020204" pitchFamily="34" charset="0"/>
              <a:buChar char="•"/>
            </a:pPr>
            <a:r>
              <a:rPr lang="en-US" sz="2000" b="1" dirty="0" smtClean="0"/>
              <a:t>Will they take his choice under consideration?</a:t>
            </a:r>
            <a:endParaRPr lang="en-US" sz="2000" b="1" dirty="0"/>
          </a:p>
        </p:txBody>
      </p:sp>
      <p:sp>
        <p:nvSpPr>
          <p:cNvPr id="6" name="Rectangle 5"/>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48075" y="4362450"/>
            <a:ext cx="2247900" cy="1200329"/>
          </a:xfrm>
          <a:prstGeom prst="rect">
            <a:avLst/>
          </a:prstGeom>
          <a:solidFill>
            <a:schemeClr val="bg1">
              <a:lumMod val="75000"/>
            </a:schemeClr>
          </a:solidFill>
        </p:spPr>
        <p:txBody>
          <a:bodyPr wrap="square" rtlCol="0">
            <a:spAutoFit/>
          </a:bodyPr>
          <a:lstStyle/>
          <a:p>
            <a:r>
              <a:rPr lang="en-US" sz="3600" b="1" dirty="0" smtClean="0">
                <a:effectLst>
                  <a:outerShdw blurRad="38100" dist="38100" dir="2700000" algn="tl">
                    <a:srgbClr val="000000">
                      <a:alpha val="43137"/>
                    </a:srgbClr>
                  </a:outerShdw>
                </a:effectLst>
              </a:rPr>
              <a:t>Question </a:t>
            </a:r>
          </a:p>
          <a:p>
            <a:r>
              <a:rPr lang="en-US" sz="3600" b="1" dirty="0" smtClean="0">
                <a:effectLst>
                  <a:outerShdw blurRad="38100" dist="38100" dir="2700000" algn="tl">
                    <a:srgbClr val="000000">
                      <a:alpha val="43137"/>
                    </a:srgbClr>
                  </a:outerShdw>
                </a:effectLst>
              </a:rPr>
              <a:t>FOCUS</a:t>
            </a:r>
            <a:endParaRPr lang="en-US" sz="3600" b="1" dirty="0">
              <a:effectLst>
                <a:outerShdw blurRad="38100" dist="38100" dir="2700000" algn="tl">
                  <a:srgbClr val="000000">
                    <a:alpha val="43137"/>
                  </a:srgbClr>
                </a:outerShdw>
              </a:effectLst>
            </a:endParaRPr>
          </a:p>
        </p:txBody>
      </p:sp>
      <p:sp>
        <p:nvSpPr>
          <p:cNvPr id="3" name="Rectangle 2"/>
          <p:cNvSpPr/>
          <p:nvPr/>
        </p:nvSpPr>
        <p:spPr>
          <a:xfrm>
            <a:off x="6524623" y="4777949"/>
            <a:ext cx="5010151" cy="1569660"/>
          </a:xfrm>
          <a:prstGeom prst="rect">
            <a:avLst/>
          </a:prstGeom>
          <a:solidFill>
            <a:schemeClr val="accent4">
              <a:lumMod val="40000"/>
              <a:lumOff val="60000"/>
            </a:schemeClr>
          </a:solidFill>
        </p:spPr>
        <p:txBody>
          <a:bodyPr wrap="square">
            <a:spAutoFit/>
          </a:bodyPr>
          <a:lstStyle/>
          <a:p>
            <a:pPr algn="ctr"/>
            <a:r>
              <a:rPr lang="en-US" sz="2400" dirty="0" smtClean="0"/>
              <a:t>COMPELLING QUESTIONS:</a:t>
            </a:r>
          </a:p>
          <a:p>
            <a:pPr algn="ctr"/>
            <a:r>
              <a:rPr lang="en-US" sz="2400" dirty="0" smtClean="0"/>
              <a:t>Democracy </a:t>
            </a:r>
            <a:r>
              <a:rPr lang="en-US" sz="2400" dirty="0"/>
              <a:t>serves whose interests?</a:t>
            </a:r>
          </a:p>
          <a:p>
            <a:pPr algn="ctr"/>
            <a:r>
              <a:rPr lang="en-US" sz="2400" dirty="0" smtClean="0"/>
              <a:t>What </a:t>
            </a:r>
            <a:r>
              <a:rPr lang="en-US" sz="2400" dirty="0"/>
              <a:t>does “democracy” mean?</a:t>
            </a:r>
          </a:p>
          <a:p>
            <a:pPr algn="ctr"/>
            <a:r>
              <a:rPr lang="en-US" sz="2400" dirty="0" smtClean="0"/>
              <a:t>Is </a:t>
            </a:r>
            <a:r>
              <a:rPr lang="en-US" sz="2400" dirty="0"/>
              <a:t>democracy always fair?</a:t>
            </a:r>
          </a:p>
        </p:txBody>
      </p:sp>
    </p:spTree>
    <p:extLst>
      <p:ext uri="{BB962C8B-B14F-4D97-AF65-F5344CB8AC3E}">
        <p14:creationId xmlns:p14="http://schemas.microsoft.com/office/powerpoint/2010/main" val="25495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64633" y="79376"/>
            <a:ext cx="10397067" cy="1116013"/>
          </a:xfrm>
        </p:spPr>
        <p:txBody>
          <a:bodyPr>
            <a:normAutofit/>
          </a:bodyPr>
          <a:lstStyle/>
          <a:p>
            <a:r>
              <a:rPr lang="en-US" altLang="en-US" smtClean="0"/>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97368" y="1290638"/>
            <a:ext cx="11851217" cy="556736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202741" y="1219201"/>
            <a:ext cx="5636459" cy="55512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p:cNvSpPr/>
          <p:nvPr/>
        </p:nvSpPr>
        <p:spPr>
          <a:xfrm>
            <a:off x="3352800" y="2590800"/>
            <a:ext cx="4267200" cy="304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3810000"/>
            <a:ext cx="4267200" cy="304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89600" y="3200400"/>
            <a:ext cx="18288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0" y="3505200"/>
            <a:ext cx="18288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0" y="4419600"/>
            <a:ext cx="46736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0" y="4724400"/>
            <a:ext cx="20320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9417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4479460"/>
            <a:ext cx="9133730" cy="1233424"/>
          </a:xfrm>
        </p:spPr>
        <p:txBody>
          <a:bodyPr>
            <a:normAutofit fontScale="90000"/>
          </a:bodyPr>
          <a:lstStyle/>
          <a:p>
            <a:r>
              <a:rPr lang="en-US" b="1" dirty="0"/>
              <a:t>Crack the Case: History's Toughest Mysteries</a:t>
            </a:r>
            <a:r>
              <a:rPr lang="en-US" dirty="0"/>
              <a:t/>
            </a:r>
            <a:br>
              <a:rPr lang="en-US" dirty="0"/>
            </a:br>
            <a:r>
              <a:rPr lang="en-US" dirty="0"/>
              <a:t/>
            </a:r>
            <a:br>
              <a:rPr lang="en-US" dirty="0"/>
            </a:br>
            <a:r>
              <a:rPr lang="en-US" dirty="0" smtClean="0"/>
              <a:t>How </a:t>
            </a:r>
            <a:r>
              <a:rPr lang="en-US" dirty="0"/>
              <a:t>do we develop and support theories about historical events using primary and secondary research sources</a:t>
            </a:r>
            <a:r>
              <a:rPr lang="en-US" dirty="0" smtClean="0"/>
              <a:t>?</a:t>
            </a:r>
            <a:br>
              <a:rPr lang="en-US" dirty="0" smtClean="0"/>
            </a:br>
            <a:r>
              <a:rPr lang="en-US" dirty="0"/>
              <a:t/>
            </a:r>
            <a:br>
              <a:rPr lang="en-US" dirty="0"/>
            </a:br>
            <a:r>
              <a:rPr lang="en-US" i="1" dirty="0"/>
              <a:t>What is one of the great unsolved mysteries of history?</a:t>
            </a:r>
            <a:r>
              <a:rPr lang="en-US" dirty="0"/>
              <a:t> </a:t>
            </a:r>
            <a:r>
              <a:rPr lang="en-US" i="1" dirty="0"/>
              <a:t>Why do you think people remain so interested in this mystery?</a:t>
            </a:r>
            <a:r>
              <a:rPr lang="en-US" dirty="0"/>
              <a:t/>
            </a:r>
            <a:br>
              <a:rPr lang="en-US" dirty="0"/>
            </a:br>
            <a:r>
              <a:rPr lang="en-US" dirty="0"/>
              <a:t/>
            </a:r>
            <a:br>
              <a:rPr lang="en-US" dirty="0"/>
            </a:br>
            <a:endParaRPr lang="en-US" dirty="0"/>
          </a:p>
        </p:txBody>
      </p:sp>
      <p:sp>
        <p:nvSpPr>
          <p:cNvPr id="4" name="Rectangle 3"/>
          <p:cNvSpPr/>
          <p:nvPr/>
        </p:nvSpPr>
        <p:spPr>
          <a:xfrm>
            <a:off x="2333625" y="5227856"/>
            <a:ext cx="7496175" cy="923330"/>
          </a:xfrm>
          <a:prstGeom prst="rect">
            <a:avLst/>
          </a:prstGeom>
          <a:solidFill>
            <a:schemeClr val="accent6">
              <a:lumMod val="20000"/>
              <a:lumOff val="80000"/>
            </a:schemeClr>
          </a:solidFill>
        </p:spPr>
        <p:txBody>
          <a:bodyPr wrap="square">
            <a:spAutoFit/>
          </a:bodyPr>
          <a:lstStyle/>
          <a:p>
            <a:r>
              <a:rPr lang="en-US" dirty="0" smtClean="0">
                <a:hlinkClick r:id="rId2"/>
              </a:rPr>
              <a:t>http://preview.opb.org/stage/national_productions/HDSI%20Website/Cracking%20History%E2%80%99s%20Cold%20Cases%20reproducible.pdf</a:t>
            </a:r>
            <a:endParaRPr lang="en-US" dirty="0" smtClean="0"/>
          </a:p>
          <a:p>
            <a:endParaRPr lang="en-US" dirty="0"/>
          </a:p>
        </p:txBody>
      </p:sp>
    </p:spTree>
    <p:extLst>
      <p:ext uri="{BB962C8B-B14F-4D97-AF65-F5344CB8AC3E}">
        <p14:creationId xmlns:p14="http://schemas.microsoft.com/office/powerpoint/2010/main" val="3236013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173545"/>
            <a:ext cx="10261600" cy="657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21298912">
            <a:off x="6457949" y="2524126"/>
            <a:ext cx="4324351" cy="1200329"/>
          </a:xfrm>
          <a:prstGeom prst="rect">
            <a:avLst/>
          </a:prstGeom>
          <a:solidFill>
            <a:srgbClr val="FFFF00"/>
          </a:solidFill>
        </p:spPr>
        <p:txBody>
          <a:bodyPr wrap="square" rtlCol="0">
            <a:spAutoFit/>
          </a:bodyPr>
          <a:lstStyle/>
          <a:p>
            <a:r>
              <a:rPr lang="en-US" sz="2400" b="1" dirty="0" smtClean="0"/>
              <a:t>How does this lesson connect to the new content standards in your grade band?  </a:t>
            </a:r>
            <a:endParaRPr lang="en-US" sz="2400" b="1" dirty="0"/>
          </a:p>
        </p:txBody>
      </p:sp>
    </p:spTree>
    <p:extLst>
      <p:ext uri="{BB962C8B-B14F-4D97-AF65-F5344CB8AC3E}">
        <p14:creationId xmlns:p14="http://schemas.microsoft.com/office/powerpoint/2010/main" val="2429525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38114"/>
            <a:ext cx="11115675"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1" y="538164"/>
            <a:ext cx="5545136"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5550" y="3314700"/>
            <a:ext cx="4810125" cy="461665"/>
          </a:xfrm>
          <a:prstGeom prst="rect">
            <a:avLst/>
          </a:prstGeom>
          <a:solidFill>
            <a:srgbClr val="FFFF00"/>
          </a:solidFill>
        </p:spPr>
        <p:txBody>
          <a:bodyPr wrap="square" rtlCol="0">
            <a:spAutoFit/>
          </a:bodyPr>
          <a:lstStyle/>
          <a:p>
            <a:r>
              <a:rPr lang="en-US" sz="2400" b="1" dirty="0" smtClean="0"/>
              <a:t>Review Reading Like a Historian</a:t>
            </a:r>
            <a:endParaRPr lang="en-US" sz="2400" b="1" dirty="0"/>
          </a:p>
        </p:txBody>
      </p:sp>
    </p:spTree>
    <p:extLst>
      <p:ext uri="{BB962C8B-B14F-4D97-AF65-F5344CB8AC3E}">
        <p14:creationId xmlns:p14="http://schemas.microsoft.com/office/powerpoint/2010/main" val="2894532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64633" y="79376"/>
            <a:ext cx="10397067" cy="1116013"/>
          </a:xfrm>
        </p:spPr>
        <p:txBody>
          <a:bodyPr>
            <a:normAutofit/>
          </a:bodyPr>
          <a:lstStyle/>
          <a:p>
            <a:r>
              <a:rPr lang="en-US" altLang="en-US" smtClean="0"/>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97368" y="1290638"/>
            <a:ext cx="11851217" cy="5567362"/>
          </a:xfrm>
          <a:prstGeom prst="rect">
            <a:avLst/>
          </a:prstGeom>
          <a:noFill/>
          <a:ln w="9525">
            <a:noFill/>
            <a:miter lim="800000"/>
            <a:headEnd/>
            <a:tailEnd/>
          </a:ln>
        </p:spPr>
      </p:pic>
    </p:spTree>
    <p:extLst>
      <p:ext uri="{BB962C8B-B14F-4D97-AF65-F5344CB8AC3E}">
        <p14:creationId xmlns:p14="http://schemas.microsoft.com/office/powerpoint/2010/main" val="324535679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 y="323850"/>
            <a:ext cx="110013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04775"/>
            <a:ext cx="7219950"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485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606890"/>
          </a:xfrm>
        </p:spPr>
        <p:txBody>
          <a:bodyPr/>
          <a:lstStyle/>
          <a:p>
            <a:r>
              <a:rPr lang="en-US" dirty="0" smtClean="0"/>
              <a:t>Five Key Strategies of Formative Assessment</a:t>
            </a:r>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823913"/>
            <a:ext cx="10859492" cy="57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06355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78910"/>
            <a:ext cx="10362455" cy="606890"/>
          </a:xfrm>
        </p:spPr>
        <p:txBody>
          <a:bodyPr>
            <a:normAutofit/>
          </a:bodyPr>
          <a:lstStyle/>
          <a:p>
            <a:pPr algn="ctr"/>
            <a:r>
              <a:rPr lang="en-US" sz="2400" b="1" dirty="0"/>
              <a:t>Unpacking Formative Assessment</a:t>
            </a:r>
            <a:endParaRPr lang="en-US" sz="24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514600" y="6049060"/>
            <a:ext cx="6819900" cy="369332"/>
          </a:xfrm>
          <a:prstGeom prst="rect">
            <a:avLst/>
          </a:prstGeom>
          <a:solidFill>
            <a:schemeClr val="accent6">
              <a:lumMod val="60000"/>
              <a:lumOff val="40000"/>
            </a:schemeClr>
          </a:solidFill>
        </p:spPr>
        <p:txBody>
          <a:bodyPr wrap="square">
            <a:spAutoFit/>
          </a:bodyPr>
          <a:lstStyle/>
          <a:p>
            <a:r>
              <a:rPr lang="en-US" dirty="0">
                <a:hlinkClick r:id="rId2"/>
              </a:rPr>
              <a:t>http://</a:t>
            </a:r>
            <a:r>
              <a:rPr lang="en-US" dirty="0" smtClean="0">
                <a:hlinkClick r:id="rId2"/>
              </a:rPr>
              <a:t>youtu.be/kPf0nQFfv50?list=UUmdB7jO3Yr2wV_qDmiXj3tQ</a:t>
            </a:r>
            <a:endParaRPr lang="en-US" dirty="0" smtClean="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776288"/>
            <a:ext cx="76390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132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14338"/>
            <a:ext cx="9452166" cy="564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7285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78910"/>
            <a:ext cx="10287000" cy="854540"/>
          </a:xfrm>
        </p:spPr>
        <p:txBody>
          <a:bodyPr/>
          <a:lstStyle/>
          <a:p>
            <a:r>
              <a:rPr lang="en-US" dirty="0" smtClean="0"/>
              <a:t>Questioning and Discussion as Formative Assessment </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495548" y="6211669"/>
            <a:ext cx="7448551" cy="646331"/>
          </a:xfrm>
          <a:prstGeom prst="rect">
            <a:avLst/>
          </a:prstGeom>
          <a:solidFill>
            <a:schemeClr val="accent6">
              <a:lumMod val="60000"/>
              <a:lumOff val="40000"/>
            </a:schemeClr>
          </a:solidFill>
        </p:spPr>
        <p:txBody>
          <a:bodyPr wrap="square">
            <a:spAutoFit/>
          </a:bodyPr>
          <a:lstStyle/>
          <a:p>
            <a:r>
              <a:rPr lang="en-US" b="1" dirty="0">
                <a:hlinkClick r:id="rId2"/>
              </a:rPr>
              <a:t>http://</a:t>
            </a:r>
            <a:r>
              <a:rPr lang="en-US" b="1" dirty="0" smtClean="0">
                <a:hlinkClick r:id="rId2"/>
              </a:rPr>
              <a:t>www.teachertube.com/video/seinfeld-history-lesson-241598</a:t>
            </a:r>
            <a:endParaRPr lang="en-US" b="1" dirty="0" smtClean="0"/>
          </a:p>
          <a:p>
            <a:endParaRPr lang="en-US"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106954"/>
            <a:ext cx="67437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333429"/>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572" y="1548274"/>
            <a:ext cx="9134856" cy="4152901"/>
          </a:xfrm>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4" y="431869"/>
            <a:ext cx="5419726" cy="642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0" y="0"/>
            <a:ext cx="9133730" cy="955675"/>
          </a:xfrm>
        </p:spPr>
        <p:txBody>
          <a:bodyPr>
            <a:normAutofit fontScale="90000"/>
          </a:bodyPr>
          <a:lstStyle/>
          <a:p>
            <a:r>
              <a:rPr lang="en-US" b="1" dirty="0">
                <a:effectLst>
                  <a:outerShdw blurRad="38100" dist="38100" dir="2700000" algn="tl">
                    <a:srgbClr val="000000">
                      <a:alpha val="43137"/>
                    </a:srgbClr>
                  </a:outerShdw>
                </a:effectLst>
              </a:rPr>
              <a:t>Questioning Techniques</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4" name="TextBox 3"/>
          <p:cNvSpPr txBox="1"/>
          <p:nvPr/>
        </p:nvSpPr>
        <p:spPr>
          <a:xfrm rot="224186">
            <a:off x="4638675" y="1812858"/>
            <a:ext cx="6176947" cy="2308324"/>
          </a:xfrm>
          <a:prstGeom prst="rect">
            <a:avLst/>
          </a:prstGeom>
          <a:solidFill>
            <a:srgbClr val="FFC000"/>
          </a:solidFill>
        </p:spPr>
        <p:txBody>
          <a:bodyPr wrap="none" rtlCol="0">
            <a:spAutoFit/>
          </a:bodyPr>
          <a:lstStyle/>
          <a:p>
            <a:pPr algn="ctr"/>
            <a:r>
              <a:rPr lang="en-US" sz="2400" b="1" dirty="0"/>
              <a:t>The focus of these techniques is to </a:t>
            </a:r>
            <a:r>
              <a:rPr lang="en-US" sz="2400" b="1" dirty="0" smtClean="0"/>
              <a:t>gather</a:t>
            </a:r>
          </a:p>
          <a:p>
            <a:pPr algn="ctr"/>
            <a:r>
              <a:rPr lang="en-US" sz="2400" b="1" dirty="0" smtClean="0"/>
              <a:t> the </a:t>
            </a:r>
            <a:r>
              <a:rPr lang="en-US" sz="2400" b="1" u="sng" dirty="0" smtClean="0"/>
              <a:t>most</a:t>
            </a:r>
            <a:r>
              <a:rPr lang="en-US" sz="2400" b="1" dirty="0" smtClean="0"/>
              <a:t> </a:t>
            </a:r>
            <a:r>
              <a:rPr lang="en-US" sz="2400" b="1" dirty="0"/>
              <a:t>possible information about </a:t>
            </a:r>
            <a:endParaRPr lang="en-US" sz="2400" b="1" dirty="0" smtClean="0"/>
          </a:p>
          <a:p>
            <a:pPr algn="ctr"/>
            <a:r>
              <a:rPr lang="en-US" sz="2400" b="1" dirty="0" smtClean="0"/>
              <a:t>what </a:t>
            </a:r>
            <a:r>
              <a:rPr lang="en-US" sz="2400" b="1" dirty="0"/>
              <a:t>y</a:t>
            </a:r>
            <a:r>
              <a:rPr lang="en-US" sz="2400" b="1" dirty="0" smtClean="0"/>
              <a:t>our students </a:t>
            </a:r>
            <a:r>
              <a:rPr lang="en-US" sz="2400" b="1" dirty="0"/>
              <a:t>know and don’t know.  </a:t>
            </a:r>
            <a:endParaRPr lang="en-US" sz="2400" b="1" dirty="0" smtClean="0"/>
          </a:p>
          <a:p>
            <a:pPr algn="ctr"/>
            <a:r>
              <a:rPr lang="en-US" sz="2400" b="1" dirty="0" smtClean="0"/>
              <a:t>Having </a:t>
            </a:r>
            <a:r>
              <a:rPr lang="en-US" sz="2400" b="1" dirty="0"/>
              <a:t>this information about your </a:t>
            </a:r>
            <a:endParaRPr lang="en-US" sz="2400" b="1" dirty="0" smtClean="0"/>
          </a:p>
          <a:p>
            <a:pPr algn="ctr"/>
            <a:r>
              <a:rPr lang="en-US" sz="2400" b="1" dirty="0" smtClean="0"/>
              <a:t>students can </a:t>
            </a:r>
            <a:r>
              <a:rPr lang="en-US" sz="2400" b="1" dirty="0"/>
              <a:t>guide your instruction </a:t>
            </a:r>
            <a:endParaRPr lang="en-US" sz="2400" b="1" dirty="0" smtClean="0"/>
          </a:p>
          <a:p>
            <a:pPr algn="ctr"/>
            <a:r>
              <a:rPr lang="en-US" sz="2400" b="1" dirty="0" smtClean="0"/>
              <a:t>as </a:t>
            </a:r>
            <a:r>
              <a:rPr lang="en-US" sz="2400" b="1" dirty="0"/>
              <a:t>immediately as is practical</a:t>
            </a:r>
            <a:r>
              <a:rPr lang="en-US" sz="2400" b="1" dirty="0" smtClean="0"/>
              <a:t>!</a:t>
            </a:r>
            <a:endParaRPr lang="en-US" dirty="0"/>
          </a:p>
        </p:txBody>
      </p:sp>
    </p:spTree>
    <p:extLst>
      <p:ext uri="{BB962C8B-B14F-4D97-AF65-F5344CB8AC3E}">
        <p14:creationId xmlns:p14="http://schemas.microsoft.com/office/powerpoint/2010/main" val="328000188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6" y="469435"/>
            <a:ext cx="9477374" cy="1233424"/>
          </a:xfrm>
        </p:spPr>
        <p:txBody>
          <a:bodyPr>
            <a:normAutofit fontScale="90000"/>
          </a:bodyPr>
          <a:lstStyle/>
          <a:p>
            <a:pPr algn="r"/>
            <a:r>
              <a:rPr lang="en-US" b="1" dirty="0"/>
              <a:t>Growing A Teacher’s </a:t>
            </a:r>
            <a:r>
              <a:rPr lang="en-US" b="1" dirty="0" smtClean="0"/>
              <a:t>Own Student-Growth Evidence </a:t>
            </a:r>
            <a:br>
              <a:rPr lang="en-US" b="1" dirty="0" smtClean="0"/>
            </a:br>
            <a:r>
              <a:rPr lang="en-US" i="1" dirty="0" smtClean="0"/>
              <a:t>~James </a:t>
            </a:r>
            <a:r>
              <a:rPr lang="en-US" i="1" dirty="0" err="1" smtClean="0"/>
              <a:t>Popham</a:t>
            </a:r>
            <a:endParaRPr lang="en-US" i="1" dirty="0"/>
          </a:p>
        </p:txBody>
      </p:sp>
      <p:sp>
        <p:nvSpPr>
          <p:cNvPr id="3" name="Content Placeholder 2"/>
          <p:cNvSpPr>
            <a:spLocks noGrp="1"/>
          </p:cNvSpPr>
          <p:nvPr>
            <p:ph idx="1"/>
          </p:nvPr>
        </p:nvSpPr>
        <p:spPr>
          <a:xfrm>
            <a:off x="1090422" y="1647825"/>
            <a:ext cx="9134856" cy="4152901"/>
          </a:xfrm>
        </p:spPr>
        <p:txBody>
          <a:bodyPr>
            <a:normAutofit/>
          </a:bodyPr>
          <a:lstStyle/>
          <a:p>
            <a:pPr marL="45720" indent="0">
              <a:buNone/>
            </a:pPr>
            <a:r>
              <a:rPr lang="en-US" sz="3600" dirty="0" smtClean="0"/>
              <a:t>“teachers</a:t>
            </a:r>
            <a:r>
              <a:rPr lang="en-US" sz="3600" dirty="0"/>
              <a:t> </a:t>
            </a:r>
            <a:r>
              <a:rPr lang="en-US" sz="3600" i="1" dirty="0"/>
              <a:t>can </a:t>
            </a:r>
            <a:r>
              <a:rPr lang="en-US" sz="3600" dirty="0"/>
              <a:t>grow defensible evidence of student growth by relying on teacher-made classroom assessments. But teachers need to learn how to build tests that accurately measure such growth—and how to administer and then score those tests so the world believes what they </a:t>
            </a:r>
            <a:r>
              <a:rPr lang="en-US" sz="3600" dirty="0" smtClean="0"/>
              <a:t>say”</a:t>
            </a:r>
            <a:endParaRPr lang="en-US" sz="3600" dirty="0"/>
          </a:p>
        </p:txBody>
      </p:sp>
    </p:spTree>
    <p:extLst>
      <p:ext uri="{BB962C8B-B14F-4D97-AF65-F5344CB8AC3E}">
        <p14:creationId xmlns:p14="http://schemas.microsoft.com/office/powerpoint/2010/main" val="34871843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1"/>
            <a:ext cx="9639300" cy="721190"/>
          </a:xfrm>
        </p:spPr>
        <p:txBody>
          <a:bodyPr/>
          <a:lstStyle/>
          <a:p>
            <a:r>
              <a:rPr lang="en-US" b="1" dirty="0"/>
              <a:t>Reading Like a Historian: Philosophical Chairs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100137"/>
            <a:ext cx="564832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76413" y="5567362"/>
            <a:ext cx="3062288" cy="646331"/>
          </a:xfrm>
          <a:prstGeom prst="rect">
            <a:avLst/>
          </a:prstGeom>
          <a:solidFill>
            <a:schemeClr val="accent6">
              <a:lumMod val="20000"/>
              <a:lumOff val="80000"/>
            </a:schemeClr>
          </a:solidFill>
        </p:spPr>
        <p:txBody>
          <a:bodyPr wrap="square">
            <a:spAutoFit/>
          </a:bodyPr>
          <a:lstStyle/>
          <a:p>
            <a:pPr algn="ctr"/>
            <a:r>
              <a:rPr lang="en-US" b="1" dirty="0" smtClean="0">
                <a:hlinkClick r:id="rId3"/>
              </a:rPr>
              <a:t>http</a:t>
            </a:r>
            <a:r>
              <a:rPr lang="en-US" b="1" dirty="0">
                <a:hlinkClick r:id="rId3"/>
              </a:rPr>
              <a:t>://</a:t>
            </a:r>
            <a:r>
              <a:rPr lang="en-US" b="1" dirty="0" smtClean="0">
                <a:hlinkClick r:id="rId3"/>
              </a:rPr>
              <a:t>fw.to/uNHGwDg</a:t>
            </a:r>
            <a:endParaRPr lang="en-US" b="1" dirty="0" smtClean="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3884584"/>
              </p:ext>
            </p:extLst>
          </p:nvPr>
        </p:nvGraphicFramePr>
        <p:xfrm>
          <a:off x="6923088" y="1100136"/>
          <a:ext cx="4457700" cy="2093914"/>
        </p:xfrm>
        <a:graphic>
          <a:graphicData uri="http://schemas.openxmlformats.org/drawingml/2006/table">
            <a:tbl>
              <a:tblPr firstRow="1" firstCol="1" bandRow="1">
                <a:tableStyleId>{C4B1156A-380E-4F78-BDF5-A606A8083BF9}</a:tableStyleId>
              </a:tblPr>
              <a:tblGrid>
                <a:gridCol w="2228850"/>
                <a:gridCol w="2228850"/>
              </a:tblGrid>
              <a:tr h="1046957">
                <a:tc>
                  <a:txBody>
                    <a:bodyPr/>
                    <a:lstStyle/>
                    <a:p>
                      <a:pPr marL="0" marR="0">
                        <a:lnSpc>
                          <a:spcPts val="1650"/>
                        </a:lnSpc>
                        <a:spcBef>
                          <a:spcPts val="0"/>
                        </a:spcBef>
                        <a:spcAft>
                          <a:spcPts val="0"/>
                        </a:spcAft>
                      </a:pPr>
                      <a:r>
                        <a:rPr lang="en-US" sz="2000" b="1" dirty="0" smtClean="0">
                          <a:effectLst>
                            <a:outerShdw blurRad="38100" dist="38100" dir="2700000" algn="tl">
                              <a:srgbClr val="000000">
                                <a:alpha val="43137"/>
                              </a:srgbClr>
                            </a:outerShdw>
                          </a:effectLst>
                        </a:rPr>
                        <a:t> Teacher Says…</a:t>
                      </a:r>
                      <a:endParaRPr lang="en-US" sz="2000" b="1" dirty="0">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0" marR="0">
                        <a:lnSpc>
                          <a:spcPts val="1650"/>
                        </a:lnSpc>
                        <a:spcBef>
                          <a:spcPts val="0"/>
                        </a:spcBef>
                        <a:spcAft>
                          <a:spcPts val="0"/>
                        </a:spcAft>
                      </a:pP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Student Says…</a:t>
                      </a:r>
                      <a:endParaRPr lang="en-US" sz="2000" b="1" dirty="0">
                        <a:effectLst>
                          <a:outerShdw blurRad="38100" dist="38100" dir="2700000" algn="tl">
                            <a:srgbClr val="000000">
                              <a:alpha val="43137"/>
                            </a:srgbClr>
                          </a:outerShdw>
                        </a:effectLst>
                        <a:latin typeface="Calibri"/>
                        <a:ea typeface="Times New Roman"/>
                      </a:endParaRPr>
                    </a:p>
                  </a:txBody>
                  <a:tcPr marL="68580" marR="68580" marT="0" marB="0"/>
                </a:tc>
              </a:tr>
              <a:tr h="1046957">
                <a:tc>
                  <a:txBody>
                    <a:bodyPr/>
                    <a:lstStyle/>
                    <a:p>
                      <a:pPr marL="0" marR="0">
                        <a:lnSpc>
                          <a:spcPts val="1650"/>
                        </a:lnSpc>
                        <a:spcBef>
                          <a:spcPts val="0"/>
                        </a:spcBef>
                        <a:spcAft>
                          <a:spcPts val="0"/>
                        </a:spcAft>
                      </a:pP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Teacher Does…</a:t>
                      </a:r>
                      <a:endParaRPr lang="en-US" sz="2000" b="1" dirty="0">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0" marR="0">
                        <a:lnSpc>
                          <a:spcPts val="1650"/>
                        </a:lnSpc>
                        <a:spcBef>
                          <a:spcPts val="0"/>
                        </a:spcBef>
                        <a:spcAft>
                          <a:spcPts val="0"/>
                        </a:spcAft>
                      </a:pPr>
                      <a:r>
                        <a:rPr lang="en-US" sz="2000" b="1" dirty="0" smtClean="0">
                          <a:effectLst>
                            <a:outerShdw blurRad="38100" dist="38100" dir="2700000" algn="tl">
                              <a:srgbClr val="000000">
                                <a:alpha val="43137"/>
                              </a:srgbClr>
                            </a:outerShdw>
                          </a:effectLst>
                        </a:rPr>
                        <a:t> Student Does…</a:t>
                      </a:r>
                      <a:endParaRPr lang="en-US" sz="2000" b="1" dirty="0">
                        <a:effectLst>
                          <a:outerShdw blurRad="38100" dist="38100" dir="2700000" algn="tl">
                            <a:srgbClr val="000000">
                              <a:alpha val="43137"/>
                            </a:srgbClr>
                          </a:outerShdw>
                        </a:effectLst>
                        <a:latin typeface="Calibri"/>
                        <a:ea typeface="Times New Roman"/>
                      </a:endParaRPr>
                    </a:p>
                  </a:txBody>
                  <a:tcPr marL="68580" marR="68580" marT="0" marB="0"/>
                </a:tc>
              </a:tr>
            </a:tbl>
          </a:graphicData>
        </a:graphic>
      </p:graphicFrame>
      <p:sp>
        <p:nvSpPr>
          <p:cNvPr id="6" name="Rectangle 3"/>
          <p:cNvSpPr>
            <a:spLocks noChangeArrowheads="1"/>
          </p:cNvSpPr>
          <p:nvPr/>
        </p:nvSpPr>
        <p:spPr bwMode="auto">
          <a:xfrm>
            <a:off x="3055938" y="3346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286956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Sept 2012 powerpoint">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Sept 2012 powerpoint.pptx</Template>
  <TotalTime>0</TotalTime>
  <Words>403</Words>
  <Application>Microsoft Office PowerPoint</Application>
  <PresentationFormat>Custom</PresentationFormat>
  <Paragraphs>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Sept 2012 powerpoint</vt:lpstr>
      <vt:lpstr>Social Studies  Network Update  Debbie Waggoner</vt:lpstr>
      <vt:lpstr>PowerPoint Presentation</vt:lpstr>
      <vt:lpstr>Five Key Strategies of Formative Assessment</vt:lpstr>
      <vt:lpstr>Unpacking Formative Assessment</vt:lpstr>
      <vt:lpstr>PowerPoint Presentation</vt:lpstr>
      <vt:lpstr>Questioning and Discussion as Formative Assessment </vt:lpstr>
      <vt:lpstr>Questioning Techniques </vt:lpstr>
      <vt:lpstr>Growing A Teacher’s Own Student-Growth Evidence  ~James Popham</vt:lpstr>
      <vt:lpstr>Reading Like a Historian: Philosophical Chairs</vt:lpstr>
      <vt:lpstr>Focus on Inquiry enhances classroom practice…</vt:lpstr>
      <vt:lpstr>Reviewing QFT Classroom Examples</vt:lpstr>
      <vt:lpstr>PowerPoint Presentation</vt:lpstr>
      <vt:lpstr>PowerPoint Presentation</vt:lpstr>
      <vt:lpstr>Focus on Inquiry enhances classroom practice…</vt:lpstr>
      <vt:lpstr>Crack the Case: History's Toughest Mysteries  How do we develop and support theories about historical events using primary and secondary research sources?  What is one of the great unsolved mysteries of history? Why do you think people remain so interested in this mystery?  </vt:lpstr>
      <vt:lpstr>PowerPoint Presentation</vt:lpstr>
      <vt:lpstr>PowerPoint Presentation</vt:lpstr>
      <vt:lpstr>Focus on Inquiry enhances classroom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2012-09-28T00:51:07Z</dcterms:created>
  <dcterms:modified xsi:type="dcterms:W3CDTF">2014-11-20T05:56:42Z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