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29"/>
  </p:notesMasterIdLst>
  <p:handoutMasterIdLst>
    <p:handoutMasterId r:id="rId30"/>
  </p:handoutMasterIdLst>
  <p:sldIdLst>
    <p:sldId id="298" r:id="rId2"/>
    <p:sldId id="257" r:id="rId3"/>
    <p:sldId id="292" r:id="rId4"/>
    <p:sldId id="291" r:id="rId5"/>
    <p:sldId id="258" r:id="rId6"/>
    <p:sldId id="293" r:id="rId7"/>
    <p:sldId id="264" r:id="rId8"/>
    <p:sldId id="265" r:id="rId9"/>
    <p:sldId id="279" r:id="rId10"/>
    <p:sldId id="276" r:id="rId11"/>
    <p:sldId id="282" r:id="rId12"/>
    <p:sldId id="296" r:id="rId13"/>
    <p:sldId id="289" r:id="rId14"/>
    <p:sldId id="281" r:id="rId15"/>
    <p:sldId id="278" r:id="rId16"/>
    <p:sldId id="283" r:id="rId17"/>
    <p:sldId id="284" r:id="rId18"/>
    <p:sldId id="275" r:id="rId19"/>
    <p:sldId id="285" r:id="rId20"/>
    <p:sldId id="286" r:id="rId21"/>
    <p:sldId id="287" r:id="rId22"/>
    <p:sldId id="288" r:id="rId23"/>
    <p:sldId id="290" r:id="rId24"/>
    <p:sldId id="300" r:id="rId25"/>
    <p:sldId id="301" r:id="rId26"/>
    <p:sldId id="302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4" d="100"/>
          <a:sy n="84" d="100"/>
        </p:scale>
        <p:origin x="-5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B154B-A3E7-42E9-9E24-62C2D02F235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CBEA5-8053-48EF-BEFF-F578134CE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54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B501-EA58-0A48-BF31-59B2C98BB6BE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E3782-0926-A241-88C8-76AB8D71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8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all experienced</a:t>
            </a:r>
            <a:r>
              <a:rPr lang="en-US" baseline="0" dirty="0" smtClean="0"/>
              <a:t> hardships while implementing the common core BUT everyone is stronger and better teachers because of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E3782-0926-A241-88C8-76AB8D718C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6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Look at </a:t>
            </a:r>
            <a:r>
              <a:rPr lang="en-US" i="1" smtClean="0"/>
              <a:t>Five “Key Strategies” for Effective Formative Assessment.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7FD3EB-721E-4EBF-84EB-68B4921B6C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823C-F171-7347-8EC3-2645D816E87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D23747-7698-5D46-942E-491907AAF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823C-F171-7347-8EC3-2645D816E87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3747-7698-5D46-942E-491907AAF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823C-F171-7347-8EC3-2645D816E87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3747-7698-5D46-942E-491907AAF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823C-F171-7347-8EC3-2645D816E87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3747-7698-5D46-942E-491907AAF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823C-F171-7347-8EC3-2645D816E87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23747-7698-5D46-942E-491907AAF3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823C-F171-7347-8EC3-2645D816E87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3747-7698-5D46-942E-491907AAF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823C-F171-7347-8EC3-2645D816E87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3747-7698-5D46-942E-491907AAF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823C-F171-7347-8EC3-2645D816E87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3747-7698-5D46-942E-491907AAF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823C-F171-7347-8EC3-2645D816E87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3747-7698-5D46-942E-491907AAF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823C-F171-7347-8EC3-2645D816E87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3747-7698-5D46-942E-491907AAF3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823C-F171-7347-8EC3-2645D816E87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D23747-7698-5D46-942E-491907AAF3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38D823C-F171-7347-8EC3-2645D816E87B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6D23747-7698-5D46-942E-491907AAF3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hyperlink" Target="http://www.parcconline.org/parcc-assessmen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hyperlink" Target="http://www.cksec.org/OnlineRe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qlQS5CCmw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128713"/>
            <a:ext cx="8861777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latin typeface="Arial" charset="0"/>
                <a:cs typeface="Arial" charset="0"/>
              </a:rPr>
              <a:t>How have you seen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Surprise &amp; Delight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in your </a:t>
            </a:r>
            <a:r>
              <a:rPr lang="en-US" dirty="0" smtClean="0">
                <a:latin typeface="Arial" charset="0"/>
                <a:cs typeface="Arial" charset="0"/>
              </a:rPr>
              <a:t>school/district this year?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2" descr="C:\Users\dwaggon\AppData\Local\Microsoft\Windows\Temporary Internet Files\Content.IE5\ILXCQ7BT\MP9003991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324805"/>
            <a:ext cx="23114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dwaggon\AppData\Local\Microsoft\Windows\Temporary Internet Files\Content.IE5\1TZ3GEHJ\MP90022761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18" y="2514601"/>
            <a:ext cx="2992437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246" y="5468408"/>
            <a:ext cx="812799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/>
              <a:t>Discuss at your table &amp; summarize</a:t>
            </a:r>
          </a:p>
          <a:p>
            <a:pPr algn="ctr">
              <a:defRPr/>
            </a:pPr>
            <a:r>
              <a:rPr lang="en-US" sz="3600" b="1" dirty="0"/>
              <a:t> your ideas on Today’s Meet.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2718"/>
            <a:ext cx="9031112" cy="7729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www.todaysmeet.com/</a:t>
            </a:r>
            <a:r>
              <a:rPr lang="en-US" u="sng" smtClean="0"/>
              <a:t>CKECISLN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041054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7" y="15271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Assessment Literacy:  </a:t>
            </a:r>
            <a:br>
              <a:rPr lang="en-US" sz="3200" dirty="0" smtClean="0"/>
            </a:br>
            <a:r>
              <a:rPr lang="en-US" sz="3200" dirty="0" smtClean="0"/>
              <a:t>Seven Actions to Ensure</a:t>
            </a:r>
            <a:br>
              <a:rPr lang="en-US" sz="3200" dirty="0" smtClean="0"/>
            </a:br>
            <a:r>
              <a:rPr lang="en-US" sz="3200" dirty="0" smtClean="0"/>
              <a:t>Student Success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318"/>
            <a:ext cx="8985956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--Balance </a:t>
            </a:r>
            <a:r>
              <a:rPr lang="en-US" dirty="0" smtClean="0"/>
              <a:t>the District’s assessment system to meet all key user needs.</a:t>
            </a:r>
          </a:p>
          <a:p>
            <a:r>
              <a:rPr lang="en-US" dirty="0" smtClean="0"/>
              <a:t>--</a:t>
            </a:r>
            <a:r>
              <a:rPr lang="en-US" dirty="0" smtClean="0">
                <a:solidFill>
                  <a:srgbClr val="0070C0"/>
                </a:solidFill>
              </a:rPr>
              <a:t>Refine </a:t>
            </a:r>
            <a:r>
              <a:rPr lang="en-US" dirty="0" smtClean="0">
                <a:solidFill>
                  <a:srgbClr val="0070C0"/>
                </a:solidFill>
              </a:rPr>
              <a:t>achievement standards to reflect clear and appropriate expectations at all levels</a:t>
            </a:r>
          </a:p>
          <a:p>
            <a:r>
              <a:rPr lang="en-US" dirty="0" smtClean="0"/>
              <a:t>--Ensure </a:t>
            </a:r>
            <a:r>
              <a:rPr lang="en-US" dirty="0" smtClean="0"/>
              <a:t>assessment quality in all contexts to support good decision making.</a:t>
            </a:r>
          </a:p>
          <a:p>
            <a:r>
              <a:rPr lang="en-US" dirty="0" smtClean="0"/>
              <a:t>--</a:t>
            </a:r>
            <a:r>
              <a:rPr lang="en-US" dirty="0" smtClean="0">
                <a:solidFill>
                  <a:srgbClr val="0070C0"/>
                </a:solidFill>
              </a:rPr>
              <a:t>Help </a:t>
            </a:r>
            <a:r>
              <a:rPr lang="en-US" dirty="0" smtClean="0">
                <a:solidFill>
                  <a:srgbClr val="0070C0"/>
                </a:solidFill>
              </a:rPr>
              <a:t>learners become assessors by using formative assessment (assessment </a:t>
            </a:r>
            <a:r>
              <a:rPr lang="en-US" i="1" dirty="0" smtClean="0">
                <a:solidFill>
                  <a:srgbClr val="0070C0"/>
                </a:solidFill>
              </a:rPr>
              <a:t>for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learning) strategies in the classroom.</a:t>
            </a:r>
          </a:p>
          <a:p>
            <a:r>
              <a:rPr lang="en-US" dirty="0" smtClean="0"/>
              <a:t>--Build </a:t>
            </a:r>
            <a:r>
              <a:rPr lang="en-US" dirty="0" smtClean="0"/>
              <a:t>communication systems to support and report student learning</a:t>
            </a:r>
          </a:p>
          <a:p>
            <a:r>
              <a:rPr lang="en-US" dirty="0" smtClean="0"/>
              <a:t>--</a:t>
            </a:r>
            <a:r>
              <a:rPr lang="en-US" dirty="0" smtClean="0">
                <a:solidFill>
                  <a:srgbClr val="0070C0"/>
                </a:solidFill>
              </a:rPr>
              <a:t>Motivate </a:t>
            </a:r>
            <a:r>
              <a:rPr lang="en-US" dirty="0" smtClean="0">
                <a:solidFill>
                  <a:srgbClr val="0070C0"/>
                </a:solidFill>
              </a:rPr>
              <a:t>students with learning success.  </a:t>
            </a:r>
          </a:p>
          <a:p>
            <a:r>
              <a:rPr lang="en-US" dirty="0" smtClean="0"/>
              <a:t>--Provide </a:t>
            </a:r>
            <a:r>
              <a:rPr lang="en-US" dirty="0" smtClean="0"/>
              <a:t>professional learning needed to ensure a foundation of assessment literacy throughout the system.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dirty="0" smtClean="0"/>
              <a:t>Assessment </a:t>
            </a:r>
            <a:r>
              <a:rPr lang="en-US" sz="1600" b="0" i="1" dirty="0" smtClean="0"/>
              <a:t>Balance </a:t>
            </a:r>
            <a:r>
              <a:rPr lang="en-US" sz="1600" b="0" i="1" dirty="0" smtClean="0"/>
              <a:t>and Quality An Action Guide for School Leaders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dirty="0" err="1" smtClean="0"/>
              <a:t>Chappuis</a:t>
            </a:r>
            <a:r>
              <a:rPr lang="en-US" sz="1600" b="0" i="1" dirty="0" smtClean="0"/>
              <a:t>, </a:t>
            </a:r>
            <a:r>
              <a:rPr lang="en-US" sz="1600" b="0" i="1" dirty="0" smtClean="0"/>
              <a:t>Commodore, </a:t>
            </a:r>
            <a:r>
              <a:rPr lang="en-US" sz="1600" b="0" i="1" dirty="0" err="1" smtClean="0"/>
              <a:t>Stiggins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pic>
        <p:nvPicPr>
          <p:cNvPr id="4098" name="Picture 2" descr="C:\Users\dwaggon\AppData\Local\Microsoft\Windows\Temporary Internet Files\Content.IE5\1TZ3GEHJ\MP90044236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20" y="0"/>
            <a:ext cx="2167467" cy="14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197" y="5847644"/>
            <a:ext cx="2291643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Packet</a:t>
            </a:r>
          </a:p>
          <a:p>
            <a:pPr algn="ctr"/>
            <a:r>
              <a:rPr lang="en-US" sz="2400" b="1" i="1" dirty="0"/>
              <a:t>p</a:t>
            </a:r>
            <a:r>
              <a:rPr lang="en-US" sz="2400" b="1" i="1" dirty="0" smtClean="0"/>
              <a:t>ages 17-28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902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253334"/>
              </p:ext>
            </p:extLst>
          </p:nvPr>
        </p:nvGraphicFramePr>
        <p:xfrm>
          <a:off x="-11289" y="0"/>
          <a:ext cx="9144000" cy="6834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280"/>
                <a:gridCol w="4792720"/>
              </a:tblGrid>
              <a:tr h="4524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Formative</a:t>
                      </a:r>
                      <a:r>
                        <a:rPr lang="en-US" baseline="0" dirty="0" smtClean="0"/>
                        <a:t>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Summative Assessment </a:t>
                      </a:r>
                      <a:endParaRPr lang="en-US" dirty="0"/>
                    </a:p>
                  </a:txBody>
                  <a:tcPr/>
                </a:tc>
              </a:tr>
              <a:tr h="99256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 a Process!  A way of using assessment to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increase student 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achievement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 a thing!   An assessment given to identify what students know</a:t>
                      </a:r>
                    </a:p>
                  </a:txBody>
                  <a:tcPr/>
                </a:tc>
              </a:tr>
              <a:tr h="2732032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practice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Allows teachers to determine next steps during the learning process based on information learned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Involves students as assessors of their own learning and as resources to other students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students with descriptive feedback to help them improve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assessments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benchmark or interim assessments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End-of-unit or chapter tests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End-of-term or semester exams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Scores that are used for accountability for schools  and students (report card grades).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78088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 inform instruction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as a gauge student learning relative to content standards</a:t>
                      </a:r>
                    </a:p>
                  </a:txBody>
                  <a:tcPr/>
                </a:tc>
              </a:tr>
              <a:tr h="4503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Occurs during instruction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Occurs after instruction </a:t>
                      </a:r>
                    </a:p>
                  </a:txBody>
                  <a:tcPr/>
                </a:tc>
              </a:tr>
              <a:tr h="4524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llows teachers and students to make adjustments so that students can be successful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Tools to help evaluate the effectiveness of programs, school improvement goals, alignment of curriculum, or student placement in specific programs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856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5876"/>
            <a:ext cx="9019822" cy="111301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dirty="0" smtClean="0"/>
              <a:t>Five “Key Strategies” for  Effective Formative Assessment</a:t>
            </a:r>
          </a:p>
        </p:txBody>
      </p:sp>
      <p:pic>
        <p:nvPicPr>
          <p:cNvPr id="13316" name="Picture 2" descr="C:\Users\kslone\AppData\Local\Microsoft\Windows\Temporary Internet Files\Content.IE5\TYKT25RZ\MP90028958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77" y="5591351"/>
            <a:ext cx="1885245" cy="126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354" y="1264356"/>
            <a:ext cx="8717845" cy="5294488"/>
          </a:xfrm>
        </p:spPr>
        <p:txBody>
          <a:bodyPr>
            <a:normAutofit fontScale="77500" lnSpcReduction="200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Clarifying, sharing, and understanding goals for learning and criteria for success with learners</a:t>
            </a:r>
          </a:p>
          <a:p>
            <a:pPr marL="514350" indent="-514350" eaLnBrk="1" hangingPunct="1">
              <a:buSzPct val="110000"/>
              <a:buFont typeface="+mj-lt"/>
              <a:buAutoNum type="arabicPeriod"/>
              <a:defRPr/>
            </a:pPr>
            <a:r>
              <a:rPr lang="en-US" sz="3600" dirty="0" smtClean="0"/>
              <a:t>Engineering effective classroom discussions, questions, activities, and tasks that elicit evidence of students’ learning.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Providing feedback that moves learning forward.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600" dirty="0" smtClean="0"/>
              <a:t>Activating students as owners of their own learning.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Activating students as learning resources for one another.</a:t>
            </a:r>
          </a:p>
          <a:p>
            <a:pPr eaLnBrk="1" hangingPunct="1">
              <a:buFont typeface="Arial" pitchFamily="34" charset="0"/>
              <a:buBlip>
                <a:blip r:embed="rId4"/>
              </a:buBlip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8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waggon\AppData\Local\Microsoft\Windows\Temporary Internet Files\Content.IE5\UUMHNMZI\MP9004394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24" y="168106"/>
            <a:ext cx="2722716" cy="18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106"/>
            <a:ext cx="8686800" cy="486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Formative Assessment </a:t>
            </a:r>
            <a:r>
              <a:rPr lang="en-US" dirty="0" smtClean="0">
                <a:solidFill>
                  <a:schemeClr val="tx1"/>
                </a:solidFill>
              </a:rPr>
              <a:t>Vignettes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8" y="845000"/>
            <a:ext cx="9019822" cy="601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1 - Distribute the 12 vignettes at your table.</a:t>
            </a:r>
          </a:p>
          <a:p>
            <a:pPr marL="0" indent="0">
              <a:buNone/>
            </a:pPr>
            <a:r>
              <a:rPr lang="en-US" dirty="0" smtClean="0"/>
              <a:t>2 - Each person read their own vignette(s).</a:t>
            </a:r>
          </a:p>
          <a:p>
            <a:pPr marL="0" indent="0">
              <a:buNone/>
            </a:pPr>
            <a:r>
              <a:rPr lang="en-US" dirty="0" smtClean="0"/>
              <a:t>3 - Share what you have read.</a:t>
            </a:r>
          </a:p>
          <a:p>
            <a:pPr marL="857250" lvl="1" indent="-457200"/>
            <a:r>
              <a:rPr lang="en-US" dirty="0" smtClean="0"/>
              <a:t>Start with vignette #1 – the person who read this vignette briefly summarizes the vignette for the group and key formative assessment strategies it exhibits. </a:t>
            </a:r>
          </a:p>
          <a:p>
            <a:pPr marL="857250" lvl="1" indent="-457200"/>
            <a:r>
              <a:rPr lang="en-US" dirty="0" smtClean="0"/>
              <a:t>Allow each person 1-2min per vignette.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Reflection</a:t>
            </a:r>
            <a:r>
              <a:rPr lang="en-US" b="1" i="1" dirty="0" smtClean="0"/>
              <a:t>:  </a:t>
            </a:r>
          </a:p>
          <a:p>
            <a:pPr marL="0" indent="0">
              <a:buNone/>
            </a:pPr>
            <a:r>
              <a:rPr lang="en-US" dirty="0" smtClean="0"/>
              <a:t>Which of these formative practices do you see in your school(s) now?  </a:t>
            </a:r>
          </a:p>
          <a:p>
            <a:pPr marL="0" indent="0">
              <a:buNone/>
            </a:pPr>
            <a:r>
              <a:rPr lang="en-US" dirty="0" smtClean="0"/>
              <a:t>How will you use these vignettes with your administrators &amp; teachers?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3797" y="2980266"/>
            <a:ext cx="2291643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Packet</a:t>
            </a:r>
          </a:p>
          <a:p>
            <a:pPr algn="ctr"/>
            <a:r>
              <a:rPr lang="en-US" sz="2400" b="1" i="1" dirty="0"/>
              <a:t>p</a:t>
            </a:r>
            <a:r>
              <a:rPr lang="en-US" sz="2400" b="1" i="1" dirty="0" smtClean="0"/>
              <a:t>ages 11-16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61246" y="4023430"/>
            <a:ext cx="812799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/>
              <a:t>Discuss at your table &amp; summarize</a:t>
            </a:r>
          </a:p>
          <a:p>
            <a:pPr algn="ctr">
              <a:defRPr/>
            </a:pPr>
            <a:r>
              <a:rPr lang="en-US" sz="3600" b="1" dirty="0"/>
              <a:t> your ideas on Today’s Meet.</a:t>
            </a:r>
          </a:p>
        </p:txBody>
      </p:sp>
    </p:spTree>
    <p:extLst>
      <p:ext uri="{BB962C8B-B14F-4D97-AF65-F5344CB8AC3E}">
        <p14:creationId xmlns:p14="http://schemas.microsoft.com/office/powerpoint/2010/main" val="12201752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8" y="3141"/>
            <a:ext cx="840803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Balanced Assessment Systems:</a:t>
            </a:r>
            <a:br>
              <a:rPr lang="en-US" dirty="0" smtClean="0"/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</a:t>
            </a:r>
            <a:r>
              <a:rPr lang="en-US" dirty="0" smtClean="0"/>
              <a:t>Types of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8" y="1645674"/>
            <a:ext cx="7620000" cy="4373563"/>
          </a:xfrm>
        </p:spPr>
        <p:txBody>
          <a:bodyPr/>
          <a:lstStyle/>
          <a:p>
            <a:r>
              <a:rPr lang="en-US" sz="2800" dirty="0" smtClean="0"/>
              <a:t>Classroom Assessment</a:t>
            </a:r>
          </a:p>
          <a:p>
            <a:r>
              <a:rPr lang="en-US" sz="2800" dirty="0" smtClean="0"/>
              <a:t>Benchmark/Interim Assessments</a:t>
            </a:r>
          </a:p>
          <a:p>
            <a:r>
              <a:rPr lang="en-US" sz="2800" dirty="0" smtClean="0"/>
              <a:t>State Assessments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 descr="C:\Users\dwaggon\AppData\Local\Microsoft\Windows\Temporary Internet Files\Content.IE5\UUMHNMZI\MP9004387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1" y="2810933"/>
            <a:ext cx="4154989" cy="40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197" y="5847644"/>
            <a:ext cx="2291643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Packet</a:t>
            </a:r>
          </a:p>
          <a:p>
            <a:pPr algn="ctr"/>
            <a:r>
              <a:rPr lang="en-US" sz="2400" b="1" i="1" dirty="0"/>
              <a:t>p</a:t>
            </a:r>
            <a:r>
              <a:rPr lang="en-US" sz="2400" b="1" i="1" dirty="0" smtClean="0"/>
              <a:t>ages 5 - 7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8628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waggon\AppData\Local\Microsoft\Windows\Temporary Internet Files\Content.IE5\1TZ3GEHJ\MP9004010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30" y="1662717"/>
            <a:ext cx="2358362" cy="35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85860"/>
          </a:xfrm>
        </p:spPr>
        <p:txBody>
          <a:bodyPr/>
          <a:lstStyle/>
          <a:p>
            <a:r>
              <a:rPr lang="en-US" dirty="0" smtClean="0"/>
              <a:t>Are You Balanced?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1" y="1199445"/>
            <a:ext cx="7620000" cy="4373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--Divide </a:t>
            </a:r>
            <a:r>
              <a:rPr lang="en-US" sz="2400" dirty="0" smtClean="0"/>
              <a:t>into </a:t>
            </a:r>
            <a:r>
              <a:rPr lang="en-US" sz="2400" i="1" dirty="0" smtClean="0"/>
              <a:t>3 small groups </a:t>
            </a:r>
            <a:r>
              <a:rPr lang="en-US" sz="2400" dirty="0" smtClean="0"/>
              <a:t>from your district.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--Each </a:t>
            </a:r>
            <a:r>
              <a:rPr lang="en-US" sz="2400" dirty="0" smtClean="0"/>
              <a:t>group take one of the assessment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types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Assessment</a:t>
            </a:r>
          </a:p>
          <a:p>
            <a:pPr lvl="1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</a:t>
            </a:r>
          </a:p>
          <a:p>
            <a:pPr lvl="1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--Read </a:t>
            </a:r>
            <a:r>
              <a:rPr lang="en-US" sz="2400" dirty="0" smtClean="0"/>
              <a:t>the Formative/Summative </a:t>
            </a:r>
            <a:r>
              <a:rPr lang="en-US" sz="2400" dirty="0" smtClean="0"/>
              <a:t>Applications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 </a:t>
            </a:r>
            <a:r>
              <a:rPr lang="en-US" sz="2400" dirty="0" smtClean="0"/>
              <a:t>and identify what you currently have in place to support that assessment.     </a:t>
            </a:r>
          </a:p>
          <a:p>
            <a:r>
              <a:rPr lang="en-US" sz="2400" dirty="0" smtClean="0"/>
              <a:t>--When </a:t>
            </a:r>
            <a:r>
              <a:rPr lang="en-US" sz="2400" dirty="0" smtClean="0"/>
              <a:t>ready discuss as a district – add based on your discussion   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5836355"/>
            <a:ext cx="2291643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Packet</a:t>
            </a:r>
          </a:p>
          <a:p>
            <a:pPr algn="ctr"/>
            <a:r>
              <a:rPr lang="en-US" sz="2400" b="1" i="1" dirty="0"/>
              <a:t>p</a:t>
            </a:r>
            <a:r>
              <a:rPr lang="en-US" sz="2400" b="1" i="1" dirty="0" smtClean="0"/>
              <a:t>ages 5 - 7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1395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waggon\AppData\Local\Microsoft\Windows\Temporary Internet Files\Content.IE5\UUMHNMZI\MP9004309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11" y="4481688"/>
            <a:ext cx="3570045" cy="23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10" y="432118"/>
            <a:ext cx="8438225" cy="137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One More Step- Self </a:t>
            </a:r>
            <a:r>
              <a:rPr lang="en-US" sz="3200" dirty="0"/>
              <a:t>Evaluation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u="sng" dirty="0" smtClean="0"/>
              <a:t>Action One</a:t>
            </a:r>
            <a:r>
              <a:rPr lang="en-US" sz="3200" dirty="0" smtClean="0"/>
              <a:t>:  Balanced Assessment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925"/>
            <a:ext cx="76200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Review the Self Evaluation for </a:t>
            </a:r>
            <a:r>
              <a:rPr lang="en-US" sz="2400" u="sng" dirty="0" smtClean="0"/>
              <a:t>Action One</a:t>
            </a:r>
          </a:p>
          <a:p>
            <a:r>
              <a:rPr lang="en-US" sz="2400" dirty="0" smtClean="0"/>
              <a:t>As a district group discuss where you are as a district for each of the competencies.</a:t>
            </a:r>
          </a:p>
          <a:p>
            <a:r>
              <a:rPr lang="en-US" sz="2400" dirty="0" smtClean="0"/>
              <a:t>While you discuss be talking about your </a:t>
            </a:r>
            <a:r>
              <a:rPr lang="en-US" sz="2400" i="1" dirty="0" smtClean="0"/>
              <a:t>next steps </a:t>
            </a:r>
            <a:r>
              <a:rPr lang="en-US" sz="2400" dirty="0" smtClean="0"/>
              <a:t>in creating a balanced assessment system within your district. </a:t>
            </a:r>
          </a:p>
          <a:p>
            <a:r>
              <a:rPr lang="en-US" sz="2400" dirty="0" smtClean="0"/>
              <a:t>If you have time, go to </a:t>
            </a:r>
            <a:r>
              <a:rPr lang="en-US" sz="2400" u="sng" dirty="0" smtClean="0"/>
              <a:t>Action Two </a:t>
            </a:r>
            <a:r>
              <a:rPr lang="en-US" sz="2400" dirty="0" smtClean="0"/>
              <a:t>and continue your self evaluation.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3197" y="5847644"/>
            <a:ext cx="2291643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Packet</a:t>
            </a:r>
          </a:p>
          <a:p>
            <a:pPr algn="ctr"/>
            <a:r>
              <a:rPr lang="en-US" sz="2400" b="1" i="1" dirty="0"/>
              <a:t>p</a:t>
            </a:r>
            <a:r>
              <a:rPr lang="en-US" sz="2400" b="1" i="1" dirty="0" smtClean="0"/>
              <a:t>ages 19-21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9376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6" y="758994"/>
            <a:ext cx="5661378" cy="10890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be continued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 </a:t>
            </a:r>
            <a:r>
              <a:rPr lang="en-US" dirty="0" smtClean="0"/>
              <a:t>in your district…</a:t>
            </a:r>
            <a:r>
              <a:rPr lang="en-US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2622"/>
            <a:ext cx="8686800" cy="34055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Complete the self evaluation </a:t>
            </a:r>
          </a:p>
          <a:p>
            <a:r>
              <a:rPr lang="en-US" sz="2800" dirty="0"/>
              <a:t>As a school or district are you where you want to be in </a:t>
            </a:r>
            <a:r>
              <a:rPr lang="en-US" sz="2800" i="1" dirty="0"/>
              <a:t>Assessment Literacy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Once you know where you are identify the next steps---think </a:t>
            </a:r>
            <a:r>
              <a:rPr lang="en-US" sz="2800" dirty="0" smtClean="0"/>
              <a:t>about…  </a:t>
            </a:r>
          </a:p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the Dots” </a:t>
            </a:r>
            <a:r>
              <a:rPr lang="en-US" sz="2800" dirty="0" smtClean="0"/>
              <a:t>with your assessment.</a:t>
            </a:r>
            <a:endParaRPr lang="en-US" sz="2800" dirty="0"/>
          </a:p>
        </p:txBody>
      </p:sp>
      <p:pic>
        <p:nvPicPr>
          <p:cNvPr id="9219" name="Picture 3" descr="C:\Users\dwaggon\AppData\Local\Microsoft\Windows\Temporary Internet Files\Content.IE5\UUMHNMZI\MC9003418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1" y="79658"/>
            <a:ext cx="3409244" cy="213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246" y="5468408"/>
            <a:ext cx="812799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/>
              <a:t>Discuss at your table &amp; summarize</a:t>
            </a:r>
          </a:p>
          <a:p>
            <a:pPr algn="ctr">
              <a:defRPr/>
            </a:pPr>
            <a:r>
              <a:rPr lang="en-US" sz="3600" b="1" dirty="0"/>
              <a:t> your ideas on Today’s Meet.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01" y="1987713"/>
            <a:ext cx="2291643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Packet</a:t>
            </a:r>
          </a:p>
          <a:p>
            <a:pPr algn="ctr"/>
            <a:r>
              <a:rPr lang="en-US" sz="2400" b="1" i="1" dirty="0"/>
              <a:t>p</a:t>
            </a:r>
            <a:r>
              <a:rPr lang="en-US" sz="2400" b="1" i="1" dirty="0" smtClean="0"/>
              <a:t>ages 19-21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861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8895644" cy="682660"/>
          </a:xfrm>
        </p:spPr>
        <p:txBody>
          <a:bodyPr>
            <a:normAutofit/>
          </a:bodyPr>
          <a:lstStyle/>
          <a:p>
            <a:r>
              <a:rPr lang="en-US" dirty="0" smtClean="0"/>
              <a:t>Some things to remember…..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962377"/>
            <a:ext cx="7620000" cy="4373563"/>
          </a:xfrm>
        </p:spPr>
        <p:txBody>
          <a:bodyPr/>
          <a:lstStyle/>
          <a:p>
            <a:r>
              <a:rPr lang="en-US" sz="2400" dirty="0" smtClean="0"/>
              <a:t>Formative Assessment is supported by research:</a:t>
            </a:r>
          </a:p>
          <a:p>
            <a:pPr lvl="1"/>
            <a:r>
              <a:rPr lang="en-US" sz="2400" dirty="0" err="1" smtClean="0"/>
              <a:t>Marzano</a:t>
            </a:r>
            <a:r>
              <a:rPr lang="en-US" sz="2400" dirty="0" smtClean="0"/>
              <a:t> - </a:t>
            </a:r>
            <a:r>
              <a:rPr lang="en-US" sz="2400" dirty="0"/>
              <a:t>o</a:t>
            </a:r>
            <a:r>
              <a:rPr lang="en-US" sz="2400" dirty="0" smtClean="0"/>
              <a:t>ne of top 10 strategies </a:t>
            </a:r>
          </a:p>
          <a:p>
            <a:pPr lvl="1"/>
            <a:r>
              <a:rPr lang="en-US" sz="2400" dirty="0" smtClean="0"/>
              <a:t>Black and </a:t>
            </a:r>
            <a:r>
              <a:rPr lang="en-US" sz="2400" dirty="0" err="1" smtClean="0"/>
              <a:t>Wiliam</a:t>
            </a:r>
            <a:r>
              <a:rPr lang="en-US" sz="2400" dirty="0" smtClean="0"/>
              <a:t> – shows conclusively that formative assessment does improve learning</a:t>
            </a:r>
          </a:p>
          <a:p>
            <a:pPr lvl="1"/>
            <a:r>
              <a:rPr lang="en-US" sz="2400" dirty="0" smtClean="0"/>
              <a:t>Hattie – Feedback has one of the highest effects on student learning</a:t>
            </a: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10242" name="Picture 2" descr="C:\Users\dwaggon\AppData\Local\Microsoft\Windows\Temporary Internet Files\Content.IE5\O0QWAD1F\MP9004394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55" y="3579066"/>
            <a:ext cx="4306711" cy="28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 things to remember…..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400"/>
            <a:ext cx="8229600" cy="4951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Focus on Feedback </a:t>
            </a:r>
            <a:endParaRPr lang="en-US" sz="2800" dirty="0" smtClean="0"/>
          </a:p>
          <a:p>
            <a:r>
              <a:rPr lang="en-US" sz="2800" dirty="0" smtClean="0"/>
              <a:t>Read the 4 pieces of information about feedback.  </a:t>
            </a:r>
          </a:p>
          <a:p>
            <a:r>
              <a:rPr lang="en-US" sz="2800" dirty="0" smtClean="0"/>
              <a:t>As a group discuss:</a:t>
            </a:r>
          </a:p>
          <a:p>
            <a:pPr lvl="1"/>
            <a:r>
              <a:rPr lang="en-US" sz="2800" dirty="0" smtClean="0"/>
              <a:t>What does this reinforce about what you know about feedback?</a:t>
            </a:r>
          </a:p>
          <a:p>
            <a:pPr lvl="1"/>
            <a:r>
              <a:rPr lang="en-US" sz="2800" dirty="0" smtClean="0"/>
              <a:t>Any different ideas?</a:t>
            </a:r>
          </a:p>
        </p:txBody>
      </p:sp>
      <p:pic>
        <p:nvPicPr>
          <p:cNvPr id="11266" name="Picture 2" descr="C:\Users\dwaggon\AppData\Local\Microsoft\Windows\Temporary Internet Files\Content.IE5\1TZ3GEHJ\MC90001997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04" y="4188178"/>
            <a:ext cx="2937972" cy="25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441" y="5587999"/>
            <a:ext cx="2291643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Packet</a:t>
            </a:r>
          </a:p>
          <a:p>
            <a:pPr algn="ctr"/>
            <a:r>
              <a:rPr lang="en-US" sz="2400" b="1" i="1" dirty="0" smtClean="0"/>
              <a:t>page 7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3662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Unknown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101600"/>
            <a:ext cx="8687176" cy="657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7778" y="4763912"/>
            <a:ext cx="3764172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CKEC ISLN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2013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77" y="5516068"/>
            <a:ext cx="1967089" cy="1155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" y="195114"/>
            <a:ext cx="2689590" cy="68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things to remember…..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Student Growth goals will require effective assessment systems within schools and districts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" name="Picture 3" descr="C:\Users\dwaggon\AppData\Local\Microsoft\Windows\Temporary Internet Files\Content.IE5\ILXCQ7BT\MC90044203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" y="3706459"/>
            <a:ext cx="18573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dwaggon\AppData\Local\Microsoft\Windows\Temporary Internet Files\Content.IE5\ILXCQ7BT\MP91022103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5" y="3452797"/>
            <a:ext cx="3691467" cy="267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things to remember…..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 new generation of Assessments are being created:</a:t>
            </a:r>
          </a:p>
          <a:p>
            <a:r>
              <a:rPr lang="en-US" sz="3600" dirty="0"/>
              <a:t>PARCC </a:t>
            </a:r>
            <a:r>
              <a:rPr lang="en-US" sz="3600" dirty="0" smtClean="0"/>
              <a:t>– </a:t>
            </a:r>
          </a:p>
          <a:p>
            <a:pPr lvl="1"/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://www.parcconline.org/parcc-</a:t>
            </a:r>
            <a:r>
              <a:rPr lang="en-US" sz="2400" dirty="0" smtClean="0">
                <a:hlinkClick r:id="rId2"/>
              </a:rPr>
              <a:t>assessment</a:t>
            </a: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3600" dirty="0" smtClean="0"/>
              <a:t>Smarter Balance </a:t>
            </a:r>
            <a:endParaRPr lang="en-US" sz="3600" dirty="0"/>
          </a:p>
        </p:txBody>
      </p:sp>
      <p:pic>
        <p:nvPicPr>
          <p:cNvPr id="16386" name="Picture 2" descr="C:\Users\dwaggon\AppData\Local\Microsoft\Windows\Temporary Internet Files\Content.IE5\1TZ3GEHJ\MC90015169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87" y="267129"/>
            <a:ext cx="1823314" cy="16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797" y="4368800"/>
            <a:ext cx="2291643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Packet</a:t>
            </a:r>
          </a:p>
          <a:p>
            <a:pPr algn="ctr"/>
            <a:r>
              <a:rPr lang="en-US" sz="2400" b="1" i="1" dirty="0"/>
              <a:t>p</a:t>
            </a:r>
            <a:r>
              <a:rPr lang="en-US" sz="2400" b="1" i="1" dirty="0" smtClean="0"/>
              <a:t>ages 8-9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2264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 as a leader?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a few minutes to complete the self assessment</a:t>
            </a:r>
          </a:p>
        </p:txBody>
      </p:sp>
      <p:pic>
        <p:nvPicPr>
          <p:cNvPr id="13314" name="Picture 2" descr="C:\Users\dwaggon\AppData\Local\Microsoft\Windows\Temporary Internet Files\Content.IE5\O0QWAD1F\MP9003994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92" y="2545756"/>
            <a:ext cx="2661864" cy="399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waggon\AppData\Local\Microsoft\Windows\Temporary Internet Files\Content.IE5\ILXCQ7BT\MP9004491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76" y="3104781"/>
            <a:ext cx="32727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597" y="0"/>
            <a:ext cx="2291643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Packet</a:t>
            </a:r>
          </a:p>
          <a:p>
            <a:pPr algn="ctr"/>
            <a:r>
              <a:rPr lang="en-US" sz="2400" b="1" i="1" dirty="0" smtClean="0"/>
              <a:t>page 10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5819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9" y="654756"/>
            <a:ext cx="8726310" cy="58589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  </a:t>
            </a:r>
            <a:br>
              <a:rPr lang="en-US" dirty="0"/>
            </a:br>
            <a:r>
              <a:rPr lang="en-US" sz="2400" dirty="0">
                <a:solidFill>
                  <a:srgbClr val="C00000"/>
                </a:solidFill>
              </a:rPr>
              <a:t>HOLD THE DATE: 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/>
              <a:t>National </a:t>
            </a:r>
            <a:r>
              <a:rPr lang="en-US" sz="2400" dirty="0"/>
              <a:t>Speaker </a:t>
            </a:r>
            <a:r>
              <a:rPr lang="en-US" sz="2400" i="1" dirty="0"/>
              <a:t>Eric Jensen</a:t>
            </a:r>
            <a:r>
              <a:rPr lang="en-US" sz="2400" dirty="0"/>
              <a:t> will be speaking at </a:t>
            </a:r>
            <a:r>
              <a:rPr lang="en-US" sz="2400" dirty="0" err="1"/>
              <a:t>NorthEast</a:t>
            </a:r>
            <a:r>
              <a:rPr lang="en-US" sz="2400" dirty="0"/>
              <a:t> Christian Church on Wed., March 6th sign-up for the </a:t>
            </a:r>
            <a:br>
              <a:rPr lang="en-US" sz="2400" dirty="0"/>
            </a:br>
            <a:r>
              <a:rPr lang="en-US" sz="2400" dirty="0"/>
              <a:t>morning session: </a:t>
            </a:r>
            <a:r>
              <a:rPr lang="en-US" sz="2400" i="1" dirty="0"/>
              <a:t>Tools for Engagement</a:t>
            </a:r>
            <a:r>
              <a:rPr lang="en-US" sz="2400" dirty="0"/>
              <a:t> or afternoon session: </a:t>
            </a:r>
            <a:r>
              <a:rPr lang="en-US" sz="2400" i="1" dirty="0" smtClean="0"/>
              <a:t>Discoveries </a:t>
            </a:r>
            <a:r>
              <a:rPr lang="en-US" sz="2400" i="1" dirty="0"/>
              <a:t>from Brain Research</a:t>
            </a:r>
            <a:r>
              <a:rPr lang="en-US" sz="2400" dirty="0"/>
              <a:t> or </a:t>
            </a:r>
            <a:r>
              <a:rPr lang="en-US" sz="2400" u="sng" dirty="0"/>
              <a:t>both</a:t>
            </a:r>
            <a:r>
              <a:rPr lang="en-US" sz="2400" dirty="0"/>
              <a:t> at: </a:t>
            </a:r>
            <a:r>
              <a:rPr lang="en-US" sz="2400" u="sng" dirty="0">
                <a:hlinkClick r:id="rId2"/>
              </a:rPr>
              <a:t>http://www.cksec.org/OnlineReg/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274320" lvl="1" indent="0"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DATE </a:t>
            </a:r>
            <a:r>
              <a:rPr lang="en-US" sz="2400" dirty="0">
                <a:solidFill>
                  <a:srgbClr val="C00000"/>
                </a:solidFill>
              </a:rPr>
              <a:t>CHANGE:</a:t>
            </a:r>
            <a:r>
              <a:rPr lang="en-US" sz="2400" dirty="0"/>
              <a:t> 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u="sng" dirty="0" smtClean="0"/>
              <a:t>March </a:t>
            </a:r>
            <a:r>
              <a:rPr lang="en-US" sz="2400" u="sng" dirty="0"/>
              <a:t>CKEC ISLN</a:t>
            </a:r>
            <a:r>
              <a:rPr lang="en-US" sz="2400" dirty="0"/>
              <a:t> will now be on </a:t>
            </a:r>
            <a:r>
              <a:rPr lang="en-US" sz="2400" u="sng" dirty="0"/>
              <a:t>WEDNESDAY, March 20th</a:t>
            </a:r>
            <a:r>
              <a:rPr lang="en-US" sz="2400" dirty="0"/>
              <a:t> –NECC requested this change, so please change it in your calendars</a:t>
            </a:r>
            <a:r>
              <a:rPr lang="en-US" sz="2400" dirty="0" smtClean="0"/>
              <a:t>!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HOLD </a:t>
            </a:r>
            <a:r>
              <a:rPr lang="en-US" sz="2400" dirty="0">
                <a:solidFill>
                  <a:srgbClr val="C00000"/>
                </a:solidFill>
              </a:rPr>
              <a:t>THE DATE: 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SUMMER </a:t>
            </a:r>
            <a:r>
              <a:rPr lang="en-US" sz="2400" dirty="0"/>
              <a:t>Joint ISLN/KLA statewide meeting will be </a:t>
            </a:r>
            <a:r>
              <a:rPr lang="en-US" sz="2400" i="1" u="sng" dirty="0"/>
              <a:t>WED. &amp; THURS. June 26th &amp; 27th</a:t>
            </a:r>
            <a:r>
              <a:rPr lang="en-US" sz="2400" dirty="0"/>
              <a:t> at </a:t>
            </a:r>
            <a:r>
              <a:rPr lang="en-US" sz="2400" u="sng" dirty="0"/>
              <a:t>Lexington Center</a:t>
            </a:r>
            <a:r>
              <a:rPr lang="en-US" sz="2400" dirty="0"/>
              <a:t> – more details to come</a:t>
            </a:r>
            <a:r>
              <a:rPr lang="en-US" sz="2400" dirty="0" smtClean="0"/>
              <a:t>!</a:t>
            </a:r>
            <a:endParaRPr lang="en-US" dirty="0"/>
          </a:p>
        </p:txBody>
      </p:sp>
      <p:pic>
        <p:nvPicPr>
          <p:cNvPr id="14338" name="Picture 2" descr="C:\Users\dwaggon\AppData\Local\Microsoft\Windows\Temporary Internet Files\Content.IE5\ILXCQ7BT\MC90015675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58" y="2278526"/>
            <a:ext cx="1990361" cy="150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89" y="-326676"/>
            <a:ext cx="8198529" cy="1094320"/>
          </a:xfrm>
        </p:spPr>
        <p:txBody>
          <a:bodyPr>
            <a:normAutofit/>
          </a:bodyPr>
          <a:lstStyle/>
          <a:p>
            <a:r>
              <a:rPr lang="en-US" dirty="0"/>
              <a:t>IMPORTANT UPCOMING DATES:</a:t>
            </a:r>
          </a:p>
        </p:txBody>
      </p:sp>
    </p:spTree>
    <p:extLst>
      <p:ext uri="{BB962C8B-B14F-4D97-AF65-F5344CB8AC3E}">
        <p14:creationId xmlns:p14="http://schemas.microsoft.com/office/powerpoint/2010/main" val="6923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703148">
            <a:off x="-1177645" y="2474843"/>
            <a:ext cx="5833512" cy="58106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CKEC- ISLN Wed. Mar.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 </a:t>
            </a:r>
            <a:br>
              <a:rPr lang="en-US" sz="3200" dirty="0" smtClean="0"/>
            </a:br>
            <a:r>
              <a:rPr lang="en-US" sz="3200" dirty="0" smtClean="0"/>
              <a:t>TOPICS for TED Talks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03" y="0"/>
            <a:ext cx="6305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396089"/>
            <a:ext cx="205140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SURVEY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6279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63819"/>
            <a:ext cx="10374489" cy="5020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Narrow" pitchFamily="34" charset="0"/>
              </a:rPr>
              <a:t>EVALUATIOn</a:t>
            </a:r>
            <a:r>
              <a:rPr lang="en-US" dirty="0" smtClean="0">
                <a:latin typeface="Arial Narrow" pitchFamily="34" charset="0"/>
              </a:rPr>
              <a:t> Online </a:t>
            </a:r>
            <a:r>
              <a:rPr lang="en-US" dirty="0">
                <a:latin typeface="Arial Narrow" pitchFamily="34" charset="0"/>
              </a:rPr>
              <a:t>Version available at:  </a:t>
            </a:r>
            <a:r>
              <a:rPr lang="en-US" dirty="0" smtClean="0">
                <a:latin typeface="Arial Narrow" pitchFamily="34" charset="0"/>
              </a:rPr>
              <a:t/>
            </a:r>
            <a:br>
              <a:rPr lang="en-US" dirty="0" smtClean="0">
                <a:latin typeface="Arial Narrow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05" y="621947"/>
            <a:ext cx="7620000" cy="4373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itchFamily="34" charset="0"/>
              </a:rPr>
              <a:t>http://debbiewaggoner-ckecmath.</a:t>
            </a:r>
            <a:br>
              <a:rPr lang="en-US" sz="2400" dirty="0">
                <a:latin typeface="Arial Narrow" pitchFamily="34" charset="0"/>
              </a:rPr>
            </a:br>
            <a:r>
              <a:rPr lang="en-US" sz="2400" dirty="0">
                <a:latin typeface="Arial Narrow" pitchFamily="34" charset="0"/>
              </a:rPr>
              <a:t>weebly.com/isln-evaluation.html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93" y="621947"/>
            <a:ext cx="50673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599" y="4312356"/>
            <a:ext cx="295768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EVALUATION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4859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4575" y="824944"/>
            <a:ext cx="6794500" cy="5510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Ø"/>
              <a:defRPr/>
            </a:pPr>
            <a:r>
              <a:rPr lang="en-US" sz="4400" dirty="0"/>
              <a:t>Char Williams, </a:t>
            </a:r>
            <a:endParaRPr lang="en-US" sz="4400" i="1" dirty="0"/>
          </a:p>
          <a:p>
            <a:pPr>
              <a:defRPr/>
            </a:pPr>
            <a:r>
              <a:rPr lang="en-US" sz="4400" i="1" dirty="0"/>
              <a:t>	</a:t>
            </a:r>
            <a:r>
              <a:rPr lang="en-US" sz="3200" i="1" dirty="0"/>
              <a:t>KLA Consultant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sz="4400" dirty="0"/>
              <a:t>Debbie Waggoner, </a:t>
            </a:r>
            <a:endParaRPr lang="en-US" sz="4400" i="1" dirty="0"/>
          </a:p>
          <a:p>
            <a:pPr>
              <a:defRPr/>
            </a:pPr>
            <a:r>
              <a:rPr lang="en-US" sz="4400" i="1" dirty="0"/>
              <a:t>	</a:t>
            </a:r>
            <a:r>
              <a:rPr lang="en-US" sz="3200" i="1" dirty="0"/>
              <a:t>Math Content Specialist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sz="4400" dirty="0"/>
              <a:t>Kelly </a:t>
            </a:r>
            <a:r>
              <a:rPr lang="en-US" sz="4400" dirty="0" err="1"/>
              <a:t>Philbeck</a:t>
            </a:r>
            <a:r>
              <a:rPr lang="en-US" sz="4400" dirty="0"/>
              <a:t>, </a:t>
            </a:r>
            <a:endParaRPr lang="en-US" sz="4400" i="1" dirty="0"/>
          </a:p>
          <a:p>
            <a:pPr>
              <a:defRPr/>
            </a:pPr>
            <a:r>
              <a:rPr lang="en-US" sz="4400" i="1" dirty="0"/>
              <a:t>	</a:t>
            </a:r>
            <a:r>
              <a:rPr lang="en-US" sz="3200" i="1" dirty="0"/>
              <a:t>ELA Content Specialist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sz="4400" dirty="0"/>
              <a:t>Becky Woosley, </a:t>
            </a:r>
            <a:endParaRPr lang="en-US" sz="4400" i="1" dirty="0"/>
          </a:p>
          <a:p>
            <a:pPr>
              <a:defRPr/>
            </a:pPr>
            <a:r>
              <a:rPr lang="en-US" sz="4400" i="1" dirty="0"/>
              <a:t>	</a:t>
            </a:r>
            <a:r>
              <a:rPr lang="en-US" sz="3200" i="1" dirty="0"/>
              <a:t>Effectiveness Coach 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446213" y="105769"/>
            <a:ext cx="49656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smtClean="0"/>
              <a:t>How can we help you?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2796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sessions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115823"/>
              </p:ext>
            </p:extLst>
          </p:nvPr>
        </p:nvGraphicFramePr>
        <p:xfrm>
          <a:off x="457200" y="1752600"/>
          <a:ext cx="8201379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45"/>
                <a:gridCol w="2430038"/>
                <a:gridCol w="2463451"/>
                <a:gridCol w="2050345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Districts: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Districts: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Districts: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effectLst/>
                        </a:rPr>
                        <a:t>Anderson</a:t>
                      </a:r>
                      <a:r>
                        <a:rPr lang="en-US" b="1" baseline="0" smtClean="0">
                          <a:effectLst/>
                        </a:rPr>
                        <a:t>, Bardstown, Bourbon, Boyle, Burgin, Clark, Danville, Fayette</a:t>
                      </a:r>
                    </a:p>
                    <a:p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effectLst/>
                        </a:rPr>
                        <a:t>Frankfort, Harrison, Jessamine, KSD, Marion, Mercer, Montgomery, Nelson</a:t>
                      </a:r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</a:rPr>
                        <a:t>Nicholas,</a:t>
                      </a:r>
                      <a:r>
                        <a:rPr lang="en-US" b="1" baseline="0" dirty="0" smtClean="0">
                          <a:effectLst/>
                        </a:rPr>
                        <a:t> Paris, Powell, Scott, Washington, Woodford</a:t>
                      </a:r>
                      <a:endParaRPr lang="en-US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  <a:effectLst/>
                        </a:rPr>
                        <a:t>TPGES</a:t>
                      </a:r>
                    </a:p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  <a:effectLst/>
                        </a:rPr>
                        <a:t>Front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  <a:effectLst/>
                        </a:rPr>
                        <a:t> Room</a:t>
                      </a:r>
                      <a:endParaRPr lang="en-US" b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  <a:effectLst/>
                        </a:rPr>
                        <a:t>ELA Update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7030A0"/>
                          </a:solidFill>
                          <a:effectLst/>
                        </a:rPr>
                        <a:t>Side – Hallway</a:t>
                      </a:r>
                      <a:endParaRPr lang="en-US" b="1" dirty="0" smtClean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effectLst/>
                        </a:rPr>
                        <a:t>Math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 Update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Main Room</a:t>
                      </a:r>
                      <a:endParaRPr lang="en-US" b="1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effectLst/>
                        </a:rPr>
                        <a:t>Math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 Update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Main Room</a:t>
                      </a:r>
                      <a:endParaRPr lang="en-US" b="1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  <a:effectLst/>
                        </a:rPr>
                        <a:t>TPGES</a:t>
                      </a:r>
                    </a:p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  <a:effectLst/>
                        </a:rPr>
                        <a:t>Front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  <a:effectLst/>
                        </a:rPr>
                        <a:t> Room</a:t>
                      </a:r>
                      <a:endParaRPr lang="en-US" b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  <a:effectLst/>
                        </a:rPr>
                        <a:t>ELA Update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7030A0"/>
                          </a:solidFill>
                          <a:effectLst/>
                        </a:rPr>
                        <a:t>Side – Hallway</a:t>
                      </a:r>
                      <a:endParaRPr lang="en-US" b="1" dirty="0" smtClean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  <a:effectLst/>
                        </a:rPr>
                        <a:t>ELA Update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7030A0"/>
                          </a:solidFill>
                          <a:effectLst/>
                        </a:rPr>
                        <a:t>Side – Hallway</a:t>
                      </a:r>
                      <a:endParaRPr lang="en-US" b="1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effectLst/>
                        </a:rPr>
                        <a:t>Math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 Update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Main Room</a:t>
                      </a:r>
                      <a:endParaRPr lang="en-US" b="1" dirty="0" smtClean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endParaRPr lang="en-US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  <a:effectLst/>
                        </a:rPr>
                        <a:t>TPGES</a:t>
                      </a:r>
                    </a:p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  <a:effectLst/>
                        </a:rPr>
                        <a:t>Front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  <a:effectLst/>
                        </a:rPr>
                        <a:t> Room</a:t>
                      </a:r>
                      <a:endParaRPr lang="en-US" b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3420533" y="3860801"/>
            <a:ext cx="406400" cy="1749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943600" y="3860800"/>
            <a:ext cx="406400" cy="1749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218311" y="3860799"/>
            <a:ext cx="406400" cy="1749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C:\Users\dwaggon\AppData\Local\Microsoft\Windows\Temporary Internet Files\Content.IE5\1TZ3GEHJ\MC90004483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27" y="288964"/>
            <a:ext cx="2035454" cy="123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788943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TURN IN YOUR EVALUATION &amp; SURVEY in the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SESSION!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8113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 idx="4294967295"/>
          </p:nvPr>
        </p:nvSpPr>
        <p:spPr>
          <a:xfrm>
            <a:off x="0" y="274639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Pillars again</a:t>
            </a:r>
          </a:p>
        </p:txBody>
      </p:sp>
      <p:pic>
        <p:nvPicPr>
          <p:cNvPr id="10244" name="Picture 2" descr="C:\Documents and Settings\kslone\Local Settings\Temporary Internet Files\Content.IE5\8HIFSDU3\MC9004392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6894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C:\Documents and Settings\kslone\Local Settings\Temporary Internet Files\Content.IE5\8HIFSDU3\MC9004392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7" y="304800"/>
            <a:ext cx="46894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1" y="1219200"/>
            <a:ext cx="461665" cy="4419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Highly Effective Teaching and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2" y="2057400"/>
            <a:ext cx="461665" cy="31242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Assessment Literacy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2" y="2362200"/>
            <a:ext cx="461665" cy="2895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Leadership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8601" y="1143000"/>
            <a:ext cx="461665" cy="4343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Kentucky’s Core Academic Standards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117474" y="829442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0070C0"/>
                </a:solidFill>
                <a:latin typeface="Calibri" pitchFamily="34" charset="0"/>
              </a:rPr>
              <a:t>           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Refining Implementation</a:t>
            </a:r>
          </a:p>
          <a:p>
            <a:pPr eaLnBrk="1" hangingPunct="1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 &amp; Sharing</a:t>
            </a:r>
            <a:r>
              <a:rPr lang="en-US" sz="5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 </a:t>
            </a:r>
            <a:endParaRPr lang="en-US" sz="5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600" y="2678629"/>
            <a:ext cx="106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FF0000"/>
                </a:solidFill>
                <a:latin typeface="Calibri" pitchFamily="34" charset="0"/>
              </a:rPr>
              <a:t>MathFALs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0792" y="2678629"/>
            <a:ext cx="923330" cy="358140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</a:rPr>
              <a:t>Cognitively Demanding </a:t>
            </a:r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Tasks</a:t>
            </a:r>
            <a:endParaRPr lang="en-US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1598" y="2836784"/>
            <a:ext cx="1740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Literacy Design Collaborative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47800" y="4191001"/>
            <a:ext cx="160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accent6"/>
                </a:solidFill>
                <a:latin typeface="Calibri" pitchFamily="34" charset="0"/>
              </a:rPr>
              <a:t>Engineering Student Discussions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37917" y="4273075"/>
            <a:ext cx="2122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Text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Complexity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83485"/>
            <a:ext cx="91440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TPGES –Teacher Professional Growth and Effectiveness System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0819" y="49742"/>
            <a:ext cx="169558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YEAR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6594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443" y="3019425"/>
            <a:ext cx="6161103" cy="197963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Look How Far We’ve Come!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37173" y="5262254"/>
            <a:ext cx="6276511" cy="794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4000" b="1" dirty="0" smtClean="0">
                <a:hlinkClick r:id="rId3"/>
              </a:rPr>
              <a:t>Keep On Keeping on....</a:t>
            </a:r>
            <a:endParaRPr lang="en-US" sz="4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21" y="1"/>
            <a:ext cx="5872160" cy="301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dwaggon\AppData\Local\Microsoft\Windows\Temporary Internet Files\Content.IE5\1TZ3GEHJ\MP9004427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5" y="1056158"/>
            <a:ext cx="1310388" cy="196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8790" y="6358424"/>
            <a:ext cx="5988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www.youtube.com/watch?v=YqlQS5CCmwI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850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Learning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Target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charset="0"/>
              </a:rPr>
            </a:br>
            <a:r>
              <a:rPr lang="en-US" dirty="0">
                <a:solidFill>
                  <a:srgbClr val="000000"/>
                </a:solidFill>
                <a:latin typeface="Calibri" charset="0"/>
              </a:rPr>
              <a:t>I can………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. </a:t>
            </a:r>
            <a:endParaRPr lang="en-US" dirty="0">
              <a:latin typeface="Calibri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dirty="0" smtClean="0">
                <a:latin typeface="Calibri" charset="0"/>
              </a:rPr>
              <a:t>Analyze where you and your school/district is with balanced assessment and your next steps.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19459" name="Picture 2" descr="http://ts4.mm.bing.net/th?id=I4940071990396279&amp;pid=1.7&amp;w=152&amp;h=138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762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504"/>
            <a:ext cx="5791200" cy="964882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097253"/>
              </p:ext>
            </p:extLst>
          </p:nvPr>
        </p:nvGraphicFramePr>
        <p:xfrm>
          <a:off x="158044" y="1796007"/>
          <a:ext cx="8613423" cy="4909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7361"/>
                <a:gridCol w="5676062"/>
              </a:tblGrid>
              <a:tr h="90555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Whole</a:t>
                      </a:r>
                      <a:r>
                        <a:rPr lang="en-US" sz="2800" baseline="0" dirty="0" smtClean="0"/>
                        <a:t> Group: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Assessing Our Assessment Literacy – Connecting the Dots</a:t>
                      </a:r>
                    </a:p>
                  </a:txBody>
                  <a:tcPr/>
                </a:tc>
              </a:tr>
              <a:tr h="50834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Three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i="1" baseline="0" dirty="0" smtClean="0"/>
                        <a:t>Concurrent</a:t>
                      </a:r>
                      <a:r>
                        <a:rPr lang="en-US" sz="2800" baseline="0" dirty="0" smtClean="0"/>
                        <a:t> Sessions:</a:t>
                      </a:r>
                      <a:endParaRPr lang="en-US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0555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TPGES 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Front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Room</a:t>
                      </a:r>
                      <a:endParaRPr lang="en-US" sz="2800" i="1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0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Math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Update</a:t>
                      </a:r>
                    </a:p>
                    <a:p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Main Room</a:t>
                      </a:r>
                      <a:endParaRPr lang="en-US" sz="2800" i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3863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ELA Update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Side – 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Hallway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156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/>
                        <a:t>Complete</a:t>
                      </a:r>
                      <a:r>
                        <a:rPr lang="en-US" sz="2800" b="1" i="1" baseline="0" dirty="0" smtClean="0"/>
                        <a:t> </a:t>
                      </a:r>
                      <a:r>
                        <a:rPr lang="en-US" sz="2800" b="1" i="1" dirty="0" smtClean="0"/>
                        <a:t>Evaluation &amp; Survey</a:t>
                      </a:r>
                      <a:endParaRPr lang="en-US" sz="28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C:\Users\dwaggon\AppData\Local\Microsoft\Windows\Temporary Internet Files\Content.IE5\ILXCQ7BT\MC90009056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68" y="5833"/>
            <a:ext cx="2025043" cy="16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5842000" y="3674061"/>
            <a:ext cx="406400" cy="1749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8043" y="835378"/>
            <a:ext cx="657282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ISLN Materials:</a:t>
            </a:r>
          </a:p>
          <a:p>
            <a:r>
              <a:rPr lang="en-US" sz="2000" b="1" dirty="0" smtClean="0"/>
              <a:t>debbiewaggoner-ckecmath.weebly.com/jan-isln.html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6591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dirty="0">
                <a:latin typeface="Calibri" charset="0"/>
              </a:rPr>
              <a:t>There are two strategies for your life and career.  One is </a:t>
            </a:r>
            <a:r>
              <a:rPr lang="en-US" sz="2800" dirty="0">
                <a:solidFill>
                  <a:srgbClr val="7030A0"/>
                </a:solidFill>
                <a:latin typeface="Calibri" charset="0"/>
              </a:rPr>
              <a:t>PAINT-BY-NUMBERS</a:t>
            </a:r>
            <a:r>
              <a:rPr lang="en-US" sz="2800" dirty="0">
                <a:latin typeface="Calibri" charset="0"/>
              </a:rPr>
              <a:t>, and the other is </a:t>
            </a:r>
            <a:r>
              <a:rPr lang="en-US" sz="2800" dirty="0">
                <a:solidFill>
                  <a:srgbClr val="00B0F0"/>
                </a:solidFill>
                <a:latin typeface="Calibri" charset="0"/>
              </a:rPr>
              <a:t>CONNECT-THE-DOTS </a:t>
            </a:r>
            <a:r>
              <a:rPr lang="en-US" sz="2800" dirty="0">
                <a:latin typeface="Calibri" charset="0"/>
              </a:rPr>
              <a:t>puzzle.  So with paint by numbers set, you know ahead of time what it is going to look like.  By contrast with a connect-the dots puzzle, you can only guess at what it might look like by the time you finish.</a:t>
            </a:r>
          </a:p>
          <a:p>
            <a:pPr marL="0" indent="0" algn="r">
              <a:buFont typeface="Arial" charset="0"/>
              <a:buNone/>
            </a:pPr>
            <a:r>
              <a:rPr lang="en-US" i="1" dirty="0">
                <a:latin typeface="Calibri" charset="0"/>
              </a:rPr>
              <a:t>Mark Templeton</a:t>
            </a:r>
          </a:p>
          <a:p>
            <a:pPr marL="0" indent="0" algn="r">
              <a:buFont typeface="Arial" charset="0"/>
              <a:buNone/>
            </a:pPr>
            <a:r>
              <a:rPr lang="en-US" i="1" dirty="0">
                <a:latin typeface="Calibri" charset="0"/>
              </a:rPr>
              <a:t>CEO of Citrix</a:t>
            </a:r>
          </a:p>
        </p:txBody>
      </p:sp>
      <p:pic>
        <p:nvPicPr>
          <p:cNvPr id="26626" name="Picture 1" descr="Unknown-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44" y="3941763"/>
            <a:ext cx="2702320" cy="27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images-1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64" y="4032073"/>
            <a:ext cx="2884829" cy="253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77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613162"/>
              </p:ext>
            </p:extLst>
          </p:nvPr>
        </p:nvGraphicFramePr>
        <p:xfrm>
          <a:off x="457200" y="1752600"/>
          <a:ext cx="7620000" cy="307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961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PAINT-BY-NUMBERS</a:t>
                      </a:r>
                      <a:endParaRPr lang="en-US" sz="2000" dirty="0"/>
                    </a:p>
                  </a:txBody>
                  <a:tcPr marL="84667" marR="84667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CONNECT-THE-DOTS</a:t>
                      </a:r>
                      <a:endParaRPr lang="en-US" sz="2000" dirty="0"/>
                    </a:p>
                  </a:txBody>
                  <a:tcPr marL="84667" marR="84667" marT="45699" marB="45699"/>
                </a:tc>
              </a:tr>
              <a:tr h="3961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How?</a:t>
                      </a:r>
                      <a:endParaRPr lang="en-US" sz="2000" dirty="0"/>
                    </a:p>
                  </a:txBody>
                  <a:tcPr marL="84667" marR="84667" marT="45699" marB="4569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Why?</a:t>
                      </a:r>
                      <a:endParaRPr lang="en-US" sz="2000" dirty="0"/>
                    </a:p>
                  </a:txBody>
                  <a:tcPr marL="84667" marR="84667" marT="45699" marB="45699"/>
                </a:tc>
              </a:tr>
              <a:tr h="39619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Ends are predictable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84667" marR="84667" marT="45699" marB="4569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Ends are uncertain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84667" marR="84667" marT="45699" marB="45699"/>
                </a:tc>
              </a:tr>
              <a:tr h="3961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Means prescribed by ends</a:t>
                      </a:r>
                      <a:endParaRPr lang="en-US" sz="2000" dirty="0"/>
                    </a:p>
                  </a:txBody>
                  <a:tcPr marL="84667" marR="84667" marT="45699" marB="4569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Means interpreted by ends</a:t>
                      </a:r>
                      <a:endParaRPr lang="en-US" sz="2000" dirty="0"/>
                    </a:p>
                  </a:txBody>
                  <a:tcPr marL="84667" marR="84667" marT="45699" marB="45699"/>
                </a:tc>
              </a:tr>
              <a:tr h="39619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Knowledge is stable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84667" marR="84667" marT="45699" marB="4569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Knowledge is generative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84667" marR="84667" marT="45699" marB="45699"/>
                </a:tc>
              </a:tr>
              <a:tr h="3961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Teaching is learning techniques</a:t>
                      </a:r>
                      <a:endParaRPr lang="en-US" sz="2000" dirty="0"/>
                    </a:p>
                  </a:txBody>
                  <a:tcPr marL="84667" marR="84667" marT="45699" marB="45699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Teaching is reflective</a:t>
                      </a:r>
                      <a:r>
                        <a:rPr lang="en-US" sz="2000" baseline="0" dirty="0" smtClean="0"/>
                        <a:t> on practice</a:t>
                      </a:r>
                      <a:endParaRPr lang="en-US" sz="2000" dirty="0"/>
                    </a:p>
                  </a:txBody>
                  <a:tcPr marL="84667" marR="84667" marT="45699" marB="45699"/>
                </a:tc>
              </a:tr>
              <a:tr h="39619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Add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on programs/techniques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84667" marR="84667" marT="45699" marB="4569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Integrated programs/techniques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marL="84667" marR="84667" marT="45699" marB="45699"/>
                </a:tc>
              </a:tr>
            </a:tbl>
          </a:graphicData>
        </a:graphic>
      </p:graphicFrame>
      <p:sp>
        <p:nvSpPr>
          <p:cNvPr id="27675" name="TextBox 4"/>
          <p:cNvSpPr txBox="1">
            <a:spLocks noChangeArrowheads="1"/>
          </p:cNvSpPr>
          <p:nvPr/>
        </p:nvSpPr>
        <p:spPr bwMode="auto">
          <a:xfrm>
            <a:off x="1745295" y="4874804"/>
            <a:ext cx="3657600" cy="156966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i="1" dirty="0"/>
              <a:t>You know that you are painting by numbers when the system is taking you over</a:t>
            </a:r>
          </a:p>
        </p:txBody>
      </p:sp>
      <p:sp>
        <p:nvSpPr>
          <p:cNvPr id="27676" name="TextBox 5"/>
          <p:cNvSpPr txBox="1">
            <a:spLocks noChangeArrowheads="1"/>
          </p:cNvSpPr>
          <p:nvPr/>
        </p:nvSpPr>
        <p:spPr bwMode="auto">
          <a:xfrm>
            <a:off x="5486400" y="57912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Alan Jones, KLA Presentation - Nov. 2012</a:t>
            </a:r>
          </a:p>
        </p:txBody>
      </p:sp>
      <p:pic>
        <p:nvPicPr>
          <p:cNvPr id="2050" name="Picture 2" descr="C:\Users\dwaggon\AppData\Local\Microsoft\Windows\Temporary Internet Files\Content.IE5\UUMHNMZI\MC90044197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23" y="960637"/>
            <a:ext cx="2158478" cy="62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waggon\AppData\Local\Microsoft\Windows\Temporary Internet Files\Content.IE5\UUMHNMZI\MP90042781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95" y="360377"/>
            <a:ext cx="122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733305"/>
            <a:ext cx="7964311" cy="4301540"/>
          </a:xfrm>
        </p:spPr>
        <p:txBody>
          <a:bodyPr>
            <a:normAutofit/>
          </a:bodyPr>
          <a:lstStyle/>
          <a:p>
            <a:r>
              <a:rPr lang="en-US" dirty="0" smtClean="0"/>
              <a:t>Do you have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“Paint </a:t>
            </a:r>
            <a:r>
              <a:rPr lang="en-U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Numbers”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“Connect the Dots”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leadership approach to Assessment Literacy?</a:t>
            </a:r>
            <a:endParaRPr lang="en-US" dirty="0"/>
          </a:p>
        </p:txBody>
      </p:sp>
      <p:pic>
        <p:nvPicPr>
          <p:cNvPr id="3074" name="Picture 2" descr="C:\Users\dwaggon\AppData\Local\Microsoft\Windows\Temporary Internet Files\Content.IE5\O0QWAD1F\MP9004118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03" y="161748"/>
            <a:ext cx="2209464" cy="215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waggon\AppData\Local\Microsoft\Windows\Temporary Internet Files\Content.IE5\1TZ3GEHJ\MC90001429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0" y="161747"/>
            <a:ext cx="1670773" cy="1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360" y="5118452"/>
            <a:ext cx="812799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/>
              <a:t>Discuss at your table &amp; summarize</a:t>
            </a:r>
          </a:p>
          <a:p>
            <a:pPr algn="ctr">
              <a:defRPr/>
            </a:pPr>
            <a:r>
              <a:rPr lang="en-US" sz="3600" b="1" dirty="0"/>
              <a:t> your ideas on Today’s Meet.</a:t>
            </a:r>
          </a:p>
        </p:txBody>
      </p:sp>
    </p:spTree>
    <p:extLst>
      <p:ext uri="{BB962C8B-B14F-4D97-AF65-F5344CB8AC3E}">
        <p14:creationId xmlns:p14="http://schemas.microsoft.com/office/powerpoint/2010/main" val="20099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2286</TotalTime>
  <Words>1258</Words>
  <Application>Microsoft Office PowerPoint</Application>
  <PresentationFormat>On-screen Show (4:3)</PresentationFormat>
  <Paragraphs>234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Essential</vt:lpstr>
      <vt:lpstr>How have you seen Surprise &amp; Delight in your school/district this year?</vt:lpstr>
      <vt:lpstr>PowerPoint Presentation</vt:lpstr>
      <vt:lpstr>Pillars again</vt:lpstr>
      <vt:lpstr>Look How Far We’ve Come!</vt:lpstr>
      <vt:lpstr>Learning Target I can……… . </vt:lpstr>
      <vt:lpstr>Today’s Agenda</vt:lpstr>
      <vt:lpstr>PowerPoint Presentation</vt:lpstr>
      <vt:lpstr>PowerPoint Presentation</vt:lpstr>
      <vt:lpstr>Do you have a  “Paint by Numbers” or “Connect the Dots” leadership approach to Assessment Literacy?</vt:lpstr>
      <vt:lpstr>Assessment Literacy:   Seven Actions to Ensure Student Success </vt:lpstr>
      <vt:lpstr>PowerPoint Presentation</vt:lpstr>
      <vt:lpstr>Five “Key Strategies” for  Effective Formative Assessment</vt:lpstr>
      <vt:lpstr>Formative Assessment Vignettes</vt:lpstr>
      <vt:lpstr>Balanced Assessment Systems: Three Types of Assessments</vt:lpstr>
      <vt:lpstr>Are You Balanced?</vt:lpstr>
      <vt:lpstr>One More Step- Self Evaluation  Action One:  Balanced Assessment System</vt:lpstr>
      <vt:lpstr>To be continued  back in your district…..</vt:lpstr>
      <vt:lpstr>Some things to remember…..</vt:lpstr>
      <vt:lpstr>Some things to remember…..</vt:lpstr>
      <vt:lpstr>Some things to remember…..</vt:lpstr>
      <vt:lpstr>Some things to remember…..</vt:lpstr>
      <vt:lpstr>Where are you as a leader?</vt:lpstr>
      <vt:lpstr>IMPORTANT UPCOMING DATES:</vt:lpstr>
      <vt:lpstr>CKEC- ISLN Wed. Mar. 20th   TOPICS for TED Talks</vt:lpstr>
      <vt:lpstr>EVALUATIOn Online Version available at:    </vt:lpstr>
      <vt:lpstr>PowerPoint Presentation</vt:lpstr>
      <vt:lpstr>Concurrent sessions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 Williams</dc:creator>
  <cp:lastModifiedBy>dwaggon</cp:lastModifiedBy>
  <cp:revision>160</cp:revision>
  <cp:lastPrinted>2013-01-19T17:13:02Z</cp:lastPrinted>
  <dcterms:created xsi:type="dcterms:W3CDTF">2013-01-14T19:11:24Z</dcterms:created>
  <dcterms:modified xsi:type="dcterms:W3CDTF">2013-01-24T03:47:01Z</dcterms:modified>
</cp:coreProperties>
</file>