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6"/>
  </p:notesMasterIdLst>
  <p:sldIdLst>
    <p:sldId id="257" r:id="rId2"/>
    <p:sldId id="258" r:id="rId3"/>
    <p:sldId id="331" r:id="rId4"/>
    <p:sldId id="260" r:id="rId5"/>
    <p:sldId id="261" r:id="rId6"/>
    <p:sldId id="262" r:id="rId7"/>
    <p:sldId id="263" r:id="rId8"/>
    <p:sldId id="264" r:id="rId9"/>
    <p:sldId id="289" r:id="rId10"/>
    <p:sldId id="290" r:id="rId11"/>
    <p:sldId id="317" r:id="rId12"/>
    <p:sldId id="318" r:id="rId13"/>
    <p:sldId id="312" r:id="rId14"/>
    <p:sldId id="297" r:id="rId15"/>
    <p:sldId id="298" r:id="rId16"/>
    <p:sldId id="314" r:id="rId17"/>
    <p:sldId id="315" r:id="rId18"/>
    <p:sldId id="316" r:id="rId19"/>
    <p:sldId id="332" r:id="rId20"/>
    <p:sldId id="319" r:id="rId21"/>
    <p:sldId id="320" r:id="rId22"/>
    <p:sldId id="321" r:id="rId23"/>
    <p:sldId id="322" r:id="rId24"/>
    <p:sldId id="323" r:id="rId25"/>
    <p:sldId id="324" r:id="rId26"/>
    <p:sldId id="325" r:id="rId27"/>
    <p:sldId id="326" r:id="rId28"/>
    <p:sldId id="327" r:id="rId29"/>
    <p:sldId id="328" r:id="rId30"/>
    <p:sldId id="299" r:id="rId31"/>
    <p:sldId id="300" r:id="rId32"/>
    <p:sldId id="336" r:id="rId33"/>
    <p:sldId id="337" r:id="rId34"/>
    <p:sldId id="269" r:id="rId35"/>
    <p:sldId id="270" r:id="rId36"/>
    <p:sldId id="329" r:id="rId37"/>
    <p:sldId id="338" r:id="rId38"/>
    <p:sldId id="333" r:id="rId39"/>
    <p:sldId id="271" r:id="rId40"/>
    <p:sldId id="301" r:id="rId41"/>
    <p:sldId id="273" r:id="rId42"/>
    <p:sldId id="311" r:id="rId43"/>
    <p:sldId id="286"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416ED-6878-41DA-AC6C-0BA75EFFA9C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87405CCD-9AAD-4D27-B589-45E3A69B1995}">
      <dgm:prSet phldrT="[Text]" custT="1"/>
      <dgm:spPr>
        <a:solidFill>
          <a:schemeClr val="bg2">
            <a:lumMod val="75000"/>
          </a:schemeClr>
        </a:solidFill>
      </dgm:spPr>
      <dgm:t>
        <a:bodyPr/>
        <a:lstStyle/>
        <a:p>
          <a:r>
            <a:rPr lang="en-US" sz="2000" b="1" dirty="0" smtClean="0">
              <a:solidFill>
                <a:schemeClr val="tx1"/>
              </a:solidFill>
              <a:effectLst>
                <a:outerShdw blurRad="38100" dist="38100" dir="2700000" algn="tl">
                  <a:srgbClr val="000000">
                    <a:alpha val="43137"/>
                  </a:srgbClr>
                </a:outerShdw>
              </a:effectLst>
            </a:rPr>
            <a:t>Debbie Waggoner</a:t>
          </a:r>
          <a:r>
            <a:rPr lang="en-US" sz="2000" dirty="0" smtClean="0">
              <a:solidFill>
                <a:schemeClr val="tx1"/>
              </a:solidFill>
            </a:rPr>
            <a:t>,  KDE/CKEC Social Studies Instructional Specialist</a:t>
          </a:r>
          <a:endParaRPr lang="en-US" sz="2000" dirty="0">
            <a:solidFill>
              <a:schemeClr val="tx1"/>
            </a:solidFill>
          </a:endParaRPr>
        </a:p>
      </dgm:t>
    </dgm:pt>
    <dgm:pt modelId="{CBF73960-FF8B-453C-998B-5B2397672147}" type="parTrans" cxnId="{606DF797-3301-4C61-B73C-354A0E551445}">
      <dgm:prSet/>
      <dgm:spPr/>
      <dgm:t>
        <a:bodyPr/>
        <a:lstStyle/>
        <a:p>
          <a:endParaRPr lang="en-US"/>
        </a:p>
      </dgm:t>
    </dgm:pt>
    <dgm:pt modelId="{9B4A6AED-7F83-4BC4-BD16-3FE4F04ECAEC}" type="sibTrans" cxnId="{606DF797-3301-4C61-B73C-354A0E551445}">
      <dgm:prSet/>
      <dgm:spPr/>
      <dgm:t>
        <a:bodyPr/>
        <a:lstStyle/>
        <a:p>
          <a:endParaRPr lang="en-US" dirty="0"/>
        </a:p>
      </dgm:t>
    </dgm:pt>
    <dgm:pt modelId="{B6FFD03D-CA13-44ED-8035-A23A683B3F76}">
      <dgm:prSet phldrT="[Text]" custT="1"/>
      <dgm:spPr>
        <a:solidFill>
          <a:schemeClr val="accent3">
            <a:lumMod val="60000"/>
            <a:lumOff val="40000"/>
          </a:schemeClr>
        </a:solidFill>
      </dgm:spPr>
      <dgm:t>
        <a:bodyPr/>
        <a:lstStyle/>
        <a:p>
          <a:r>
            <a:rPr lang="en-US" sz="2000" b="1" dirty="0" smtClean="0">
              <a:solidFill>
                <a:schemeClr val="tx1"/>
              </a:solidFill>
              <a:effectLst>
                <a:outerShdw blurRad="38100" dist="38100" dir="2700000" algn="tl">
                  <a:srgbClr val="000000">
                    <a:alpha val="43137"/>
                  </a:srgbClr>
                </a:outerShdw>
              </a:effectLst>
            </a:rPr>
            <a:t>Laura Smith, </a:t>
          </a:r>
          <a:r>
            <a:rPr lang="en-US" sz="2000" dirty="0" smtClean="0">
              <a:solidFill>
                <a:schemeClr val="tx1"/>
              </a:solidFill>
            </a:rPr>
            <a:t>Instructional Coach, CKEC/CKSEC</a:t>
          </a:r>
          <a:endParaRPr lang="en-US" sz="2000" dirty="0">
            <a:solidFill>
              <a:schemeClr val="tx1"/>
            </a:solidFill>
          </a:endParaRPr>
        </a:p>
      </dgm:t>
    </dgm:pt>
    <dgm:pt modelId="{53984493-1942-4C59-82F7-0DAB23F521C4}" type="parTrans" cxnId="{207D34C7-650E-4931-930D-67FDCF26BD6F}">
      <dgm:prSet/>
      <dgm:spPr/>
      <dgm:t>
        <a:bodyPr/>
        <a:lstStyle/>
        <a:p>
          <a:endParaRPr lang="en-US"/>
        </a:p>
      </dgm:t>
    </dgm:pt>
    <dgm:pt modelId="{1E954A37-4AD0-4F9C-8844-6D78C96245E2}" type="sibTrans" cxnId="{207D34C7-650E-4931-930D-67FDCF26BD6F}">
      <dgm:prSet/>
      <dgm:spPr/>
      <dgm:t>
        <a:bodyPr/>
        <a:lstStyle/>
        <a:p>
          <a:endParaRPr lang="en-US" dirty="0"/>
        </a:p>
      </dgm:t>
    </dgm:pt>
    <dgm:pt modelId="{AD9E5432-F587-4E5C-A201-449C7157097A}">
      <dgm:prSet phldrT="[Text]" custT="1"/>
      <dgm:spPr/>
      <dgm:t>
        <a:bodyPr/>
        <a:lstStyle/>
        <a:p>
          <a:r>
            <a:rPr lang="en-US" sz="2000" b="1" dirty="0" smtClean="0">
              <a:solidFill>
                <a:schemeClr val="tx1"/>
              </a:solidFill>
              <a:effectLst>
                <a:outerShdw blurRad="38100" dist="38100" dir="2700000" algn="tl">
                  <a:srgbClr val="000000">
                    <a:alpha val="43137"/>
                  </a:srgbClr>
                </a:outerShdw>
              </a:effectLst>
            </a:rPr>
            <a:t>Terry Rhodes, </a:t>
          </a:r>
          <a:r>
            <a:rPr lang="en-US" sz="2000" dirty="0" smtClean="0">
              <a:solidFill>
                <a:schemeClr val="tx1"/>
              </a:solidFill>
            </a:rPr>
            <a:t>KDE/CKEC Science Instructional Specialist</a:t>
          </a:r>
          <a:endParaRPr lang="en-US" sz="2000" dirty="0">
            <a:solidFill>
              <a:schemeClr val="tx1"/>
            </a:solidFill>
          </a:endParaRPr>
        </a:p>
      </dgm:t>
    </dgm:pt>
    <dgm:pt modelId="{447814EA-488A-4706-AB40-1112324DC3B3}" type="parTrans" cxnId="{5BCD68F8-3347-4294-B795-CC382DBD7805}">
      <dgm:prSet/>
      <dgm:spPr/>
      <dgm:t>
        <a:bodyPr/>
        <a:lstStyle/>
        <a:p>
          <a:endParaRPr lang="en-US"/>
        </a:p>
      </dgm:t>
    </dgm:pt>
    <dgm:pt modelId="{266BE80F-5891-463E-81F5-9BC9925C1759}" type="sibTrans" cxnId="{5BCD68F8-3347-4294-B795-CC382DBD7805}">
      <dgm:prSet/>
      <dgm:spPr/>
      <dgm:t>
        <a:bodyPr/>
        <a:lstStyle/>
        <a:p>
          <a:endParaRPr lang="en-US" dirty="0"/>
        </a:p>
      </dgm:t>
    </dgm:pt>
    <dgm:pt modelId="{F7BD6C59-65CE-4C79-AFF2-8C9E15801C9E}">
      <dgm:prSet phldrT="[Text]" custT="1"/>
      <dgm:spPr>
        <a:solidFill>
          <a:schemeClr val="accent1">
            <a:lumMod val="60000"/>
            <a:lumOff val="40000"/>
          </a:schemeClr>
        </a:solidFill>
      </dgm:spPr>
      <dgm:t>
        <a:bodyPr/>
        <a:lstStyle/>
        <a:p>
          <a:r>
            <a:rPr lang="en-US" sz="2000" b="1" dirty="0" smtClean="0">
              <a:solidFill>
                <a:schemeClr val="tx1"/>
              </a:solidFill>
              <a:effectLst>
                <a:outerShdw blurRad="38100" dist="38100" dir="2700000" algn="tl">
                  <a:srgbClr val="000000">
                    <a:alpha val="43137"/>
                  </a:srgbClr>
                </a:outerShdw>
              </a:effectLst>
            </a:rPr>
            <a:t>Krista Hall</a:t>
          </a:r>
          <a:r>
            <a:rPr lang="en-US" sz="2000" dirty="0" smtClean="0">
              <a:solidFill>
                <a:schemeClr val="tx1"/>
              </a:solidFill>
            </a:rPr>
            <a:t>, KDE Instructional Consultant</a:t>
          </a:r>
          <a:endParaRPr lang="en-US" sz="2000" dirty="0">
            <a:solidFill>
              <a:schemeClr val="tx1"/>
            </a:solidFill>
          </a:endParaRPr>
        </a:p>
      </dgm:t>
    </dgm:pt>
    <dgm:pt modelId="{2B3D95E9-F5EF-4FA9-B2ED-E8669B3709FC}" type="parTrans" cxnId="{AC791A58-9264-48A3-AC09-CF2DA4E0C9D6}">
      <dgm:prSet/>
      <dgm:spPr/>
      <dgm:t>
        <a:bodyPr/>
        <a:lstStyle/>
        <a:p>
          <a:endParaRPr lang="en-US"/>
        </a:p>
      </dgm:t>
    </dgm:pt>
    <dgm:pt modelId="{BB0BFC3F-2481-461A-B197-EEAA268AB145}" type="sibTrans" cxnId="{AC791A58-9264-48A3-AC09-CF2DA4E0C9D6}">
      <dgm:prSet/>
      <dgm:spPr/>
      <dgm:t>
        <a:bodyPr/>
        <a:lstStyle/>
        <a:p>
          <a:endParaRPr lang="en-US" dirty="0"/>
        </a:p>
      </dgm:t>
    </dgm:pt>
    <dgm:pt modelId="{9946EAC7-686C-4612-BB46-D27DC6728806}">
      <dgm:prSet phldrT="[Text]" custT="1"/>
      <dgm:spPr/>
      <dgm:t>
        <a:bodyPr/>
        <a:lstStyle/>
        <a:p>
          <a:r>
            <a:rPr lang="en-US" sz="2000" b="1" dirty="0" smtClean="0">
              <a:solidFill>
                <a:schemeClr val="tx1"/>
              </a:solidFill>
              <a:effectLst>
                <a:outerShdw blurRad="38100" dist="38100" dir="2700000" algn="tl">
                  <a:srgbClr val="000000">
                    <a:alpha val="43137"/>
                  </a:srgbClr>
                </a:outerShdw>
              </a:effectLst>
            </a:rPr>
            <a:t>Maurice Chappell,</a:t>
          </a:r>
          <a:endParaRPr lang="en-US" sz="2000" b="0" i="1" dirty="0" smtClean="0">
            <a:solidFill>
              <a:schemeClr val="tx1"/>
            </a:solidFill>
          </a:endParaRPr>
        </a:p>
        <a:p>
          <a:r>
            <a:rPr lang="en-US" sz="1800" b="0" i="0" dirty="0" smtClean="0">
              <a:solidFill>
                <a:schemeClr val="tx1"/>
              </a:solidFill>
            </a:rPr>
            <a:t>Director of Implementation &amp; Innovation</a:t>
          </a:r>
          <a:r>
            <a:rPr lang="en-US" sz="1800" dirty="0" smtClean="0">
              <a:solidFill>
                <a:schemeClr val="tx1"/>
              </a:solidFill>
            </a:rPr>
            <a:t>, </a:t>
          </a:r>
        </a:p>
        <a:p>
          <a:r>
            <a:rPr lang="en-US" sz="2000" dirty="0" smtClean="0">
              <a:solidFill>
                <a:schemeClr val="tx1"/>
              </a:solidFill>
            </a:rPr>
            <a:t>Jessamine County Schools</a:t>
          </a:r>
          <a:endParaRPr lang="en-US" sz="2000" dirty="0">
            <a:solidFill>
              <a:schemeClr val="tx1"/>
            </a:solidFill>
          </a:endParaRPr>
        </a:p>
      </dgm:t>
    </dgm:pt>
    <dgm:pt modelId="{A6CCC84F-D56B-474E-A2E6-4ADB61B1DD76}" type="parTrans" cxnId="{6284162E-7206-4979-BDC1-C1205ABF929B}">
      <dgm:prSet/>
      <dgm:spPr/>
      <dgm:t>
        <a:bodyPr/>
        <a:lstStyle/>
        <a:p>
          <a:endParaRPr lang="en-US"/>
        </a:p>
      </dgm:t>
    </dgm:pt>
    <dgm:pt modelId="{22312C81-87CB-4222-AE82-42F201C1D6F8}" type="sibTrans" cxnId="{6284162E-7206-4979-BDC1-C1205ABF929B}">
      <dgm:prSet/>
      <dgm:spPr/>
      <dgm:t>
        <a:bodyPr/>
        <a:lstStyle/>
        <a:p>
          <a:endParaRPr lang="en-US"/>
        </a:p>
      </dgm:t>
    </dgm:pt>
    <dgm:pt modelId="{4E44C9CF-AF7A-4733-ABC8-087FB93F0332}">
      <dgm:prSet phldrT="[Text]"/>
      <dgm:spPr/>
      <dgm:t>
        <a:bodyPr/>
        <a:lstStyle/>
        <a:p>
          <a:r>
            <a:rPr lang="en-US" b="1" dirty="0" smtClean="0">
              <a:solidFill>
                <a:schemeClr val="tx1"/>
              </a:solidFill>
              <a:effectLst>
                <a:outerShdw blurRad="38100" dist="38100" dir="2700000" algn="tl">
                  <a:srgbClr val="000000">
                    <a:alpha val="43137"/>
                  </a:srgbClr>
                </a:outerShdw>
              </a:effectLst>
            </a:rPr>
            <a:t>Rebecca Mueller</a:t>
          </a:r>
          <a:r>
            <a:rPr lang="en-US" b="0" i="1" dirty="0" smtClean="0">
              <a:solidFill>
                <a:schemeClr val="tx1"/>
              </a:solidFill>
            </a:rPr>
            <a:t>,</a:t>
          </a:r>
        </a:p>
        <a:p>
          <a:r>
            <a:rPr lang="en-US" dirty="0" smtClean="0">
              <a:solidFill>
                <a:schemeClr val="tx1"/>
              </a:solidFill>
            </a:rPr>
            <a:t>Doctoral Student, University of Kentucky</a:t>
          </a:r>
          <a:endParaRPr lang="en-US" dirty="0">
            <a:solidFill>
              <a:schemeClr val="tx1"/>
            </a:solidFill>
          </a:endParaRPr>
        </a:p>
      </dgm:t>
    </dgm:pt>
    <dgm:pt modelId="{5DEFE70C-05F9-4A0A-8B86-BBF3F3AEC03B}" type="parTrans" cxnId="{CE32D2AD-E1B5-4CFD-9789-D2599750FEAE}">
      <dgm:prSet/>
      <dgm:spPr/>
      <dgm:t>
        <a:bodyPr/>
        <a:lstStyle/>
        <a:p>
          <a:endParaRPr lang="en-US"/>
        </a:p>
      </dgm:t>
    </dgm:pt>
    <dgm:pt modelId="{87CAB5D4-A4AA-43B4-9460-2DC4D5DC406A}" type="sibTrans" cxnId="{CE32D2AD-E1B5-4CFD-9789-D2599750FEAE}">
      <dgm:prSet/>
      <dgm:spPr/>
      <dgm:t>
        <a:bodyPr/>
        <a:lstStyle/>
        <a:p>
          <a:endParaRPr lang="en-US"/>
        </a:p>
      </dgm:t>
    </dgm:pt>
    <dgm:pt modelId="{A89F6C92-A515-41B5-92C3-8BA1B92C7723}" type="pres">
      <dgm:prSet presAssocID="{A12416ED-6878-41DA-AC6C-0BA75EFFA9C6}" presName="Name0" presStyleCnt="0">
        <dgm:presLayoutVars>
          <dgm:dir/>
          <dgm:resizeHandles val="exact"/>
        </dgm:presLayoutVars>
      </dgm:prSet>
      <dgm:spPr/>
      <dgm:t>
        <a:bodyPr/>
        <a:lstStyle/>
        <a:p>
          <a:endParaRPr lang="en-US"/>
        </a:p>
      </dgm:t>
    </dgm:pt>
    <dgm:pt modelId="{A20122F2-C395-4D58-8D7B-595CE312E9E3}" type="pres">
      <dgm:prSet presAssocID="{A12416ED-6878-41DA-AC6C-0BA75EFFA9C6}" presName="cycle" presStyleCnt="0"/>
      <dgm:spPr/>
      <dgm:t>
        <a:bodyPr/>
        <a:lstStyle/>
        <a:p>
          <a:endParaRPr lang="en-US"/>
        </a:p>
      </dgm:t>
    </dgm:pt>
    <dgm:pt modelId="{565CF8E3-F73A-4077-9FEA-E2CA136C6455}" type="pres">
      <dgm:prSet presAssocID="{87405CCD-9AAD-4D27-B589-45E3A69B1995}" presName="nodeFirstNode" presStyleLbl="node1" presStyleIdx="0" presStyleCnt="6" custScaleX="185845" custScaleY="165877" custRadScaleRad="60494" custRadScaleInc="-157327">
        <dgm:presLayoutVars>
          <dgm:bulletEnabled val="1"/>
        </dgm:presLayoutVars>
      </dgm:prSet>
      <dgm:spPr/>
      <dgm:t>
        <a:bodyPr/>
        <a:lstStyle/>
        <a:p>
          <a:endParaRPr lang="en-US"/>
        </a:p>
      </dgm:t>
    </dgm:pt>
    <dgm:pt modelId="{215E3AE6-B1E3-48EE-9B88-A19EC95E6D79}" type="pres">
      <dgm:prSet presAssocID="{9B4A6AED-7F83-4BC4-BD16-3FE4F04ECAEC}" presName="sibTransFirstNode" presStyleLbl="bgShp" presStyleIdx="0" presStyleCnt="1" custLinFactNeighborX="46624" custLinFactNeighborY="-16397"/>
      <dgm:spPr/>
      <dgm:t>
        <a:bodyPr/>
        <a:lstStyle/>
        <a:p>
          <a:endParaRPr lang="en-US"/>
        </a:p>
      </dgm:t>
    </dgm:pt>
    <dgm:pt modelId="{5A11FEC5-F3BA-4A31-9A2D-A651D023C7D2}" type="pres">
      <dgm:prSet presAssocID="{F7BD6C59-65CE-4C79-AFF2-8C9E15801C9E}" presName="nodeFollowingNodes" presStyleLbl="node1" presStyleIdx="1" presStyleCnt="6" custScaleX="137568" custScaleY="126350" custRadScaleRad="125999" custRadScaleInc="68605">
        <dgm:presLayoutVars>
          <dgm:bulletEnabled val="1"/>
        </dgm:presLayoutVars>
      </dgm:prSet>
      <dgm:spPr/>
      <dgm:t>
        <a:bodyPr/>
        <a:lstStyle/>
        <a:p>
          <a:endParaRPr lang="en-US"/>
        </a:p>
      </dgm:t>
    </dgm:pt>
    <dgm:pt modelId="{D3B60169-6430-4C5E-A5DC-E80135EF4899}" type="pres">
      <dgm:prSet presAssocID="{B6FFD03D-CA13-44ED-8035-A23A683B3F76}" presName="nodeFollowingNodes" presStyleLbl="node1" presStyleIdx="2" presStyleCnt="6" custScaleX="157478" custScaleY="110808" custRadScaleRad="142872" custRadScaleInc="4443">
        <dgm:presLayoutVars>
          <dgm:bulletEnabled val="1"/>
        </dgm:presLayoutVars>
      </dgm:prSet>
      <dgm:spPr/>
      <dgm:t>
        <a:bodyPr/>
        <a:lstStyle/>
        <a:p>
          <a:endParaRPr lang="en-US"/>
        </a:p>
      </dgm:t>
    </dgm:pt>
    <dgm:pt modelId="{11CCE641-D54B-4DDB-A4F8-E541684A115A}" type="pres">
      <dgm:prSet presAssocID="{AD9E5432-F587-4E5C-A201-449C7157097A}" presName="nodeFollowingNodes" presStyleLbl="node1" presStyleIdx="3" presStyleCnt="6" custScaleX="149873" custScaleY="159289" custRadScaleRad="121649" custRadScaleInc="-228912">
        <dgm:presLayoutVars>
          <dgm:bulletEnabled val="1"/>
        </dgm:presLayoutVars>
      </dgm:prSet>
      <dgm:spPr/>
      <dgm:t>
        <a:bodyPr/>
        <a:lstStyle/>
        <a:p>
          <a:endParaRPr lang="en-US"/>
        </a:p>
      </dgm:t>
    </dgm:pt>
    <dgm:pt modelId="{E86A0463-E559-4398-B2DE-527FD339B2DA}" type="pres">
      <dgm:prSet presAssocID="{9946EAC7-686C-4612-BB46-D27DC6728806}" presName="nodeFollowingNodes" presStyleLbl="node1" presStyleIdx="4" presStyleCnt="6" custScaleX="228073" custScaleY="139525" custRadScaleRad="111909" custRadScaleInc="147400">
        <dgm:presLayoutVars>
          <dgm:bulletEnabled val="1"/>
        </dgm:presLayoutVars>
      </dgm:prSet>
      <dgm:spPr/>
      <dgm:t>
        <a:bodyPr/>
        <a:lstStyle/>
        <a:p>
          <a:endParaRPr lang="en-US"/>
        </a:p>
      </dgm:t>
    </dgm:pt>
    <dgm:pt modelId="{051D65F1-3A78-487E-BC6C-4BAF5D32072C}" type="pres">
      <dgm:prSet presAssocID="{4E44C9CF-AF7A-4733-ABC8-087FB93F0332}" presName="nodeFollowingNodes" presStyleLbl="node1" presStyleIdx="5" presStyleCnt="6" custScaleX="151333" custScaleY="139525" custRadScaleRad="79593" custRadScaleInc="-171968">
        <dgm:presLayoutVars>
          <dgm:bulletEnabled val="1"/>
        </dgm:presLayoutVars>
      </dgm:prSet>
      <dgm:spPr/>
      <dgm:t>
        <a:bodyPr/>
        <a:lstStyle/>
        <a:p>
          <a:endParaRPr lang="en-US"/>
        </a:p>
      </dgm:t>
    </dgm:pt>
  </dgm:ptLst>
  <dgm:cxnLst>
    <dgm:cxn modelId="{874A4C7C-E4E4-41C2-8E7D-84A91887EBFB}" type="presOf" srcId="{9946EAC7-686C-4612-BB46-D27DC6728806}" destId="{E86A0463-E559-4398-B2DE-527FD339B2DA}" srcOrd="0" destOrd="0" presId="urn:microsoft.com/office/officeart/2005/8/layout/cycle3"/>
    <dgm:cxn modelId="{F83AAE01-4AB0-44F3-9AFB-F8DAA186A40F}" type="presOf" srcId="{4E44C9CF-AF7A-4733-ABC8-087FB93F0332}" destId="{051D65F1-3A78-487E-BC6C-4BAF5D32072C}" srcOrd="0" destOrd="0" presId="urn:microsoft.com/office/officeart/2005/8/layout/cycle3"/>
    <dgm:cxn modelId="{993DF680-B46D-46E9-BD94-6F53A9C0CE13}" type="presOf" srcId="{A12416ED-6878-41DA-AC6C-0BA75EFFA9C6}" destId="{A89F6C92-A515-41B5-92C3-8BA1B92C7723}" srcOrd="0" destOrd="0" presId="urn:microsoft.com/office/officeart/2005/8/layout/cycle3"/>
    <dgm:cxn modelId="{1F3B03F3-6757-42CC-A30C-447B73A29209}" type="presOf" srcId="{87405CCD-9AAD-4D27-B589-45E3A69B1995}" destId="{565CF8E3-F73A-4077-9FEA-E2CA136C6455}" srcOrd="0" destOrd="0" presId="urn:microsoft.com/office/officeart/2005/8/layout/cycle3"/>
    <dgm:cxn modelId="{5BCD68F8-3347-4294-B795-CC382DBD7805}" srcId="{A12416ED-6878-41DA-AC6C-0BA75EFFA9C6}" destId="{AD9E5432-F587-4E5C-A201-449C7157097A}" srcOrd="3" destOrd="0" parTransId="{447814EA-488A-4706-AB40-1112324DC3B3}" sibTransId="{266BE80F-5891-463E-81F5-9BC9925C1759}"/>
    <dgm:cxn modelId="{DD761A66-5B62-44B5-88B2-288381A69994}" type="presOf" srcId="{B6FFD03D-CA13-44ED-8035-A23A683B3F76}" destId="{D3B60169-6430-4C5E-A5DC-E80135EF4899}" srcOrd="0" destOrd="0" presId="urn:microsoft.com/office/officeart/2005/8/layout/cycle3"/>
    <dgm:cxn modelId="{6284162E-7206-4979-BDC1-C1205ABF929B}" srcId="{A12416ED-6878-41DA-AC6C-0BA75EFFA9C6}" destId="{9946EAC7-686C-4612-BB46-D27DC6728806}" srcOrd="4" destOrd="0" parTransId="{A6CCC84F-D56B-474E-A2E6-4ADB61B1DD76}" sibTransId="{22312C81-87CB-4222-AE82-42F201C1D6F8}"/>
    <dgm:cxn modelId="{AC791A58-9264-48A3-AC09-CF2DA4E0C9D6}" srcId="{A12416ED-6878-41DA-AC6C-0BA75EFFA9C6}" destId="{F7BD6C59-65CE-4C79-AFF2-8C9E15801C9E}" srcOrd="1" destOrd="0" parTransId="{2B3D95E9-F5EF-4FA9-B2ED-E8669B3709FC}" sibTransId="{BB0BFC3F-2481-461A-B197-EEAA268AB145}"/>
    <dgm:cxn modelId="{9FF68720-E913-4030-A109-5B242E1B7E34}" type="presOf" srcId="{9B4A6AED-7F83-4BC4-BD16-3FE4F04ECAEC}" destId="{215E3AE6-B1E3-48EE-9B88-A19EC95E6D79}" srcOrd="0" destOrd="0" presId="urn:microsoft.com/office/officeart/2005/8/layout/cycle3"/>
    <dgm:cxn modelId="{207D34C7-650E-4931-930D-67FDCF26BD6F}" srcId="{A12416ED-6878-41DA-AC6C-0BA75EFFA9C6}" destId="{B6FFD03D-CA13-44ED-8035-A23A683B3F76}" srcOrd="2" destOrd="0" parTransId="{53984493-1942-4C59-82F7-0DAB23F521C4}" sibTransId="{1E954A37-4AD0-4F9C-8844-6D78C96245E2}"/>
    <dgm:cxn modelId="{8196A912-9F36-4238-8A12-0652A665EF14}" type="presOf" srcId="{AD9E5432-F587-4E5C-A201-449C7157097A}" destId="{11CCE641-D54B-4DDB-A4F8-E541684A115A}" srcOrd="0" destOrd="0" presId="urn:microsoft.com/office/officeart/2005/8/layout/cycle3"/>
    <dgm:cxn modelId="{606DF797-3301-4C61-B73C-354A0E551445}" srcId="{A12416ED-6878-41DA-AC6C-0BA75EFFA9C6}" destId="{87405CCD-9AAD-4D27-B589-45E3A69B1995}" srcOrd="0" destOrd="0" parTransId="{CBF73960-FF8B-453C-998B-5B2397672147}" sibTransId="{9B4A6AED-7F83-4BC4-BD16-3FE4F04ECAEC}"/>
    <dgm:cxn modelId="{202794FD-3664-43E8-B4EF-5E9F99063BFF}" type="presOf" srcId="{F7BD6C59-65CE-4C79-AFF2-8C9E15801C9E}" destId="{5A11FEC5-F3BA-4A31-9A2D-A651D023C7D2}" srcOrd="0" destOrd="0" presId="urn:microsoft.com/office/officeart/2005/8/layout/cycle3"/>
    <dgm:cxn modelId="{CE32D2AD-E1B5-4CFD-9789-D2599750FEAE}" srcId="{A12416ED-6878-41DA-AC6C-0BA75EFFA9C6}" destId="{4E44C9CF-AF7A-4733-ABC8-087FB93F0332}" srcOrd="5" destOrd="0" parTransId="{5DEFE70C-05F9-4A0A-8B86-BBF3F3AEC03B}" sibTransId="{87CAB5D4-A4AA-43B4-9460-2DC4D5DC406A}"/>
    <dgm:cxn modelId="{AA31F17F-2B24-4133-B1ED-F904BAAAD845}" type="presParOf" srcId="{A89F6C92-A515-41B5-92C3-8BA1B92C7723}" destId="{A20122F2-C395-4D58-8D7B-595CE312E9E3}" srcOrd="0" destOrd="0" presId="urn:microsoft.com/office/officeart/2005/8/layout/cycle3"/>
    <dgm:cxn modelId="{3D2D5F31-601B-471A-922D-EB0EF3638D4F}" type="presParOf" srcId="{A20122F2-C395-4D58-8D7B-595CE312E9E3}" destId="{565CF8E3-F73A-4077-9FEA-E2CA136C6455}" srcOrd="0" destOrd="0" presId="urn:microsoft.com/office/officeart/2005/8/layout/cycle3"/>
    <dgm:cxn modelId="{D5A22F13-5043-4BD4-BA4E-D0BCA88D4129}" type="presParOf" srcId="{A20122F2-C395-4D58-8D7B-595CE312E9E3}" destId="{215E3AE6-B1E3-48EE-9B88-A19EC95E6D79}" srcOrd="1" destOrd="0" presId="urn:microsoft.com/office/officeart/2005/8/layout/cycle3"/>
    <dgm:cxn modelId="{492332CF-E62E-4E00-B15D-99C4BE8F977B}" type="presParOf" srcId="{A20122F2-C395-4D58-8D7B-595CE312E9E3}" destId="{5A11FEC5-F3BA-4A31-9A2D-A651D023C7D2}" srcOrd="2" destOrd="0" presId="urn:microsoft.com/office/officeart/2005/8/layout/cycle3"/>
    <dgm:cxn modelId="{64ED709C-E687-4B8E-9738-410696CF3433}" type="presParOf" srcId="{A20122F2-C395-4D58-8D7B-595CE312E9E3}" destId="{D3B60169-6430-4C5E-A5DC-E80135EF4899}" srcOrd="3" destOrd="0" presId="urn:microsoft.com/office/officeart/2005/8/layout/cycle3"/>
    <dgm:cxn modelId="{71BA161F-DA72-4E51-BA84-CF24DBA0FD70}" type="presParOf" srcId="{A20122F2-C395-4D58-8D7B-595CE312E9E3}" destId="{11CCE641-D54B-4DDB-A4F8-E541684A115A}" srcOrd="4" destOrd="0" presId="urn:microsoft.com/office/officeart/2005/8/layout/cycle3"/>
    <dgm:cxn modelId="{3B604FD0-7189-47F3-9F8D-9BC5987C5BFE}" type="presParOf" srcId="{A20122F2-C395-4D58-8D7B-595CE312E9E3}" destId="{E86A0463-E559-4398-B2DE-527FD339B2DA}" srcOrd="5" destOrd="0" presId="urn:microsoft.com/office/officeart/2005/8/layout/cycle3"/>
    <dgm:cxn modelId="{5D6E22CE-A53E-40BC-8F02-95BBFA7D423B}" type="presParOf" srcId="{A20122F2-C395-4D58-8D7B-595CE312E9E3}" destId="{051D65F1-3A78-487E-BC6C-4BAF5D32072C}"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2" csCatId="colorful" phldr="1"/>
      <dgm:spPr/>
      <dgm:t>
        <a:bodyPr/>
        <a:lstStyle/>
        <a:p>
          <a:endParaRPr lang="en-US"/>
        </a:p>
      </dgm:t>
    </dgm:pt>
    <dgm:pt modelId="{6A0CC1DC-EE94-D14D-8B18-83F3D118407C}">
      <dgm:prSet phldrT="[Text]"/>
      <dgm:spPr/>
      <dgm:t>
        <a:bodyPr/>
        <a:lstStyle/>
        <a:p>
          <a:r>
            <a:rPr lang="en-US" b="1" dirty="0" smtClean="0">
              <a:solidFill>
                <a:srgbClr val="00117E"/>
              </a:solidFill>
            </a:rPr>
            <a:t>Learning</a:t>
          </a:r>
          <a:endParaRPr lang="en-US" b="1" dirty="0">
            <a:solidFill>
              <a:srgbClr val="00117E"/>
            </a:solidFill>
          </a:endParaRPr>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b="1" dirty="0" smtClean="0">
              <a:solidFill>
                <a:srgbClr val="00117E"/>
              </a:solidFill>
            </a:rPr>
            <a:t>Teaching</a:t>
          </a:r>
          <a:endParaRPr lang="en-US" b="1" dirty="0">
            <a:solidFill>
              <a:srgbClr val="00117E"/>
            </a:solidFill>
          </a:endParaRPr>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a:solidFill>
          <a:schemeClr val="accent3">
            <a:lumMod val="85000"/>
          </a:schemeClr>
        </a:solidFill>
      </dgm:spPr>
      <dgm:t>
        <a:bodyPr/>
        <a:lstStyle/>
        <a:p>
          <a:endParaRPr lang="en-US" dirty="0"/>
        </a:p>
      </dgm:t>
    </dgm:pt>
    <dgm:pt modelId="{AFBD3BDE-5D26-0B4A-A829-602E2BFB03D0}">
      <dgm:prSet phldrT="[Text]"/>
      <dgm:spPr/>
      <dgm:t>
        <a:bodyPr/>
        <a:lstStyle/>
        <a:p>
          <a:r>
            <a:rPr lang="en-US" b="1" dirty="0" smtClean="0">
              <a:solidFill>
                <a:srgbClr val="00117E"/>
              </a:solidFill>
            </a:rPr>
            <a:t>Enhancing</a:t>
          </a:r>
          <a:endParaRPr lang="en-US" b="1" dirty="0">
            <a:solidFill>
              <a:srgbClr val="00117E"/>
            </a:solidFill>
          </a:endParaRPr>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b="1" dirty="0" smtClean="0">
              <a:solidFill>
                <a:srgbClr val="00117E"/>
              </a:solidFill>
            </a:rPr>
            <a:t>Supporting</a:t>
          </a:r>
          <a:endParaRPr lang="en-US" b="1" dirty="0">
            <a:solidFill>
              <a:srgbClr val="00117E"/>
            </a:solidFill>
          </a:endParaRPr>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b="1" dirty="0" smtClean="0">
              <a:solidFill>
                <a:srgbClr val="00117E"/>
              </a:solidFill>
            </a:rPr>
            <a:t>Sharing</a:t>
          </a:r>
          <a:endParaRPr lang="en-US" b="1" dirty="0">
            <a:solidFill>
              <a:srgbClr val="00117E"/>
            </a:solidFill>
          </a:endParaRPr>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custRadScaleRad="95566" custRadScaleInc="8149">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custScaleX="111601" custScaleY="98439">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custScaleX="112854" custScaleY="96878"/>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custScaleX="116155" custRadScaleRad="95692" custRadScaleInc="3076">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custScaleX="132062" custLinFactNeighborX="-3282" custLinFactNeighborY="-1094"/>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custScaleX="118767" custScaleY="82014">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ScaleX="118856"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custLinFactNeighborX="273" custLinFactNeighborY="1915"/>
      <dgm:spPr/>
      <dgm:t>
        <a:bodyPr/>
        <a:lstStyle/>
        <a:p>
          <a:endParaRPr lang="en-US"/>
        </a:p>
      </dgm:t>
    </dgm:pt>
  </dgm:ptLst>
  <dgm:cxnLst>
    <dgm:cxn modelId="{BB0E2CC6-8DB8-5040-A6D2-8B764139A1AB}" srcId="{9326FBE3-4772-2647-A067-5E8F375AE70E}" destId="{95C8160D-F6A7-2946-9B74-523498C7E8A4}" srcOrd="3" destOrd="0" parTransId="{974B1D68-364A-7D4D-AC66-028D152A5421}" sibTransId="{C586709B-6B6A-FE47-A507-0BC3CF2DC6E4}"/>
    <dgm:cxn modelId="{1EFF012A-1005-4B70-8296-A46C9BDB3046}" type="presOf" srcId="{6152F142-3CD0-E548-AA2C-B683DB4A3BCF}" destId="{78F69DBD-A0AE-B141-9C4C-814CDCB725FD}"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8E96D3C4-B893-4482-AF1B-7B315F7B8ABB}" type="presOf" srcId="{76E23BBB-DA7C-1144-981C-73AF143B8DA5}" destId="{85C515FA-5A1B-ED41-863F-C8E69963F60A}" srcOrd="0" destOrd="0" presId="urn:microsoft.com/office/officeart/2005/8/layout/cycle1"/>
    <dgm:cxn modelId="{139FFBCD-9548-425C-9F9A-85A9FCD9A38E}" type="presOf" srcId="{5568C93A-6816-AD48-A76F-24B35C62E018}" destId="{9E0CD89B-B70C-164F-81C6-31208B1DCFAE}" srcOrd="0" destOrd="0" presId="urn:microsoft.com/office/officeart/2005/8/layout/cycle1"/>
    <dgm:cxn modelId="{5EC5E60D-7CFA-4A9C-80E2-684927C5B29D}" type="presOf" srcId="{95C8160D-F6A7-2946-9B74-523498C7E8A4}" destId="{CDB00F95-11D7-1842-B554-2E945279B75F}" srcOrd="0" destOrd="0" presId="urn:microsoft.com/office/officeart/2005/8/layout/cycle1"/>
    <dgm:cxn modelId="{BB55D5BE-42CF-4F19-8D06-C3A807D23647}" type="presOf" srcId="{5005168A-A975-CD4B-8044-84231FA76CB4}" destId="{9A854710-B62F-E047-B885-845C28E1EC2A}" srcOrd="0" destOrd="0" presId="urn:microsoft.com/office/officeart/2005/8/layout/cycle1"/>
    <dgm:cxn modelId="{0C52F94E-D6CF-4B8C-8C0E-A6D11915CA2A}" type="presOf" srcId="{0EB9B058-C188-D944-83FB-43BEEDDA1B45}" destId="{32948E22-CC97-8248-959B-48739E1330DA}" srcOrd="0" destOrd="0" presId="urn:microsoft.com/office/officeart/2005/8/layout/cycle1"/>
    <dgm:cxn modelId="{160B0EBB-AFFB-4FD5-AA51-538F0C7FE5D5}" type="presOf" srcId="{9326FBE3-4772-2647-A067-5E8F375AE70E}" destId="{68E7BAA3-CFE6-FC4F-9476-25C866166E9A}" srcOrd="0" destOrd="0" presId="urn:microsoft.com/office/officeart/2005/8/layout/cycle1"/>
    <dgm:cxn modelId="{A125DB0E-850F-4BFE-83F4-B9118CB0DE30}" type="presOf" srcId="{C586709B-6B6A-FE47-A507-0BC3CF2DC6E4}" destId="{A78C3A54-C83D-914E-AE7F-E876335F4BCA}" srcOrd="0" destOrd="0" presId="urn:microsoft.com/office/officeart/2005/8/layout/cycle1"/>
    <dgm:cxn modelId="{1ED4AFC9-5931-42CE-8472-EC5BB4AA9DEE}" type="presOf" srcId="{AFBD3BDE-5D26-0B4A-A829-602E2BFB03D0}" destId="{AC274CE4-FF13-944D-986E-2DDF464ABE37}"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CA23C991-310C-4D47-861B-284CA3905D7B}" srcId="{9326FBE3-4772-2647-A067-5E8F375AE70E}" destId="{AFBD3BDE-5D26-0B4A-A829-602E2BFB03D0}" srcOrd="2" destOrd="0" parTransId="{0A2905AB-1896-444A-A187-3EFA2FA0ACC1}" sibTransId="{6152F142-3CD0-E548-AA2C-B683DB4A3BCF}"/>
    <dgm:cxn modelId="{45136845-AF46-45A5-9944-51E2498EE0DD}" type="presOf" srcId="{B7AA3705-C7FC-EA44-916B-2FAB45891C7C}" destId="{0B5E9BF7-291A-284D-94FF-F32C6D82D213}" srcOrd="0" destOrd="0" presId="urn:microsoft.com/office/officeart/2005/8/layout/cycle1"/>
    <dgm:cxn modelId="{8F2B8B56-ED2F-4E9C-B65F-886EB3827455}" type="presOf" srcId="{6A0CC1DC-EE94-D14D-8B18-83F3D118407C}" destId="{48F132A2-4056-A84B-B762-BF6DE61FCCC7}" srcOrd="0" destOrd="0" presId="urn:microsoft.com/office/officeart/2005/8/layout/cycle1"/>
    <dgm:cxn modelId="{931527D3-79F6-44A3-9BE9-D9C0D02A8B7A}" type="presParOf" srcId="{68E7BAA3-CFE6-FC4F-9476-25C866166E9A}" destId="{D0E65504-9738-0144-AB11-3CA47AAD4627}" srcOrd="0" destOrd="0" presId="urn:microsoft.com/office/officeart/2005/8/layout/cycle1"/>
    <dgm:cxn modelId="{9339FBE2-79EB-4928-AF74-2B5883A4D1F1}" type="presParOf" srcId="{68E7BAA3-CFE6-FC4F-9476-25C866166E9A}" destId="{48F132A2-4056-A84B-B762-BF6DE61FCCC7}" srcOrd="1" destOrd="0" presId="urn:microsoft.com/office/officeart/2005/8/layout/cycle1"/>
    <dgm:cxn modelId="{AF8C7C39-DF19-4F94-A430-89395D3FB8DF}" type="presParOf" srcId="{68E7BAA3-CFE6-FC4F-9476-25C866166E9A}" destId="{32948E22-CC97-8248-959B-48739E1330DA}" srcOrd="2" destOrd="0" presId="urn:microsoft.com/office/officeart/2005/8/layout/cycle1"/>
    <dgm:cxn modelId="{AA988137-A093-4BFA-9C7F-116772907B1B}" type="presParOf" srcId="{68E7BAA3-CFE6-FC4F-9476-25C866166E9A}" destId="{516A35C8-50B9-8F47-842D-40CC4CE9E65B}" srcOrd="3" destOrd="0" presId="urn:microsoft.com/office/officeart/2005/8/layout/cycle1"/>
    <dgm:cxn modelId="{64AB0DAA-9DF5-4A62-B893-A6A78287BD65}" type="presParOf" srcId="{68E7BAA3-CFE6-FC4F-9476-25C866166E9A}" destId="{9A854710-B62F-E047-B885-845C28E1EC2A}" srcOrd="4" destOrd="0" presId="urn:microsoft.com/office/officeart/2005/8/layout/cycle1"/>
    <dgm:cxn modelId="{F5867E69-13B7-47DA-AD6E-82BFC9D41452}" type="presParOf" srcId="{68E7BAA3-CFE6-FC4F-9476-25C866166E9A}" destId="{0B5E9BF7-291A-284D-94FF-F32C6D82D213}" srcOrd="5" destOrd="0" presId="urn:microsoft.com/office/officeart/2005/8/layout/cycle1"/>
    <dgm:cxn modelId="{D02AAD3D-E904-4F80-8160-06C46E2AB602}" type="presParOf" srcId="{68E7BAA3-CFE6-FC4F-9476-25C866166E9A}" destId="{3A2F2327-10D5-024B-A77D-01C5623CA1EF}" srcOrd="6" destOrd="0" presId="urn:microsoft.com/office/officeart/2005/8/layout/cycle1"/>
    <dgm:cxn modelId="{28FDAC55-7757-4FF6-9474-5D0045BC02A1}" type="presParOf" srcId="{68E7BAA3-CFE6-FC4F-9476-25C866166E9A}" destId="{AC274CE4-FF13-944D-986E-2DDF464ABE37}" srcOrd="7" destOrd="0" presId="urn:microsoft.com/office/officeart/2005/8/layout/cycle1"/>
    <dgm:cxn modelId="{5C164311-CFA9-46C1-AAB5-2BC0D386D433}" type="presParOf" srcId="{68E7BAA3-CFE6-FC4F-9476-25C866166E9A}" destId="{78F69DBD-A0AE-B141-9C4C-814CDCB725FD}" srcOrd="8" destOrd="0" presId="urn:microsoft.com/office/officeart/2005/8/layout/cycle1"/>
    <dgm:cxn modelId="{122354FA-2928-44CA-8660-D52813B423AA}" type="presParOf" srcId="{68E7BAA3-CFE6-FC4F-9476-25C866166E9A}" destId="{0E1CE340-14E3-DC4D-8DE8-BB7DB36FF22F}" srcOrd="9" destOrd="0" presId="urn:microsoft.com/office/officeart/2005/8/layout/cycle1"/>
    <dgm:cxn modelId="{F744B1D8-4F63-42D5-A239-A9AE4E66FDC3}" type="presParOf" srcId="{68E7BAA3-CFE6-FC4F-9476-25C866166E9A}" destId="{CDB00F95-11D7-1842-B554-2E945279B75F}" srcOrd="10" destOrd="0" presId="urn:microsoft.com/office/officeart/2005/8/layout/cycle1"/>
    <dgm:cxn modelId="{76C0A3D8-24D0-47C1-A070-A6F5DB72D04B}" type="presParOf" srcId="{68E7BAA3-CFE6-FC4F-9476-25C866166E9A}" destId="{A78C3A54-C83D-914E-AE7F-E876335F4BCA}" srcOrd="11" destOrd="0" presId="urn:microsoft.com/office/officeart/2005/8/layout/cycle1"/>
    <dgm:cxn modelId="{7A470EEC-2509-4914-9BDB-95FB2EBE41B3}" type="presParOf" srcId="{68E7BAA3-CFE6-FC4F-9476-25C866166E9A}" destId="{099D12DF-56B5-7D4B-B07B-223DD05D5C68}" srcOrd="12" destOrd="0" presId="urn:microsoft.com/office/officeart/2005/8/layout/cycle1"/>
    <dgm:cxn modelId="{65F990CF-E9FC-493F-A41C-7E392AC18280}" type="presParOf" srcId="{68E7BAA3-CFE6-FC4F-9476-25C866166E9A}" destId="{9E0CD89B-B70C-164F-81C6-31208B1DCFAE}" srcOrd="13" destOrd="0" presId="urn:microsoft.com/office/officeart/2005/8/layout/cycle1"/>
    <dgm:cxn modelId="{54C7BE76-7720-4F2E-9F85-06EBF5C07390}" type="presParOf" srcId="{68E7BAA3-CFE6-FC4F-9476-25C866166E9A}" destId="{85C515FA-5A1B-ED41-863F-C8E69963F60A}" srcOrd="14" destOrd="0" presId="urn:microsoft.com/office/officeart/2005/8/layout/cycle1"/>
  </dgm:cxnLst>
  <dgm:bg>
    <a:noFill/>
  </dgm:bg>
  <dgm:whole>
    <a:ln>
      <a:noFill/>
    </a:ln>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E3AE6-B1E3-48EE-9B88-A19EC95E6D79}">
      <dsp:nvSpPr>
        <dsp:cNvPr id="0" name=""/>
        <dsp:cNvSpPr/>
      </dsp:nvSpPr>
      <dsp:spPr>
        <a:xfrm>
          <a:off x="2774276" y="375309"/>
          <a:ext cx="4947735" cy="4947735"/>
        </a:xfrm>
        <a:prstGeom prst="circularArrow">
          <a:avLst>
            <a:gd name="adj1" fmla="val 5274"/>
            <a:gd name="adj2" fmla="val 312630"/>
            <a:gd name="adj3" fmla="val 12498626"/>
            <a:gd name="adj4" fmla="val 18234878"/>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CF8E3-F73A-4077-9FEA-E2CA136C6455}">
      <dsp:nvSpPr>
        <dsp:cNvPr id="0" name=""/>
        <dsp:cNvSpPr/>
      </dsp:nvSpPr>
      <dsp:spPr>
        <a:xfrm>
          <a:off x="1202254" y="1523999"/>
          <a:ext cx="3478114" cy="1552205"/>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Debbie Waggoner</a:t>
          </a:r>
          <a:r>
            <a:rPr lang="en-US" sz="2000" kern="1200" dirty="0" smtClean="0">
              <a:solidFill>
                <a:schemeClr val="tx1"/>
              </a:solidFill>
            </a:rPr>
            <a:t>,  KDE/CKEC Social Studies Instructional Specialist</a:t>
          </a:r>
          <a:endParaRPr lang="en-US" sz="2000" kern="1200" dirty="0">
            <a:solidFill>
              <a:schemeClr val="tx1"/>
            </a:solidFill>
          </a:endParaRPr>
        </a:p>
      </dsp:txBody>
      <dsp:txXfrm>
        <a:off x="1278026" y="1599771"/>
        <a:ext cx="3326570" cy="1400661"/>
      </dsp:txXfrm>
    </dsp:sp>
    <dsp:sp modelId="{5A11FEC5-F3BA-4A31-9A2D-A651D023C7D2}">
      <dsp:nvSpPr>
        <dsp:cNvPr id="0" name=""/>
        <dsp:cNvSpPr/>
      </dsp:nvSpPr>
      <dsp:spPr>
        <a:xfrm>
          <a:off x="5045396" y="2133590"/>
          <a:ext cx="2574603" cy="1182328"/>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Krista Hall</a:t>
          </a:r>
          <a:r>
            <a:rPr lang="en-US" sz="2000" kern="1200" dirty="0" smtClean="0">
              <a:solidFill>
                <a:schemeClr val="tx1"/>
              </a:solidFill>
            </a:rPr>
            <a:t>, KDE Instructional Consultant</a:t>
          </a:r>
          <a:endParaRPr lang="en-US" sz="2000" kern="1200" dirty="0">
            <a:solidFill>
              <a:schemeClr val="tx1"/>
            </a:solidFill>
          </a:endParaRPr>
        </a:p>
      </dsp:txBody>
      <dsp:txXfrm>
        <a:off x="5103112" y="2191306"/>
        <a:ext cx="2459171" cy="1066896"/>
      </dsp:txXfrm>
    </dsp:sp>
    <dsp:sp modelId="{D3B60169-6430-4C5E-A5DC-E80135EF4899}">
      <dsp:nvSpPr>
        <dsp:cNvPr id="0" name=""/>
        <dsp:cNvSpPr/>
      </dsp:nvSpPr>
      <dsp:spPr>
        <a:xfrm>
          <a:off x="4672777" y="3505201"/>
          <a:ext cx="2947222" cy="1036893"/>
        </a:xfrm>
        <a:prstGeom prst="round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Laura Smith, </a:t>
          </a:r>
          <a:r>
            <a:rPr lang="en-US" sz="2000" kern="1200" dirty="0" smtClean="0">
              <a:solidFill>
                <a:schemeClr val="tx1"/>
              </a:solidFill>
            </a:rPr>
            <a:t>Instructional Coach, CKEC/CKSEC</a:t>
          </a:r>
          <a:endParaRPr lang="en-US" sz="2000" kern="1200" dirty="0">
            <a:solidFill>
              <a:schemeClr val="tx1"/>
            </a:solidFill>
          </a:endParaRPr>
        </a:p>
      </dsp:txBody>
      <dsp:txXfrm>
        <a:off x="4723394" y="3555818"/>
        <a:ext cx="2845988" cy="935659"/>
      </dsp:txXfrm>
    </dsp:sp>
    <dsp:sp modelId="{11CCE641-D54B-4DDB-A4F8-E541684A115A}">
      <dsp:nvSpPr>
        <dsp:cNvPr id="0" name=""/>
        <dsp:cNvSpPr/>
      </dsp:nvSpPr>
      <dsp:spPr>
        <a:xfrm>
          <a:off x="4815106" y="610625"/>
          <a:ext cx="2804893" cy="1490557"/>
        </a:xfrm>
        <a:prstGeom prst="roundRect">
          <a:avLst/>
        </a:prstGeom>
        <a:solidFill>
          <a:schemeClr val="accent5">
            <a:hueOff val="183386"/>
            <a:satOff val="36682"/>
            <a:lumOff val="8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Terry Rhodes, </a:t>
          </a:r>
          <a:r>
            <a:rPr lang="en-US" sz="2000" kern="1200" dirty="0" smtClean="0">
              <a:solidFill>
                <a:schemeClr val="tx1"/>
              </a:solidFill>
            </a:rPr>
            <a:t>KDE/CKEC Science Instructional Specialist</a:t>
          </a:r>
          <a:endParaRPr lang="en-US" sz="2000" kern="1200" dirty="0">
            <a:solidFill>
              <a:schemeClr val="tx1"/>
            </a:solidFill>
          </a:endParaRPr>
        </a:p>
      </dsp:txBody>
      <dsp:txXfrm>
        <a:off x="4887869" y="683388"/>
        <a:ext cx="2659367" cy="1345031"/>
      </dsp:txXfrm>
    </dsp:sp>
    <dsp:sp modelId="{E86A0463-E559-4398-B2DE-527FD339B2DA}">
      <dsp:nvSpPr>
        <dsp:cNvPr id="0" name=""/>
        <dsp:cNvSpPr/>
      </dsp:nvSpPr>
      <dsp:spPr>
        <a:xfrm>
          <a:off x="440256" y="228601"/>
          <a:ext cx="4268417" cy="1305614"/>
        </a:xfrm>
        <a:prstGeom prst="roundRect">
          <a:avLst/>
        </a:prstGeom>
        <a:solidFill>
          <a:schemeClr val="accent5">
            <a:hueOff val="244514"/>
            <a:satOff val="48910"/>
            <a:lumOff val="11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Maurice Chappell,</a:t>
          </a:r>
          <a:endParaRPr lang="en-US" sz="2000" b="0" i="1" kern="1200" dirty="0" smtClean="0">
            <a:solidFill>
              <a:schemeClr val="tx1"/>
            </a:solidFill>
          </a:endParaRPr>
        </a:p>
        <a:p>
          <a:pPr lvl="0" algn="ctr" defTabSz="889000">
            <a:lnSpc>
              <a:spcPct val="90000"/>
            </a:lnSpc>
            <a:spcBef>
              <a:spcPct val="0"/>
            </a:spcBef>
            <a:spcAft>
              <a:spcPct val="35000"/>
            </a:spcAft>
          </a:pPr>
          <a:r>
            <a:rPr lang="en-US" sz="1800" b="0" i="0" kern="1200" dirty="0" smtClean="0">
              <a:solidFill>
                <a:schemeClr val="tx1"/>
              </a:solidFill>
            </a:rPr>
            <a:t>Director of Implementation &amp; Innovation</a:t>
          </a:r>
          <a:r>
            <a:rPr lang="en-US" sz="1800" kern="1200" dirty="0" smtClean="0">
              <a:solidFill>
                <a:schemeClr val="tx1"/>
              </a:solidFill>
            </a:rPr>
            <a:t>, </a:t>
          </a:r>
        </a:p>
        <a:p>
          <a:pPr lvl="0" algn="ctr" defTabSz="889000">
            <a:lnSpc>
              <a:spcPct val="90000"/>
            </a:lnSpc>
            <a:spcBef>
              <a:spcPct val="0"/>
            </a:spcBef>
            <a:spcAft>
              <a:spcPct val="35000"/>
            </a:spcAft>
          </a:pPr>
          <a:r>
            <a:rPr lang="en-US" sz="2000" kern="1200" dirty="0" smtClean="0">
              <a:solidFill>
                <a:schemeClr val="tx1"/>
              </a:solidFill>
            </a:rPr>
            <a:t>Jessamine County Schools</a:t>
          </a:r>
          <a:endParaRPr lang="en-US" sz="2000" kern="1200" dirty="0">
            <a:solidFill>
              <a:schemeClr val="tx1"/>
            </a:solidFill>
          </a:endParaRPr>
        </a:p>
      </dsp:txBody>
      <dsp:txXfrm>
        <a:off x="503991" y="292336"/>
        <a:ext cx="4140947" cy="1178144"/>
      </dsp:txXfrm>
    </dsp:sp>
    <dsp:sp modelId="{051D65F1-3A78-487E-BC6C-4BAF5D32072C}">
      <dsp:nvSpPr>
        <dsp:cNvPr id="0" name=""/>
        <dsp:cNvSpPr/>
      </dsp:nvSpPr>
      <dsp:spPr>
        <a:xfrm>
          <a:off x="1888043" y="3200406"/>
          <a:ext cx="2832217" cy="1305614"/>
        </a:xfrm>
        <a:prstGeom prst="roundRect">
          <a:avLst/>
        </a:prstGeom>
        <a:solidFill>
          <a:schemeClr val="accent5">
            <a:hueOff val="305643"/>
            <a:satOff val="61137"/>
            <a:lumOff val="1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effectLst>
                <a:outerShdw blurRad="38100" dist="38100" dir="2700000" algn="tl">
                  <a:srgbClr val="000000">
                    <a:alpha val="43137"/>
                  </a:srgbClr>
                </a:outerShdw>
              </a:effectLst>
            </a:rPr>
            <a:t>Rebecca Mueller</a:t>
          </a:r>
          <a:r>
            <a:rPr lang="en-US" sz="1900" b="0" i="1" kern="1200" dirty="0" smtClean="0">
              <a:solidFill>
                <a:schemeClr val="tx1"/>
              </a:solidFill>
            </a:rPr>
            <a:t>,</a:t>
          </a:r>
        </a:p>
        <a:p>
          <a:pPr lvl="0" algn="ctr" defTabSz="844550">
            <a:lnSpc>
              <a:spcPct val="90000"/>
            </a:lnSpc>
            <a:spcBef>
              <a:spcPct val="0"/>
            </a:spcBef>
            <a:spcAft>
              <a:spcPct val="35000"/>
            </a:spcAft>
          </a:pPr>
          <a:r>
            <a:rPr lang="en-US" sz="1900" kern="1200" dirty="0" smtClean="0">
              <a:solidFill>
                <a:schemeClr val="tx1"/>
              </a:solidFill>
            </a:rPr>
            <a:t>Doctoral Student, University of Kentucky</a:t>
          </a:r>
          <a:endParaRPr lang="en-US" sz="1900" kern="1200" dirty="0">
            <a:solidFill>
              <a:schemeClr val="tx1"/>
            </a:solidFill>
          </a:endParaRPr>
        </a:p>
      </dsp:txBody>
      <dsp:txXfrm>
        <a:off x="1951778" y="3264141"/>
        <a:ext cx="2704747" cy="117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2890421" y="122236"/>
          <a:ext cx="1001735" cy="10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Learning</a:t>
          </a:r>
          <a:endParaRPr lang="en-US" sz="1700" b="1" kern="1200" dirty="0">
            <a:solidFill>
              <a:srgbClr val="00117E"/>
            </a:solidFill>
          </a:endParaRPr>
        </a:p>
      </dsp:txBody>
      <dsp:txXfrm>
        <a:off x="2890421" y="122236"/>
        <a:ext cx="1001735" cy="1001735"/>
      </dsp:txXfrm>
    </dsp:sp>
    <dsp:sp modelId="{32948E22-CC97-8248-959B-48739E1330DA}">
      <dsp:nvSpPr>
        <dsp:cNvPr id="0" name=""/>
        <dsp:cNvSpPr/>
      </dsp:nvSpPr>
      <dsp:spPr>
        <a:xfrm>
          <a:off x="538879" y="154063"/>
          <a:ext cx="3755981" cy="3755981"/>
        </a:xfrm>
        <a:prstGeom prst="circularArrow">
          <a:avLst>
            <a:gd name="adj1" fmla="val 5201"/>
            <a:gd name="adj2" fmla="val 335955"/>
            <a:gd name="adj3" fmla="val 20992667"/>
            <a:gd name="adj4" fmla="val 19618744"/>
            <a:gd name="adj5" fmla="val 6068"/>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3437667" y="1900646"/>
          <a:ext cx="1117946" cy="98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Teaching</a:t>
          </a:r>
          <a:endParaRPr lang="en-US" sz="1700" b="1" kern="1200" dirty="0">
            <a:solidFill>
              <a:srgbClr val="00117E"/>
            </a:solidFill>
          </a:endParaRPr>
        </a:p>
      </dsp:txBody>
      <dsp:txXfrm>
        <a:off x="3437667" y="1900646"/>
        <a:ext cx="1117946" cy="986098"/>
      </dsp:txXfrm>
    </dsp:sp>
    <dsp:sp modelId="{0B5E9BF7-291A-284D-94FF-F32C6D82D213}">
      <dsp:nvSpPr>
        <dsp:cNvPr id="0" name=""/>
        <dsp:cNvSpPr/>
      </dsp:nvSpPr>
      <dsp:spPr>
        <a:xfrm>
          <a:off x="378991" y="-45382"/>
          <a:ext cx="4238775" cy="3638720"/>
        </a:xfrm>
        <a:prstGeom prst="circularArrow">
          <a:avLst>
            <a:gd name="adj1" fmla="val 5201"/>
            <a:gd name="adj2" fmla="val 335955"/>
            <a:gd name="adj3" fmla="val 4071017"/>
            <a:gd name="adj4" fmla="val 2513746"/>
            <a:gd name="adj5" fmla="val 6068"/>
          </a:avLst>
        </a:prstGeom>
        <a:solidFill>
          <a:schemeClr val="accent3">
            <a:lumMod val="85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1809496" y="2972344"/>
          <a:ext cx="1163565" cy="10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Enhancing</a:t>
          </a:r>
          <a:endParaRPr lang="en-US" sz="1700" b="1" kern="1200" dirty="0">
            <a:solidFill>
              <a:srgbClr val="00117E"/>
            </a:solidFill>
          </a:endParaRPr>
        </a:p>
      </dsp:txBody>
      <dsp:txXfrm>
        <a:off x="1809496" y="2972344"/>
        <a:ext cx="1163565" cy="1001735"/>
      </dsp:txXfrm>
    </dsp:sp>
    <dsp:sp modelId="{78F69DBD-A0AE-B141-9C4C-814CDCB725FD}">
      <dsp:nvSpPr>
        <dsp:cNvPr id="0" name=""/>
        <dsp:cNvSpPr/>
      </dsp:nvSpPr>
      <dsp:spPr>
        <a:xfrm>
          <a:off x="-267458" y="-144908"/>
          <a:ext cx="4960224" cy="3755981"/>
        </a:xfrm>
        <a:prstGeom prst="circularArrow">
          <a:avLst>
            <a:gd name="adj1" fmla="val 5201"/>
            <a:gd name="adj2" fmla="val 335955"/>
            <a:gd name="adj3" fmla="val 8172556"/>
            <a:gd name="adj4" fmla="val 6504953"/>
            <a:gd name="adj5" fmla="val 6068"/>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232143" y="1982914"/>
          <a:ext cx="1189731" cy="82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Supporting</a:t>
          </a:r>
          <a:endParaRPr lang="en-US" sz="1700" b="1" kern="1200" dirty="0">
            <a:solidFill>
              <a:srgbClr val="00117E"/>
            </a:solidFill>
          </a:endParaRPr>
        </a:p>
      </dsp:txBody>
      <dsp:txXfrm>
        <a:off x="232143" y="1982914"/>
        <a:ext cx="1189731" cy="821563"/>
      </dsp:txXfrm>
    </dsp:sp>
    <dsp:sp modelId="{A78C3A54-C83D-914E-AE7F-E876335F4BCA}">
      <dsp:nvSpPr>
        <dsp:cNvPr id="0" name=""/>
        <dsp:cNvSpPr/>
      </dsp:nvSpPr>
      <dsp:spPr>
        <a:xfrm>
          <a:off x="127324" y="-41149"/>
          <a:ext cx="4464209" cy="3755981"/>
        </a:xfrm>
        <a:prstGeom prst="circularArrow">
          <a:avLst>
            <a:gd name="adj1" fmla="val 5201"/>
            <a:gd name="adj2" fmla="val 335955"/>
            <a:gd name="adj3" fmla="val 12297658"/>
            <a:gd name="adj4" fmla="val 10584984"/>
            <a:gd name="adj5" fmla="val 6068"/>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931487" y="29765"/>
          <a:ext cx="1001735" cy="10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Sharing</a:t>
          </a:r>
          <a:endParaRPr lang="en-US" sz="1700" b="1" kern="1200" dirty="0">
            <a:solidFill>
              <a:srgbClr val="00117E"/>
            </a:solidFill>
          </a:endParaRPr>
        </a:p>
      </dsp:txBody>
      <dsp:txXfrm>
        <a:off x="931487" y="29765"/>
        <a:ext cx="1001735" cy="1001735"/>
      </dsp:txXfrm>
    </dsp:sp>
    <dsp:sp modelId="{85C515FA-5A1B-ED41-863F-C8E69963F60A}">
      <dsp:nvSpPr>
        <dsp:cNvPr id="0" name=""/>
        <dsp:cNvSpPr/>
      </dsp:nvSpPr>
      <dsp:spPr>
        <a:xfrm>
          <a:off x="415645" y="105697"/>
          <a:ext cx="3755981" cy="3755981"/>
        </a:xfrm>
        <a:prstGeom prst="circularArrow">
          <a:avLst>
            <a:gd name="adj1" fmla="val 5201"/>
            <a:gd name="adj2" fmla="val 335955"/>
            <a:gd name="adj3" fmla="val 17145868"/>
            <a:gd name="adj4" fmla="val 15472192"/>
            <a:gd name="adj5" fmla="val 6068"/>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6B4C5-2E3F-4CC9-A814-F2A5F0BB39FF}" type="datetimeFigureOut">
              <a:rPr lang="en-US" smtClean="0"/>
              <a:t>4/20/2015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6E380-2A3E-422D-8639-521D8208EE0F}" type="slidenum">
              <a:rPr lang="en-US" smtClean="0"/>
              <a:t>‹#›</a:t>
            </a:fld>
            <a:endParaRPr lang="en-US"/>
          </a:p>
        </p:txBody>
      </p:sp>
    </p:spTree>
    <p:extLst>
      <p:ext uri="{BB962C8B-B14F-4D97-AF65-F5344CB8AC3E}">
        <p14:creationId xmlns:p14="http://schemas.microsoft.com/office/powerpoint/2010/main" val="290560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youtu.be/ZcYc8o3b4X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4F5C019-D281-4664-90D7-E329D15166AD}" type="slidenum">
              <a:rPr lang="en-US" altLang="en-US" smtClean="0">
                <a:latin typeface="Verdana" pitchFamily="34" charset="0"/>
              </a:rPr>
              <a:pPr eaLnBrk="1" hangingPunct="1">
                <a:spcBef>
                  <a:spcPct val="0"/>
                </a:spcBef>
              </a:pPr>
              <a:t>2</a:t>
            </a:fld>
            <a:endParaRPr lang="en-US" altLang="en-US" smtClean="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363" indent="-284163" eaLnBrk="0" hangingPunct="0">
              <a:spcBef>
                <a:spcPct val="30000"/>
              </a:spcBef>
              <a:defRPr sz="1200">
                <a:solidFill>
                  <a:schemeClr val="tx1"/>
                </a:solidFill>
                <a:latin typeface="Calibri" pitchFamily="34" charset="0"/>
                <a:ea typeface="MS PGothic" pitchFamily="34" charset="-128"/>
              </a:defRPr>
            </a:lvl2pPr>
            <a:lvl3pPr marL="1141413" indent="-227013" eaLnBrk="0" hangingPunct="0">
              <a:spcBef>
                <a:spcPct val="30000"/>
              </a:spcBef>
              <a:defRPr sz="1200">
                <a:solidFill>
                  <a:schemeClr val="tx1"/>
                </a:solidFill>
                <a:latin typeface="Calibri" pitchFamily="34" charset="0"/>
                <a:ea typeface="MS PGothic" pitchFamily="34" charset="-128"/>
              </a:defRPr>
            </a:lvl3pPr>
            <a:lvl4pPr marL="1598613" indent="-227013" eaLnBrk="0" hangingPunct="0">
              <a:spcBef>
                <a:spcPct val="30000"/>
              </a:spcBef>
              <a:defRPr sz="1200">
                <a:solidFill>
                  <a:schemeClr val="tx1"/>
                </a:solidFill>
                <a:latin typeface="Calibri" pitchFamily="34" charset="0"/>
                <a:ea typeface="MS PGothic" pitchFamily="34" charset="-128"/>
              </a:defRPr>
            </a:lvl4pPr>
            <a:lvl5pPr marL="2055813" indent="-227013" eaLnBrk="0" hangingPunct="0">
              <a:spcBef>
                <a:spcPct val="30000"/>
              </a:spcBef>
              <a:defRPr sz="1200">
                <a:solidFill>
                  <a:schemeClr val="tx1"/>
                </a:solidFill>
                <a:latin typeface="Calibri" pitchFamily="34" charset="0"/>
                <a:ea typeface="MS PGothic" pitchFamily="34" charset="-128"/>
              </a:defRPr>
            </a:lvl5pPr>
            <a:lvl6pPr marL="25130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2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4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46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A69E952-2BA6-4219-9895-09910947855B}" type="slidenum">
              <a:rPr lang="en-US" altLang="en-US" smtClean="0">
                <a:latin typeface="Verdana" pitchFamily="34" charset="0"/>
              </a:rPr>
              <a:pPr eaLnBrk="1" hangingPunct="1">
                <a:spcBef>
                  <a:spcPct val="0"/>
                </a:spcBef>
              </a:pPr>
              <a:t>3</a:t>
            </a:fld>
            <a:endParaRPr lang="en-US" altLang="en-US"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612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Arial" pitchFamily="34" charset="0"/>
              </a:rPr>
              <a:t>As always, we have your reflection sheet for you to record your thoughts and ideas throughout the meeting. </a:t>
            </a:r>
          </a:p>
          <a:p>
            <a:endParaRPr lang="en-US" altLang="en-US" b="1" smtClean="0">
              <a:latin typeface="Arial" pitchFamily="34" charset="0"/>
            </a:endParaRPr>
          </a:p>
          <a:p>
            <a:r>
              <a:rPr lang="en-US" altLang="en-US" b="1" smtClean="0">
                <a:latin typeface="Arial" pitchFamily="34" charset="0"/>
              </a:rPr>
              <a:t>(Read  Reflection questions)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363" indent="-284163" eaLnBrk="0" hangingPunct="0">
              <a:spcBef>
                <a:spcPct val="30000"/>
              </a:spcBef>
              <a:defRPr sz="1200">
                <a:solidFill>
                  <a:schemeClr val="tx1"/>
                </a:solidFill>
                <a:latin typeface="Calibri" pitchFamily="34" charset="0"/>
                <a:ea typeface="MS PGothic" pitchFamily="34" charset="-128"/>
              </a:defRPr>
            </a:lvl2pPr>
            <a:lvl3pPr marL="1141413" indent="-227013" eaLnBrk="0" hangingPunct="0">
              <a:spcBef>
                <a:spcPct val="30000"/>
              </a:spcBef>
              <a:defRPr sz="1200">
                <a:solidFill>
                  <a:schemeClr val="tx1"/>
                </a:solidFill>
                <a:latin typeface="Calibri" pitchFamily="34" charset="0"/>
                <a:ea typeface="MS PGothic" pitchFamily="34" charset="-128"/>
              </a:defRPr>
            </a:lvl3pPr>
            <a:lvl4pPr marL="1598613" indent="-227013" eaLnBrk="0" hangingPunct="0">
              <a:spcBef>
                <a:spcPct val="30000"/>
              </a:spcBef>
              <a:defRPr sz="1200">
                <a:solidFill>
                  <a:schemeClr val="tx1"/>
                </a:solidFill>
                <a:latin typeface="Calibri" pitchFamily="34" charset="0"/>
                <a:ea typeface="MS PGothic" pitchFamily="34" charset="-128"/>
              </a:defRPr>
            </a:lvl4pPr>
            <a:lvl5pPr marL="2055813" indent="-227013" eaLnBrk="0" hangingPunct="0">
              <a:spcBef>
                <a:spcPct val="30000"/>
              </a:spcBef>
              <a:defRPr sz="1200">
                <a:solidFill>
                  <a:schemeClr val="tx1"/>
                </a:solidFill>
                <a:latin typeface="Calibri" pitchFamily="34" charset="0"/>
                <a:ea typeface="MS PGothic" pitchFamily="34" charset="-128"/>
              </a:defRPr>
            </a:lvl5pPr>
            <a:lvl6pPr marL="25130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2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4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4613" indent="-227013"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A385FA4-C0E1-4F72-A121-8F4839990EC4}" type="slidenum">
              <a:rPr lang="en-US" altLang="en-US" smtClean="0">
                <a:latin typeface="Verdana" pitchFamily="34" charset="0"/>
              </a:rPr>
              <a:pPr eaLnBrk="1" hangingPunct="1">
                <a:spcBef>
                  <a:spcPct val="0"/>
                </a:spcBef>
              </a:pPr>
              <a:t>7</a:t>
            </a:fld>
            <a:endParaRPr lang="en-US" altLang="en-US"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hlinkClick r:id="rId3" tooltip="http://youtu.be/ZcYc8o3b4XI"/>
              </a:rPr>
              <a:t>http://youtu.be/ZcYc8o3b4XI</a:t>
            </a:r>
            <a:endParaRPr lang="en-US" u="sng" dirty="0" smtClean="0"/>
          </a:p>
          <a:p>
            <a:endParaRPr lang="en-US" dirty="0"/>
          </a:p>
        </p:txBody>
      </p:sp>
      <p:sp>
        <p:nvSpPr>
          <p:cNvPr id="4" name="Slide Number Placeholder 3"/>
          <p:cNvSpPr>
            <a:spLocks noGrp="1"/>
          </p:cNvSpPr>
          <p:nvPr>
            <p:ph type="sldNum" sz="quarter" idx="10"/>
          </p:nvPr>
        </p:nvSpPr>
        <p:spPr/>
        <p:txBody>
          <a:bodyPr/>
          <a:lstStyle/>
          <a:p>
            <a:fld id="{3DBBDF35-41D7-4D18-8E9F-C09EF3491211}" type="slidenum">
              <a:rPr lang="en-US" smtClean="0"/>
              <a:t>15</a:t>
            </a:fld>
            <a:endParaRPr lang="en-US"/>
          </a:p>
        </p:txBody>
      </p:sp>
    </p:spTree>
    <p:extLst>
      <p:ext uri="{BB962C8B-B14F-4D97-AF65-F5344CB8AC3E}">
        <p14:creationId xmlns:p14="http://schemas.microsoft.com/office/powerpoint/2010/main" val="200102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You can hand everyone a placard and have them make a human continuum, or you can have them organize the placards on the floor/wall</a:t>
            </a:r>
          </a:p>
          <a:p>
            <a:pPr marL="171450" indent="-171450">
              <a:buFontTx/>
              <a:buChar char="-"/>
            </a:pPr>
            <a:r>
              <a:rPr lang="en-US" dirty="0" smtClean="0"/>
              <a:t>Before</a:t>
            </a:r>
            <a:r>
              <a:rPr lang="en-US" baseline="0" dirty="0" smtClean="0"/>
              <a:t> beginning, have participants discuss what a student would have to do to make the example at each end of the continuum (rally and poster) happen.</a:t>
            </a:r>
            <a:endParaRPr lang="en-US" dirty="0"/>
          </a:p>
        </p:txBody>
      </p:sp>
      <p:sp>
        <p:nvSpPr>
          <p:cNvPr id="4" name="Slide Number Placeholder 3"/>
          <p:cNvSpPr>
            <a:spLocks noGrp="1"/>
          </p:cNvSpPr>
          <p:nvPr>
            <p:ph type="sldNum" sz="quarter" idx="10"/>
          </p:nvPr>
        </p:nvSpPr>
        <p:spPr/>
        <p:txBody>
          <a:bodyPr/>
          <a:lstStyle/>
          <a:p>
            <a:fld id="{AA15849C-0BC7-49F2-9121-5012AE387999}" type="slidenum">
              <a:rPr lang="en-US" smtClean="0"/>
              <a:t>31</a:t>
            </a:fld>
            <a:endParaRPr lang="en-US"/>
          </a:p>
        </p:txBody>
      </p:sp>
    </p:spTree>
    <p:extLst>
      <p:ext uri="{BB962C8B-B14F-4D97-AF65-F5344CB8AC3E}">
        <p14:creationId xmlns:p14="http://schemas.microsoft.com/office/powerpoint/2010/main" val="293104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Quickly read the examples</a:t>
            </a:r>
            <a:r>
              <a:rPr lang="en-US" baseline="0" dirty="0" smtClean="0"/>
              <a:t> in order from least to most complex</a:t>
            </a:r>
            <a:endParaRPr lang="en-US" dirty="0" smtClean="0"/>
          </a:p>
          <a:p>
            <a:pPr marL="0" indent="0">
              <a:buFontTx/>
              <a:buNone/>
            </a:pPr>
            <a:r>
              <a:rPr lang="en-US" dirty="0" smtClean="0"/>
              <a:t>- Questions</a:t>
            </a:r>
            <a:r>
              <a:rPr lang="en-US" baseline="0" dirty="0" smtClean="0"/>
              <a:t> for discussion:</a:t>
            </a:r>
          </a:p>
          <a:p>
            <a:pPr lvl="1"/>
            <a:r>
              <a:rPr lang="en-US" baseline="0" dirty="0" smtClean="0"/>
              <a:t>- Select 1-2 items from the ‘most complex’ end -- W</a:t>
            </a:r>
            <a:r>
              <a:rPr lang="en-US" sz="1200" u="none" strike="noStrike" kern="1200" dirty="0" smtClean="0">
                <a:solidFill>
                  <a:schemeClr val="tx1"/>
                </a:solidFill>
                <a:effectLst/>
                <a:latin typeface="+mn-lt"/>
                <a:ea typeface="+mn-ea"/>
                <a:cs typeface="+mn-cs"/>
              </a:rPr>
              <a:t>hat makes this complex?  What would you have to do as a teacher to support?  What are the advantages of this kind of action?  What are some challenges?</a:t>
            </a:r>
          </a:p>
          <a:p>
            <a:pPr marL="628650" lvl="1" indent="-171450">
              <a:buFontTx/>
              <a:buChar char="-"/>
            </a:pPr>
            <a:r>
              <a:rPr lang="en-US" sz="1200" u="none" strike="noStrike" kern="1200" dirty="0" smtClean="0">
                <a:solidFill>
                  <a:schemeClr val="tx1"/>
                </a:solidFill>
                <a:effectLst/>
                <a:latin typeface="+mn-lt"/>
                <a:ea typeface="+mn-ea"/>
                <a:cs typeface="+mn-cs"/>
              </a:rPr>
              <a:t>Select 1-2 items from the ‘least complex’ end -- What makes this more doable? What are the advantages of this kind of action?  What are some challenges?</a:t>
            </a:r>
          </a:p>
          <a:p>
            <a:pPr marL="628650" lvl="1" indent="-171450">
              <a:buFontTx/>
              <a:buChar char="-"/>
            </a:pPr>
            <a:r>
              <a:rPr lang="en-US" sz="1200" u="none" strike="noStrike" kern="1200" dirty="0" smtClean="0">
                <a:solidFill>
                  <a:schemeClr val="tx1"/>
                </a:solidFill>
                <a:effectLst/>
                <a:latin typeface="+mn-lt"/>
                <a:ea typeface="+mn-ea"/>
                <a:cs typeface="+mn-cs"/>
              </a:rPr>
              <a:t>Where did you put “initiate an informed conversation”? Is this an example of action?</a:t>
            </a:r>
          </a:p>
          <a:p>
            <a:pPr marL="628650" lvl="1" indent="-171450">
              <a:buFontTx/>
              <a:buChar char="-"/>
            </a:pPr>
            <a:r>
              <a:rPr lang="en-US" sz="1200" u="none" strike="noStrike" kern="1200" dirty="0" smtClean="0">
                <a:solidFill>
                  <a:schemeClr val="tx1"/>
                </a:solidFill>
                <a:effectLst/>
                <a:latin typeface="+mn-lt"/>
                <a:ea typeface="+mn-ea"/>
                <a:cs typeface="+mn-cs"/>
              </a:rPr>
              <a:t>Do you think it’s possible for students to take informed action in your school? What supports</a:t>
            </a:r>
            <a:r>
              <a:rPr lang="en-US" sz="1200" u="none" strike="noStrike" kern="1200" baseline="0" dirty="0" smtClean="0">
                <a:solidFill>
                  <a:schemeClr val="tx1"/>
                </a:solidFill>
                <a:effectLst/>
                <a:latin typeface="+mn-lt"/>
                <a:ea typeface="+mn-ea"/>
                <a:cs typeface="+mn-cs"/>
              </a:rPr>
              <a:t> to teachers need to make these types of things happen?</a:t>
            </a:r>
          </a:p>
          <a:p>
            <a:pPr marL="628650" lvl="1" indent="-171450">
              <a:buFontTx/>
              <a:buChar char="-"/>
            </a:pPr>
            <a:r>
              <a:rPr lang="en-US" sz="1200" u="none" strike="noStrike" kern="1200" baseline="0" dirty="0" smtClean="0">
                <a:solidFill>
                  <a:schemeClr val="tx1"/>
                </a:solidFill>
                <a:effectLst/>
                <a:latin typeface="+mn-lt"/>
                <a:ea typeface="+mn-ea"/>
                <a:cs typeface="+mn-cs"/>
              </a:rPr>
              <a:t>What needs to be done to make sure that action is clearly connected to content?</a:t>
            </a:r>
            <a:endParaRPr lang="en-US" u="none" strike="noStrike" dirty="0" smtClean="0">
              <a:effectLst/>
            </a:endParaRPr>
          </a:p>
          <a:p>
            <a:pPr marL="628650" lvl="1" indent="-171450">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15849C-0BC7-49F2-9121-5012AE387999}" type="slidenum">
              <a:rPr lang="en-US" smtClean="0"/>
              <a:t>32</a:t>
            </a:fld>
            <a:endParaRPr lang="en-US"/>
          </a:p>
        </p:txBody>
      </p:sp>
    </p:spTree>
    <p:extLst>
      <p:ext uri="{BB962C8B-B14F-4D97-AF65-F5344CB8AC3E}">
        <p14:creationId xmlns:p14="http://schemas.microsoft.com/office/powerpoint/2010/main" val="425493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Students should build their knowledge and understanding of an issue before engaging in any social action. In the understand stage, students demonstrate that they can now think about the issues behind the inquiry in a new setting or context. The assess stage asks students to consider alternative perspectives, scenarios, or options as they begin to define a possible set of actions. The act stage is where students decide if and how they will put into effect the results of their planning. </a:t>
            </a:r>
          </a:p>
          <a:p>
            <a:endParaRPr lang="en-US" dirty="0"/>
          </a:p>
        </p:txBody>
      </p:sp>
      <p:sp>
        <p:nvSpPr>
          <p:cNvPr id="4" name="Slide Number Placeholder 3"/>
          <p:cNvSpPr>
            <a:spLocks noGrp="1"/>
          </p:cNvSpPr>
          <p:nvPr>
            <p:ph type="sldNum" sz="quarter" idx="10"/>
          </p:nvPr>
        </p:nvSpPr>
        <p:spPr/>
        <p:txBody>
          <a:bodyPr/>
          <a:lstStyle/>
          <a:p>
            <a:fld id="{AA15849C-0BC7-49F2-9121-5012AE387999}" type="slidenum">
              <a:rPr lang="en-US" smtClean="0"/>
              <a:t>33</a:t>
            </a:fld>
            <a:endParaRPr lang="en-US"/>
          </a:p>
        </p:txBody>
      </p:sp>
    </p:spTree>
    <p:extLst>
      <p:ext uri="{BB962C8B-B14F-4D97-AF65-F5344CB8AC3E}">
        <p14:creationId xmlns:p14="http://schemas.microsoft.com/office/powerpoint/2010/main" val="8703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EF609-F7D3-B749-A781-6B56C717828A}" type="slidenum">
              <a:rPr lang="en-US" smtClean="0"/>
              <a:t>34</a:t>
            </a:fld>
            <a:endParaRPr lang="en-US"/>
          </a:p>
        </p:txBody>
      </p:sp>
    </p:spTree>
    <p:extLst>
      <p:ext uri="{BB962C8B-B14F-4D97-AF65-F5344CB8AC3E}">
        <p14:creationId xmlns:p14="http://schemas.microsoft.com/office/powerpoint/2010/main" val="41874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3CDDB21-724F-449E-8B22-52E7002F5C3C}" type="datetimeFigureOut">
              <a:rPr lang="en-US" smtClean="0"/>
              <a:t>4/20/2015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356F118-0F41-4983-B3DD-B69A0A7A768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DDB21-724F-449E-8B22-52E7002F5C3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DDB21-724F-449E-8B22-52E7002F5C3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xfrm>
            <a:off x="553642" y="178594"/>
            <a:ext cx="8036719" cy="1714500"/>
          </a:xfrm>
          <a:prstGeom prst="rect">
            <a:avLst/>
          </a:prstGeom>
        </p:spPr>
        <p:txBody>
          <a:bodyPr lIns="0" tIns="0" rIns="0" bIns="0"/>
          <a:lstStyle>
            <a:lvl1pPr algn="l" defTabSz="410751">
              <a:defRPr sz="5100">
                <a:solidFill>
                  <a:srgbClr val="FFFFFF"/>
                </a:solidFill>
                <a:effectLst>
                  <a:outerShdw blurRad="50800" dist="38100" dir="5400000" rotWithShape="0">
                    <a:srgbClr val="000000"/>
                  </a:outerShdw>
                </a:effectLst>
                <a:latin typeface="+mn-lt"/>
                <a:ea typeface="+mn-ea"/>
                <a:cs typeface="+mn-cs"/>
                <a:sym typeface="Helvetica Neue Light"/>
              </a:defRPr>
            </a:lvl1pPr>
          </a:lstStyle>
          <a:p>
            <a:pPr lvl="0">
              <a:defRPr sz="1800">
                <a:solidFill>
                  <a:srgbClr val="000000"/>
                </a:solidFill>
                <a:effectLst/>
              </a:defRPr>
            </a:pPr>
            <a:r>
              <a:rPr sz="5100">
                <a:solidFill>
                  <a:srgbClr val="FFFFFF"/>
                </a:solidFill>
                <a:effectLst>
                  <a:outerShdw blurRad="50800" dist="38100" dir="5400000" rotWithShape="0">
                    <a:srgbClr val="000000"/>
                  </a:outerShdw>
                </a:effectLst>
              </a:rPr>
              <a:t>Title Text</a:t>
            </a:r>
          </a:p>
        </p:txBody>
      </p:sp>
      <p:sp>
        <p:nvSpPr>
          <p:cNvPr id="21" name="Shape 21"/>
          <p:cNvSpPr>
            <a:spLocks noGrp="1"/>
          </p:cNvSpPr>
          <p:nvPr>
            <p:ph type="body" idx="1"/>
          </p:nvPr>
        </p:nvSpPr>
        <p:spPr>
          <a:xfrm>
            <a:off x="553642" y="1946674"/>
            <a:ext cx="8036719" cy="4018359"/>
          </a:xfrm>
          <a:prstGeom prst="rect">
            <a:avLst/>
          </a:prstGeom>
        </p:spPr>
        <p:txBody>
          <a:bodyPr lIns="0" tIns="0" rIns="0" bIns="0" anchor="ctr"/>
          <a:lstStyle>
            <a:lvl1pPr marL="312528" indent="-312528" defTabSz="410751">
              <a:spcBef>
                <a:spcPts val="2531"/>
              </a:spcBef>
              <a:buSzPct val="30000"/>
              <a:buFontTx/>
              <a:buBlip>
                <a:blip r:embed="rId2"/>
              </a:buBlip>
              <a:defRPr sz="2500">
                <a:solidFill>
                  <a:srgbClr val="FFFFFF"/>
                </a:solidFill>
                <a:effectLst>
                  <a:outerShdw blurRad="50800" dist="38100" dir="5400000" rotWithShape="0">
                    <a:srgbClr val="000000"/>
                  </a:outerShdw>
                </a:effectLst>
                <a:latin typeface="+mn-lt"/>
                <a:ea typeface="+mn-ea"/>
                <a:cs typeface="+mn-cs"/>
                <a:sym typeface="Helvetica Neue Light"/>
              </a:defRPr>
            </a:lvl1pPr>
            <a:lvl2pPr marL="625056" indent="-312528" defTabSz="410751">
              <a:spcBef>
                <a:spcPts val="2531"/>
              </a:spcBef>
              <a:buSzPct val="30000"/>
              <a:buFontTx/>
              <a:buBlip>
                <a:blip r:embed="rId2"/>
              </a:buBlip>
              <a:defRPr sz="2500">
                <a:solidFill>
                  <a:srgbClr val="FFFFFF"/>
                </a:solidFill>
                <a:effectLst>
                  <a:outerShdw blurRad="50800" dist="38100" dir="5400000" rotWithShape="0">
                    <a:srgbClr val="000000"/>
                  </a:outerShdw>
                </a:effectLst>
                <a:latin typeface="+mn-lt"/>
                <a:ea typeface="+mn-ea"/>
                <a:cs typeface="+mn-cs"/>
                <a:sym typeface="Helvetica Neue Light"/>
              </a:defRPr>
            </a:lvl2pPr>
            <a:lvl3pPr indent="-312528" defTabSz="410751">
              <a:spcBef>
                <a:spcPts val="2531"/>
              </a:spcBef>
              <a:buSzPct val="30000"/>
              <a:buFontTx/>
              <a:buBlip>
                <a:blip r:embed="rId2"/>
              </a:buBlip>
              <a:defRPr sz="2500">
                <a:solidFill>
                  <a:srgbClr val="FFFFFF"/>
                </a:solidFill>
                <a:effectLst>
                  <a:outerShdw blurRad="50800" dist="38100" dir="5400000" rotWithShape="0">
                    <a:srgbClr val="000000"/>
                  </a:outerShdw>
                </a:effectLst>
                <a:latin typeface="+mn-lt"/>
                <a:ea typeface="+mn-ea"/>
                <a:cs typeface="+mn-cs"/>
                <a:sym typeface="Helvetica Neue Light"/>
              </a:defRPr>
            </a:lvl3pPr>
            <a:lvl4pPr marL="1250112" indent="-312528" defTabSz="410751">
              <a:spcBef>
                <a:spcPts val="2531"/>
              </a:spcBef>
              <a:buSzPct val="30000"/>
              <a:buFontTx/>
              <a:buBlip>
                <a:blip r:embed="rId2"/>
              </a:buBlip>
              <a:defRPr sz="2500">
                <a:solidFill>
                  <a:srgbClr val="FFFFFF"/>
                </a:solidFill>
                <a:effectLst>
                  <a:outerShdw blurRad="50800" dist="38100" dir="5400000" rotWithShape="0">
                    <a:srgbClr val="000000"/>
                  </a:outerShdw>
                </a:effectLst>
                <a:latin typeface="+mn-lt"/>
                <a:ea typeface="+mn-ea"/>
                <a:cs typeface="+mn-cs"/>
                <a:sym typeface="Helvetica Neue Light"/>
              </a:defRPr>
            </a:lvl4pPr>
            <a:lvl5pPr marL="1562640" indent="-312528" defTabSz="410751">
              <a:spcBef>
                <a:spcPts val="2531"/>
              </a:spcBef>
              <a:buSzPct val="30000"/>
              <a:buFontTx/>
              <a:buBlip>
                <a:blip r:embed="rId2"/>
              </a:buBlip>
              <a:defRPr sz="2500">
                <a:solidFill>
                  <a:srgbClr val="FFFFFF"/>
                </a:solidFill>
                <a:effectLst>
                  <a:outerShdw blurRad="50800" dist="38100" dir="5400000" rotWithShape="0">
                    <a:srgbClr val="000000"/>
                  </a:outerShdw>
                </a:effectLst>
                <a:latin typeface="+mn-lt"/>
                <a:ea typeface="+mn-ea"/>
                <a:cs typeface="+mn-cs"/>
                <a:sym typeface="Helvetica Neue Light"/>
              </a:defRPr>
            </a:lvl5pPr>
          </a:lstStyle>
          <a:p>
            <a:pPr lvl="0">
              <a:defRPr sz="1800">
                <a:solidFill>
                  <a:srgbClr val="000000"/>
                </a:solidFill>
                <a:effectLst/>
              </a:defRPr>
            </a:pPr>
            <a:r>
              <a:rPr sz="2500">
                <a:solidFill>
                  <a:srgbClr val="FFFFFF"/>
                </a:solidFill>
                <a:effectLst>
                  <a:outerShdw blurRad="50800" dist="38100" dir="5400000" rotWithShape="0">
                    <a:srgbClr val="000000"/>
                  </a:outerShdw>
                </a:effectLst>
              </a:rPr>
              <a:t>Body Level One</a:t>
            </a:r>
          </a:p>
          <a:p>
            <a:pPr lvl="1">
              <a:defRPr sz="1800">
                <a:solidFill>
                  <a:srgbClr val="000000"/>
                </a:solidFill>
                <a:effectLst/>
              </a:defRPr>
            </a:pPr>
            <a:r>
              <a:rPr sz="2500">
                <a:solidFill>
                  <a:srgbClr val="FFFFFF"/>
                </a:solidFill>
                <a:effectLst>
                  <a:outerShdw blurRad="50800" dist="38100" dir="5400000" rotWithShape="0">
                    <a:srgbClr val="000000"/>
                  </a:outerShdw>
                </a:effectLst>
              </a:rPr>
              <a:t>Body Level Two</a:t>
            </a:r>
          </a:p>
          <a:p>
            <a:pPr lvl="2">
              <a:defRPr sz="1800">
                <a:solidFill>
                  <a:srgbClr val="000000"/>
                </a:solidFill>
                <a:effectLst/>
              </a:defRPr>
            </a:pPr>
            <a:r>
              <a:rPr sz="2500">
                <a:solidFill>
                  <a:srgbClr val="FFFFFF"/>
                </a:solidFill>
                <a:effectLst>
                  <a:outerShdw blurRad="50800" dist="38100" dir="5400000" rotWithShape="0">
                    <a:srgbClr val="000000"/>
                  </a:outerShdw>
                </a:effectLst>
              </a:rPr>
              <a:t>Body Level Three</a:t>
            </a:r>
          </a:p>
          <a:p>
            <a:pPr lvl="3">
              <a:defRPr sz="1800">
                <a:solidFill>
                  <a:srgbClr val="000000"/>
                </a:solidFill>
                <a:effectLst/>
              </a:defRPr>
            </a:pPr>
            <a:r>
              <a:rPr sz="2500">
                <a:solidFill>
                  <a:srgbClr val="FFFFFF"/>
                </a:solidFill>
                <a:effectLst>
                  <a:outerShdw blurRad="50800" dist="38100" dir="5400000" rotWithShape="0">
                    <a:srgbClr val="000000"/>
                  </a:outerShdw>
                </a:effectLst>
              </a:rPr>
              <a:t>Body Level Four</a:t>
            </a:r>
          </a:p>
          <a:p>
            <a:pPr lvl="4">
              <a:defRPr sz="1800">
                <a:solidFill>
                  <a:srgbClr val="000000"/>
                </a:solidFill>
                <a:effectLst/>
              </a:defRPr>
            </a:pPr>
            <a:r>
              <a:rPr sz="2500">
                <a:solidFill>
                  <a:srgbClr val="FFFFFF"/>
                </a:solidFill>
                <a:effectLst>
                  <a:outerShdw blurRad="50800" dist="38100" dir="5400000" rotWithShape="0">
                    <a:srgbClr val="000000"/>
                  </a:outerShdw>
                </a:effectLst>
              </a:rPr>
              <a:t>Body Level Five</a:t>
            </a:r>
          </a:p>
        </p:txBody>
      </p:sp>
    </p:spTree>
    <p:extLst>
      <p:ext uri="{BB962C8B-B14F-4D97-AF65-F5344CB8AC3E}">
        <p14:creationId xmlns:p14="http://schemas.microsoft.com/office/powerpoint/2010/main" val="23304543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DDB21-724F-449E-8B22-52E7002F5C3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DDB21-724F-449E-8B22-52E7002F5C3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CDDB21-724F-449E-8B22-52E7002F5C3C}"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6F118-0F41-4983-B3DD-B69A0A7A768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CDDB21-724F-449E-8B22-52E7002F5C3C}" type="datetimeFigureOut">
              <a:rPr lang="en-US" smtClean="0"/>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DDB21-724F-449E-8B22-52E7002F5C3C}" type="datetimeFigureOut">
              <a:rPr lang="en-US" smtClean="0"/>
              <a:t>4/20/2015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DDB21-724F-449E-8B22-52E7002F5C3C}" type="datetimeFigureOut">
              <a:rPr lang="en-US" smtClean="0"/>
              <a:t>4/20/2015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3CDDB21-724F-449E-8B22-52E7002F5C3C}" type="datetimeFigureOut">
              <a:rPr lang="en-US" smtClean="0"/>
              <a:t>4/20/2015</a:t>
            </a:fld>
            <a:endParaRPr lang="en-US"/>
          </a:p>
        </p:txBody>
      </p:sp>
      <p:sp>
        <p:nvSpPr>
          <p:cNvPr id="7" name="Slide Number Placeholder 6"/>
          <p:cNvSpPr>
            <a:spLocks noGrp="1"/>
          </p:cNvSpPr>
          <p:nvPr>
            <p:ph type="sldNum" sz="quarter" idx="12"/>
          </p:nvPr>
        </p:nvSpPr>
        <p:spPr/>
        <p:txBody>
          <a:bodyPr/>
          <a:lstStyle/>
          <a:p>
            <a:fld id="{9356F118-0F41-4983-B3DD-B69A0A7A768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DDB21-724F-449E-8B22-52E7002F5C3C}" type="datetimeFigureOut">
              <a:rPr lang="en-US" smtClean="0"/>
              <a:t>4/20/2015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356F118-0F41-4983-B3DD-B69A0A7A76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3CDDB21-724F-449E-8B22-52E7002F5C3C}" type="datetimeFigureOut">
              <a:rPr lang="en-US" smtClean="0"/>
              <a:t>4/20/2015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356F118-0F41-4983-B3DD-B69A0A7A76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ebbiewaggoner.com/mar-2015-social-studies.html"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onderofchildren.wordpress.com/2011/07/21/5-things-you-can-do-to-encouarge-a-growth-mindset-in-ki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ZcYc8o3b4XI"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debbiewaggoner.com/mar-2015-social-studies.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26" Type="http://schemas.microsoft.com/office/2007/relationships/diagramDrawing" Target="../diagrams/drawing2.xml"/><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diagramColors" Target="../diagrams/colors2.xml"/><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2.pn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diagramQuickStyle" Target="../diagrams/quickStyle2.xml"/><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diagramLayout" Target="../diagrams/layout2.xml"/><Relationship Id="rId28" Type="http://schemas.openxmlformats.org/officeDocument/2006/relationships/image" Target="../media/image25.jpeg"/><Relationship Id="rId10" Type="http://schemas.openxmlformats.org/officeDocument/2006/relationships/image" Target="../media/image13.jpeg"/><Relationship Id="rId19" Type="http://schemas.openxmlformats.org/officeDocument/2006/relationships/hyperlink" Target="http://www.scott.kyschools.us/index.aspx" TargetMode="Externa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diagramData" Target="../diagrams/data2.xml"/><Relationship Id="rId27" Type="http://schemas.openxmlformats.org/officeDocument/2006/relationships/image" Target="../media/image24.jpeg"/><Relationship Id="rId30"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mailto:CWarner@ket.org"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7082" y="381000"/>
            <a:ext cx="4293518" cy="1524000"/>
          </a:xfrm>
          <a:solidFill>
            <a:schemeClr val="accent6">
              <a:lumMod val="20000"/>
              <a:lumOff val="80000"/>
            </a:schemeClr>
          </a:solidFill>
        </p:spPr>
        <p:txBody>
          <a:bodyPr>
            <a:normAutofit fontScale="90000"/>
          </a:bodyPr>
          <a:lstStyle/>
          <a:p>
            <a:pPr algn="ctr"/>
            <a:r>
              <a:rPr lang="en-US" b="1" dirty="0" smtClean="0">
                <a:solidFill>
                  <a:srgbClr val="0070C0"/>
                </a:solidFill>
                <a:effectLst>
                  <a:outerShdw blurRad="38100" dist="38100" dir="2700000" algn="tl">
                    <a:srgbClr val="000000">
                      <a:alpha val="43137"/>
                    </a:srgbClr>
                  </a:outerShdw>
                </a:effectLst>
                <a:latin typeface="Bangla MN"/>
                <a:cs typeface="Bangla MN"/>
              </a:rPr>
              <a:t>CKEC Social Studies Content Leadership Network</a:t>
            </a:r>
            <a:endParaRPr lang="en-US" b="1" dirty="0">
              <a:solidFill>
                <a:srgbClr val="0070C0"/>
              </a:solidFill>
              <a:effectLst>
                <a:outerShdw blurRad="38100" dist="38100" dir="2700000" algn="tl">
                  <a:srgbClr val="000000">
                    <a:alpha val="43137"/>
                  </a:srgbClr>
                </a:outerShdw>
              </a:effectLst>
              <a:latin typeface="Bangla MN"/>
              <a:cs typeface="Bangla MN"/>
            </a:endParaRPr>
          </a:p>
        </p:txBody>
      </p:sp>
      <p:sp>
        <p:nvSpPr>
          <p:cNvPr id="3" name="Subtitle 2"/>
          <p:cNvSpPr>
            <a:spLocks noGrp="1"/>
          </p:cNvSpPr>
          <p:nvPr>
            <p:ph type="subTitle" idx="1"/>
          </p:nvPr>
        </p:nvSpPr>
        <p:spPr>
          <a:xfrm>
            <a:off x="850229" y="6166356"/>
            <a:ext cx="7772400" cy="685800"/>
          </a:xfrm>
          <a:solidFill>
            <a:srgbClr val="FFFF00"/>
          </a:solidFill>
        </p:spPr>
        <p:txBody>
          <a:bodyPr>
            <a:normAutofit fontScale="92500" lnSpcReduction="10000"/>
          </a:bodyPr>
          <a:lstStyle/>
          <a:p>
            <a:r>
              <a:rPr lang="en-US" sz="2000" b="1" dirty="0" smtClean="0">
                <a:solidFill>
                  <a:schemeClr val="tx1"/>
                </a:solidFill>
                <a:latin typeface="Bangla MN"/>
                <a:cs typeface="Bangla MN"/>
              </a:rPr>
              <a:t>All materials for today’s meeting can be found at</a:t>
            </a:r>
          </a:p>
          <a:p>
            <a:r>
              <a:rPr lang="en-US" sz="2000" b="1" dirty="0">
                <a:latin typeface="Bangla MN"/>
                <a:cs typeface="Bangla MN"/>
                <a:hlinkClick r:id="rId2"/>
              </a:rPr>
              <a:t>http://</a:t>
            </a:r>
            <a:r>
              <a:rPr lang="en-US" sz="2000" b="1" dirty="0" smtClean="0">
                <a:latin typeface="Bangla MN"/>
                <a:cs typeface="Bangla MN"/>
                <a:hlinkClick r:id="rId2"/>
              </a:rPr>
              <a:t>www.debbiewaggoner.com/apr-2015-social-studies.html</a:t>
            </a:r>
            <a:endParaRPr lang="en-US" sz="2000" b="1" dirty="0" smtClean="0">
              <a:latin typeface="Bangla MN"/>
              <a:cs typeface="Bangla MN"/>
            </a:endParaRPr>
          </a:p>
          <a:p>
            <a:endParaRPr lang="en-US" sz="2000" dirty="0">
              <a:latin typeface="Bangla MN"/>
              <a:cs typeface="Bangla MN"/>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4800"/>
            <a:ext cx="1685535" cy="159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81400"/>
            <a:ext cx="1977004" cy="14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2362200"/>
            <a:ext cx="3720890" cy="707886"/>
          </a:xfrm>
          <a:prstGeom prst="rect">
            <a:avLst/>
          </a:prstGeom>
          <a:noFill/>
        </p:spPr>
        <p:txBody>
          <a:bodyPr wrap="none" rtlCol="0">
            <a:spAutoFit/>
          </a:bodyPr>
          <a:lstStyle/>
          <a:p>
            <a:r>
              <a:rPr lang="en-US" sz="4000" b="1" dirty="0" smtClean="0">
                <a:solidFill>
                  <a:srgbClr val="C00000"/>
                </a:solidFill>
                <a:effectLst>
                  <a:outerShdw blurRad="38100" dist="38100" dir="2700000" algn="tl">
                    <a:srgbClr val="000000">
                      <a:alpha val="43137"/>
                    </a:srgbClr>
                  </a:outerShdw>
                </a:effectLst>
              </a:rPr>
              <a:t>April 21</a:t>
            </a:r>
            <a:r>
              <a:rPr lang="en-US" sz="4000" b="1" baseline="30000" dirty="0" smtClean="0">
                <a:solidFill>
                  <a:srgbClr val="C00000"/>
                </a:solidFill>
                <a:effectLst>
                  <a:outerShdw blurRad="38100" dist="38100" dir="2700000" algn="tl">
                    <a:srgbClr val="000000">
                      <a:alpha val="43137"/>
                    </a:srgbClr>
                  </a:outerShdw>
                </a:effectLst>
              </a:rPr>
              <a:t>st</a:t>
            </a:r>
            <a:r>
              <a:rPr lang="en-US" sz="4000" b="1" dirty="0" smtClean="0">
                <a:solidFill>
                  <a:srgbClr val="C00000"/>
                </a:solidFill>
                <a:effectLst>
                  <a:outerShdw blurRad="38100" dist="38100" dir="2700000" algn="tl">
                    <a:srgbClr val="000000">
                      <a:alpha val="43137"/>
                    </a:srgbClr>
                  </a:outerShdw>
                </a:effectLst>
              </a:rPr>
              <a:t>, 2015</a:t>
            </a:r>
            <a:endParaRPr lang="en-US" sz="4000" b="1" dirty="0">
              <a:solidFill>
                <a:srgbClr val="C00000"/>
              </a:solidFill>
              <a:effectLst>
                <a:outerShdw blurRad="38100" dist="38100" dir="2700000" algn="tl">
                  <a:srgbClr val="000000">
                    <a:alpha val="43137"/>
                  </a:srgbClr>
                </a:outerShdw>
              </a:effectLst>
            </a:endParaRPr>
          </a:p>
        </p:txBody>
      </p:sp>
      <p:pic>
        <p:nvPicPr>
          <p:cNvPr id="4098" name="Picture 2" descr="C:\Users\dwaggon\AppData\Local\Microsoft\Windows\Temporary Internet Files\Content.IE5\20XT1T3F\Social_Studies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647" y="2362200"/>
            <a:ext cx="4140754" cy="267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064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3352800" cy="609600"/>
          </a:xfrm>
        </p:spPr>
        <p:txBody>
          <a:bodyPr>
            <a:normAutofit fontScale="90000"/>
          </a:bodyPr>
          <a:lstStyle/>
          <a:p>
            <a:r>
              <a:rPr lang="en-US" dirty="0" smtClean="0"/>
              <a:t>KEY Messages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4800600" cy="632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4619" y="990600"/>
            <a:ext cx="1931939" cy="369332"/>
          </a:xfrm>
          <a:prstGeom prst="rect">
            <a:avLst/>
          </a:prstGeom>
          <a:solidFill>
            <a:srgbClr val="CC99FF"/>
          </a:solidFill>
        </p:spPr>
        <p:txBody>
          <a:bodyPr wrap="none" rtlCol="0">
            <a:spAutoFit/>
          </a:bodyPr>
          <a:lstStyle/>
          <a:p>
            <a:r>
              <a:rPr lang="en-US" b="1" dirty="0" smtClean="0">
                <a:effectLst>
                  <a:outerShdw blurRad="38100" dist="38100" dir="2700000" algn="tl">
                    <a:srgbClr val="000000">
                      <a:alpha val="43137"/>
                    </a:srgbClr>
                  </a:outerShdw>
                </a:effectLst>
              </a:rPr>
              <a:t>Lavender page</a:t>
            </a:r>
            <a:endParaRPr lang="en-US" b="1" dirty="0">
              <a:effectLst>
                <a:outerShdw blurRad="38100" dist="38100" dir="2700000" algn="tl">
                  <a:srgbClr val="000000">
                    <a:alpha val="43137"/>
                  </a:srgbClr>
                </a:outerShdw>
              </a:effectLst>
            </a:endParaRPr>
          </a:p>
        </p:txBody>
      </p:sp>
      <p:sp>
        <p:nvSpPr>
          <p:cNvPr id="6" name="TextBox 5"/>
          <p:cNvSpPr txBox="1"/>
          <p:nvPr/>
        </p:nvSpPr>
        <p:spPr>
          <a:xfrm>
            <a:off x="6304619" y="2145437"/>
            <a:ext cx="1335622" cy="369332"/>
          </a:xfrm>
          <a:prstGeom prst="rect">
            <a:avLst/>
          </a:prstGeom>
          <a:solidFill>
            <a:srgbClr val="CC99FF"/>
          </a:solidFill>
        </p:spPr>
        <p:txBody>
          <a:bodyPr wrap="none" rtlCol="0">
            <a:spAutoFit/>
          </a:bodyPr>
          <a:lstStyle/>
          <a:p>
            <a:r>
              <a:rPr lang="en-US" b="1" dirty="0" smtClean="0">
                <a:effectLst>
                  <a:outerShdw blurRad="38100" dist="38100" dir="2700000" algn="tl">
                    <a:srgbClr val="000000">
                      <a:alpha val="43137"/>
                    </a:srgbClr>
                  </a:outerShdw>
                </a:effectLst>
              </a:rPr>
              <a:t>Feedback</a:t>
            </a:r>
            <a:endParaRPr lang="en-US" b="1" dirty="0">
              <a:effectLst>
                <a:outerShdw blurRad="38100" dist="38100" dir="2700000" algn="tl">
                  <a:srgbClr val="000000">
                    <a:alpha val="43137"/>
                  </a:srgbClr>
                </a:outerShdw>
              </a:effectLst>
            </a:endParaRPr>
          </a:p>
        </p:txBody>
      </p:sp>
      <p:sp>
        <p:nvSpPr>
          <p:cNvPr id="7" name="TextBox 6"/>
          <p:cNvSpPr txBox="1"/>
          <p:nvPr/>
        </p:nvSpPr>
        <p:spPr>
          <a:xfrm>
            <a:off x="6304619" y="4495800"/>
            <a:ext cx="2124299" cy="646331"/>
          </a:xfrm>
          <a:prstGeom prst="rect">
            <a:avLst/>
          </a:prstGeom>
          <a:solidFill>
            <a:srgbClr val="CC99FF"/>
          </a:solidFill>
        </p:spPr>
        <p:txBody>
          <a:bodyPr wrap="none" rtlCol="0">
            <a:spAutoFit/>
          </a:bodyPr>
          <a:lstStyle/>
          <a:p>
            <a:r>
              <a:rPr lang="en-US" b="1" dirty="0" smtClean="0">
                <a:effectLst>
                  <a:outerShdw blurRad="38100" dist="38100" dir="2700000" algn="tl">
                    <a:srgbClr val="000000">
                      <a:alpha val="43137"/>
                    </a:srgbClr>
                  </a:outerShdw>
                </a:effectLst>
              </a:rPr>
              <a:t>Revisions and </a:t>
            </a:r>
          </a:p>
          <a:p>
            <a:r>
              <a:rPr lang="en-US" b="1" dirty="0" smtClean="0">
                <a:effectLst>
                  <a:outerShdw blurRad="38100" dist="38100" dir="2700000" algn="tl">
                    <a:srgbClr val="000000">
                      <a:alpha val="43137"/>
                    </a:srgbClr>
                  </a:outerShdw>
                </a:effectLst>
              </a:rPr>
              <a:t>Support Materials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3563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942064"/>
          </a:xfrm>
          <a:solidFill>
            <a:schemeClr val="accent1">
              <a:lumMod val="40000"/>
              <a:lumOff val="60000"/>
            </a:schemeClr>
          </a:solidFill>
        </p:spPr>
        <p:txBody>
          <a:bodyPr>
            <a:normAutofit/>
          </a:bodyPr>
          <a:lstStyle/>
          <a:p>
            <a:pPr algn="ctr"/>
            <a:r>
              <a:rPr lang="en-US" dirty="0" smtClean="0">
                <a:solidFill>
                  <a:schemeClr val="tx1"/>
                </a:solidFill>
              </a:rPr>
              <a:t>Is </a:t>
            </a:r>
            <a:r>
              <a:rPr lang="en-US" b="1" i="1" dirty="0" smtClean="0">
                <a:solidFill>
                  <a:schemeClr val="tx1"/>
                </a:solidFill>
                <a:effectLst>
                  <a:outerShdw blurRad="38100" dist="38100" dir="2700000" algn="tl">
                    <a:srgbClr val="000000">
                      <a:alpha val="43137"/>
                    </a:srgbClr>
                  </a:outerShdw>
                </a:effectLst>
              </a:rPr>
              <a:t>your</a:t>
            </a:r>
            <a:r>
              <a:rPr lang="en-US" dirty="0" smtClean="0">
                <a:solidFill>
                  <a:schemeClr val="tx1"/>
                </a:solidFill>
              </a:rPr>
              <a:t> MINDSET FIXED?  </a:t>
            </a:r>
            <a:br>
              <a:rPr lang="en-US" dirty="0" smtClean="0">
                <a:solidFill>
                  <a:schemeClr val="tx1"/>
                </a:solidFill>
              </a:rPr>
            </a:br>
            <a:r>
              <a:rPr lang="en-US" dirty="0" smtClean="0">
                <a:solidFill>
                  <a:srgbClr val="C00000"/>
                </a:solidFill>
              </a:rPr>
              <a:t>Do your students know how to </a:t>
            </a:r>
            <a:r>
              <a:rPr lang="en-US" b="1" i="1" dirty="0" smtClean="0">
                <a:solidFill>
                  <a:srgbClr val="C00000"/>
                </a:solidFill>
                <a:effectLst>
                  <a:outerShdw blurRad="38100" dist="38100" dir="2700000" algn="tl">
                    <a:srgbClr val="000000">
                      <a:alpha val="43137"/>
                    </a:srgbClr>
                  </a:outerShdw>
                </a:effectLst>
              </a:rPr>
              <a:t>learn from their mistakes</a:t>
            </a:r>
            <a:r>
              <a:rPr lang="en-US" dirty="0" smtClean="0">
                <a:solidFill>
                  <a:srgbClr val="C00000"/>
                </a:solidFill>
              </a:rPr>
              <a:t>?</a:t>
            </a:r>
            <a:endParaRPr lang="en-US" dirty="0">
              <a:solidFill>
                <a:srgbClr val="C00000"/>
              </a:solidFill>
            </a:endParaRPr>
          </a:p>
        </p:txBody>
      </p:sp>
      <p:pic>
        <p:nvPicPr>
          <p:cNvPr id="5122" name="Picture 2" descr="Learning From Mistak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133599"/>
            <a:ext cx="6781800" cy="4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497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1295400"/>
            <a:ext cx="19050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1" y="838200"/>
            <a:ext cx="8229600" cy="2492990"/>
          </a:xfrm>
          <a:prstGeom prst="rect">
            <a:avLst/>
          </a:prstGeom>
          <a:noFill/>
        </p:spPr>
        <p:txBody>
          <a:bodyPr wrap="square" rtlCol="0">
            <a:spAutoFit/>
          </a:bodyPr>
          <a:lstStyle/>
          <a:p>
            <a:r>
              <a:rPr lang="en-US" sz="2400" dirty="0" smtClean="0"/>
              <a:t>With a partner decide who will read each article on the yellow sheet: </a:t>
            </a:r>
          </a:p>
          <a:p>
            <a:r>
              <a:rPr lang="en-US" sz="2400" b="1" dirty="0" smtClean="0">
                <a:solidFill>
                  <a:srgbClr val="C00000"/>
                </a:solidFill>
              </a:rPr>
              <a:t>--Don't </a:t>
            </a:r>
            <a:r>
              <a:rPr lang="en-US" sz="2400" b="1" dirty="0">
                <a:solidFill>
                  <a:srgbClr val="C00000"/>
                </a:solidFill>
              </a:rPr>
              <a:t>Prevent Students' Mistakes, Prepare for </a:t>
            </a:r>
            <a:r>
              <a:rPr lang="en-US" sz="2400" b="1" dirty="0" smtClean="0">
                <a:solidFill>
                  <a:srgbClr val="C00000"/>
                </a:solidFill>
              </a:rPr>
              <a:t>Them </a:t>
            </a:r>
            <a:r>
              <a:rPr lang="en-US" sz="2400" i="1" u="sng" dirty="0" smtClean="0"/>
              <a:t>or</a:t>
            </a:r>
          </a:p>
          <a:p>
            <a:r>
              <a:rPr lang="en-US" sz="2400" b="1" u="sng" dirty="0" smtClean="0">
                <a:hlinkClick r:id="rId2" tooltip="5 Things You Can Do to Encourage a Growth Mindset in Kids"/>
              </a:rPr>
              <a:t>--5 </a:t>
            </a:r>
            <a:r>
              <a:rPr lang="en-US" sz="2400" b="1" u="sng" dirty="0">
                <a:hlinkClick r:id="rId2" tooltip="5 Things You Can Do to Encourage a Growth Mindset in Kids"/>
              </a:rPr>
              <a:t>Things You Can Do to Encourage a Growth Mindset in Kids</a:t>
            </a:r>
            <a:endParaRPr lang="en-US" sz="2400" dirty="0"/>
          </a:p>
          <a:p>
            <a:endParaRPr lang="en-US" dirty="0"/>
          </a:p>
          <a:p>
            <a:endParaRPr lang="en-US" dirty="0"/>
          </a:p>
        </p:txBody>
      </p:sp>
      <p:sp>
        <p:nvSpPr>
          <p:cNvPr id="5" name="TextBox 4"/>
          <p:cNvSpPr txBox="1"/>
          <p:nvPr/>
        </p:nvSpPr>
        <p:spPr>
          <a:xfrm>
            <a:off x="50571" y="3048000"/>
            <a:ext cx="9042860" cy="2677656"/>
          </a:xfrm>
          <a:prstGeom prst="rect">
            <a:avLst/>
          </a:prstGeom>
          <a:solidFill>
            <a:schemeClr val="accent1">
              <a:lumMod val="40000"/>
              <a:lumOff val="60000"/>
            </a:schemeClr>
          </a:solidFill>
        </p:spPr>
        <p:txBody>
          <a:bodyPr wrap="none" rtlCol="0">
            <a:spAutoFit/>
          </a:bodyPr>
          <a:lstStyle/>
          <a:p>
            <a:r>
              <a:rPr lang="en-US" sz="2400" dirty="0" smtClean="0"/>
              <a:t>After reading your article be ready to share in 3-5minutes:</a:t>
            </a:r>
          </a:p>
          <a:p>
            <a:endParaRPr lang="en-US" sz="800" dirty="0" smtClean="0"/>
          </a:p>
          <a:p>
            <a:pPr marL="342900" indent="-342900">
              <a:buAutoNum type="alphaLcPeriod"/>
            </a:pPr>
            <a:r>
              <a:rPr lang="en-US" sz="2400" u="sng" dirty="0" smtClean="0"/>
              <a:t>Summarize</a:t>
            </a:r>
            <a:r>
              <a:rPr lang="en-US" sz="2400" dirty="0" smtClean="0"/>
              <a:t> the </a:t>
            </a:r>
            <a:r>
              <a:rPr lang="en-US" sz="2400" i="1" dirty="0" smtClean="0">
                <a:effectLst>
                  <a:outerShdw blurRad="38100" dist="38100" dir="2700000" algn="tl">
                    <a:srgbClr val="000000">
                      <a:alpha val="43137"/>
                    </a:srgbClr>
                  </a:outerShdw>
                </a:effectLst>
              </a:rPr>
              <a:t>main points </a:t>
            </a:r>
            <a:r>
              <a:rPr lang="en-US" sz="2400" dirty="0" smtClean="0"/>
              <a:t>of the article</a:t>
            </a:r>
          </a:p>
          <a:p>
            <a:endParaRPr lang="en-US" sz="800" dirty="0" smtClean="0"/>
          </a:p>
          <a:p>
            <a:pPr marL="342900" indent="-342900">
              <a:buAutoNum type="alphaLcPeriod"/>
            </a:pPr>
            <a:r>
              <a:rPr lang="en-US" sz="2400" dirty="0" smtClean="0"/>
              <a:t>Discuss how you plan to use </a:t>
            </a:r>
            <a:r>
              <a:rPr lang="en-US" sz="2400" i="1" dirty="0" smtClean="0">
                <a:effectLst>
                  <a:outerShdw blurRad="38100" dist="38100" dir="2700000" algn="tl">
                    <a:srgbClr val="000000">
                      <a:alpha val="43137"/>
                    </a:srgbClr>
                  </a:outerShdw>
                </a:effectLst>
              </a:rPr>
              <a:t>growth mindsets </a:t>
            </a:r>
            <a:r>
              <a:rPr lang="en-US" sz="2400" dirty="0" smtClean="0"/>
              <a:t>to finish out </a:t>
            </a:r>
          </a:p>
          <a:p>
            <a:r>
              <a:rPr lang="en-US" sz="2400" dirty="0" smtClean="0"/>
              <a:t>     the year </a:t>
            </a:r>
            <a:r>
              <a:rPr lang="en-US" sz="2400" u="sng" dirty="0" smtClean="0"/>
              <a:t>with your students</a:t>
            </a:r>
          </a:p>
          <a:p>
            <a:endParaRPr lang="en-US" sz="800" dirty="0" smtClean="0"/>
          </a:p>
          <a:p>
            <a:pPr marL="342900" indent="-342900">
              <a:buAutoNum type="alphaLcPeriod" startAt="3"/>
            </a:pPr>
            <a:r>
              <a:rPr lang="en-US" sz="2400" dirty="0" smtClean="0"/>
              <a:t>Discuss how you plan to use </a:t>
            </a:r>
            <a:r>
              <a:rPr lang="en-US" sz="2400" i="1" dirty="0" smtClean="0">
                <a:effectLst>
                  <a:outerShdw blurRad="38100" dist="38100" dir="2700000" algn="tl">
                    <a:srgbClr val="000000">
                      <a:alpha val="43137"/>
                    </a:srgbClr>
                  </a:outerShdw>
                </a:effectLst>
              </a:rPr>
              <a:t>growth mindsets </a:t>
            </a:r>
            <a:r>
              <a:rPr lang="en-US" sz="2400" dirty="0" smtClean="0"/>
              <a:t>this spring</a:t>
            </a:r>
          </a:p>
          <a:p>
            <a:r>
              <a:rPr lang="en-US" sz="2400" dirty="0" smtClean="0"/>
              <a:t>     and summer to work </a:t>
            </a:r>
            <a:r>
              <a:rPr lang="en-US" sz="2400" u="sng" dirty="0" smtClean="0"/>
              <a:t>with your social studies colleagues</a:t>
            </a:r>
            <a:r>
              <a:rPr lang="en-US" sz="2400" dirty="0" smtClean="0"/>
              <a:t>. </a:t>
            </a:r>
            <a:endParaRPr lang="en-US" sz="2400" dirty="0"/>
          </a:p>
        </p:txBody>
      </p:sp>
    </p:spTree>
    <p:extLst>
      <p:ext uri="{BB962C8B-B14F-4D97-AF65-F5344CB8AC3E}">
        <p14:creationId xmlns:p14="http://schemas.microsoft.com/office/powerpoint/2010/main" val="28746676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1526264" y="76200"/>
            <a:ext cx="5943600" cy="3199130"/>
          </a:xfrm>
          <a:prstGeom prst="rect">
            <a:avLst/>
          </a:prstGeom>
        </p:spPr>
      </p:pic>
      <p:pic>
        <p:nvPicPr>
          <p:cNvPr id="5" name="Picture 4"/>
          <p:cNvPicPr/>
          <p:nvPr/>
        </p:nvPicPr>
        <p:blipFill>
          <a:blip r:embed="rId3"/>
          <a:stretch>
            <a:fillRect/>
          </a:stretch>
        </p:blipFill>
        <p:spPr>
          <a:xfrm>
            <a:off x="1526264" y="3190567"/>
            <a:ext cx="5943600" cy="3685540"/>
          </a:xfrm>
          <a:prstGeom prst="rect">
            <a:avLst/>
          </a:prstGeom>
        </p:spPr>
      </p:pic>
    </p:spTree>
    <p:extLst>
      <p:ext uri="{BB962C8B-B14F-4D97-AF65-F5344CB8AC3E}">
        <p14:creationId xmlns:p14="http://schemas.microsoft.com/office/powerpoint/2010/main" val="1936198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82251" y="0"/>
            <a:ext cx="7167563" cy="1193415"/>
          </a:xfrm>
          <a:solidFill>
            <a:schemeClr val="accent1">
              <a:lumMod val="40000"/>
              <a:lumOff val="60000"/>
            </a:schemeClr>
          </a:solidFill>
        </p:spPr>
        <p:txBody>
          <a:bodyPr>
            <a:normAutofit fontScale="90000"/>
          </a:bodyPr>
          <a:lstStyle/>
          <a:p>
            <a:r>
              <a:rPr lang="en-US" altLang="en-US" b="1" dirty="0" smtClean="0">
                <a:solidFill>
                  <a:srgbClr val="C00000"/>
                </a:solidFill>
                <a:effectLst>
                  <a:outerShdw blurRad="38100" dist="38100" dir="2700000" algn="tl">
                    <a:srgbClr val="000000">
                      <a:alpha val="43137"/>
                    </a:srgbClr>
                  </a:outerShdw>
                </a:effectLst>
              </a:rPr>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73026" y="1290638"/>
            <a:ext cx="9070974" cy="5567362"/>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35" y="1198594"/>
            <a:ext cx="4709386" cy="565940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886200" y="5410200"/>
            <a:ext cx="1828800" cy="2806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94112" y="6324600"/>
            <a:ext cx="3697287" cy="2806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91398" y="6031366"/>
            <a:ext cx="685801" cy="2806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342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317279"/>
            <a:ext cx="4953001" cy="1022350"/>
          </a:xfrm>
        </p:spPr>
        <p:txBody>
          <a:bodyPr>
            <a:normAutofit/>
          </a:bodyPr>
          <a:lstStyle/>
          <a:p>
            <a:r>
              <a:rPr lang="en-US" sz="3000" b="1" dirty="0" smtClean="0">
                <a:solidFill>
                  <a:srgbClr val="C00000"/>
                </a:solidFill>
                <a:effectLst>
                  <a:outerShdw blurRad="38100" dist="38100" dir="2700000" algn="tl">
                    <a:srgbClr val="000000">
                      <a:alpha val="43137"/>
                    </a:srgbClr>
                  </a:outerShdw>
                </a:effectLst>
              </a:rPr>
              <a:t>Taking Informed Action</a:t>
            </a:r>
            <a:endParaRPr lang="en-US" sz="3000" b="1"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33400" y="2344810"/>
            <a:ext cx="3471168" cy="1260629"/>
          </a:xfrm>
        </p:spPr>
        <p:txBody>
          <a:bodyPr/>
          <a:lstStyle/>
          <a:p>
            <a:r>
              <a:rPr lang="en-US" b="1" u="sng" dirty="0">
                <a:effectLst>
                  <a:outerShdw blurRad="38100" dist="38100" dir="2700000" algn="tl">
                    <a:srgbClr val="000000">
                      <a:alpha val="43137"/>
                    </a:srgbClr>
                  </a:outerShdw>
                </a:effectLst>
                <a:hlinkClick r:id="rId3" tooltip="http://youtu.be/ZcYc8o3b4XI"/>
              </a:rPr>
              <a:t>http://</a:t>
            </a:r>
            <a:r>
              <a:rPr lang="en-US" b="1" u="sng" dirty="0" smtClean="0">
                <a:effectLst>
                  <a:outerShdw blurRad="38100" dist="38100" dir="2700000" algn="tl">
                    <a:srgbClr val="000000">
                      <a:alpha val="43137"/>
                    </a:srgbClr>
                  </a:outerShdw>
                </a:effectLst>
                <a:hlinkClick r:id="rId3" tooltip="http://youtu.be/ZcYc8o3b4XI"/>
              </a:rPr>
              <a:t>youtu.be/ZcYc8o3b4XI</a:t>
            </a:r>
            <a:endParaRPr lang="en-US"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52800"/>
            <a:ext cx="6750050" cy="309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3132">
            <a:off x="6472718" y="1330821"/>
            <a:ext cx="2394787" cy="3092450"/>
          </a:xfrm>
          <a:prstGeom prst="rect">
            <a:avLst/>
          </a:prstGeom>
        </p:spPr>
      </p:pic>
      <p:sp>
        <p:nvSpPr>
          <p:cNvPr id="6" name="TextBox 5"/>
          <p:cNvSpPr txBox="1"/>
          <p:nvPr/>
        </p:nvSpPr>
        <p:spPr>
          <a:xfrm>
            <a:off x="-1" y="-6160"/>
            <a:ext cx="9144000" cy="1323439"/>
          </a:xfrm>
          <a:prstGeom prst="rect">
            <a:avLst/>
          </a:prstGeom>
          <a:solidFill>
            <a:schemeClr val="accent1">
              <a:lumMod val="40000"/>
              <a:lumOff val="6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Focus on one page from the Framework for Teaching: 1E, 2B, or 3C while you are watching the video.  Look for evidence in the video  that corresponds to the page you are reviewing.  Make sure all three pages are represented at Your table.  Be ready to discuss the evidence you see after the video</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Title 1"/>
          <p:cNvSpPr txBox="1">
            <a:spLocks/>
          </p:cNvSpPr>
          <p:nvPr/>
        </p:nvSpPr>
        <p:spPr>
          <a:xfrm>
            <a:off x="1" y="6324600"/>
            <a:ext cx="9143999" cy="533400"/>
          </a:xfrm>
          <a:prstGeom prst="rect">
            <a:avLst/>
          </a:prstGeom>
          <a:solidFill>
            <a:schemeClr val="accent6">
              <a:lumMod val="40000"/>
              <a:lumOff val="60000"/>
            </a:schemeClr>
          </a:solidFill>
        </p:spPr>
        <p:txBody>
          <a:bodyPr vert="horz" lIns="91440" tIns="45720" rIns="91440" bIns="45720" rtlCol="0" anchor="b">
            <a:norm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latin typeface="Arial" panose="020B0604020202020204" pitchFamily="34" charset="0"/>
                <a:cs typeface="Arial" panose="020B0604020202020204" pitchFamily="34" charset="0"/>
              </a:rPr>
              <a:t>Connecting to CHETL/PGES/Framework for Teaching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015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06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 y="5557194"/>
            <a:ext cx="9144000" cy="1323439"/>
          </a:xfrm>
          <a:prstGeom prst="rect">
            <a:avLst/>
          </a:prstGeom>
          <a:solidFill>
            <a:schemeClr val="accent1">
              <a:lumMod val="40000"/>
              <a:lumOff val="6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Focus on one page from the Framework for Teaching: 1E, 2B, or 3C while you are watching the video.  Look for evidence in the video  that corresponds to the page you are reviewing.  Make sure all three pages are represented at Your table.  Be ready to discuss the evidence you see after the video</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752600" y="5015558"/>
            <a:ext cx="599074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1E Designing Coherent Instruction</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110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 y="228600"/>
            <a:ext cx="9190765" cy="371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225" y="5410200"/>
            <a:ext cx="9144000" cy="1323439"/>
          </a:xfrm>
          <a:prstGeom prst="rect">
            <a:avLst/>
          </a:prstGeom>
          <a:solidFill>
            <a:schemeClr val="accent1">
              <a:lumMod val="40000"/>
              <a:lumOff val="6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Focus on one page from the Framework for Teaching: 1E, 2B, or 3C while you are watching the video.  Look for evidence in the video  that corresponds to the page you are reviewing.  Make sure all three pages are represented at Your table.  Be ready to discuss the evidence you see after the video</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295400" y="4191000"/>
            <a:ext cx="6816290"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2B – Establishing a Culture for Learning</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280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8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5534561"/>
            <a:ext cx="9144000" cy="1323439"/>
          </a:xfrm>
          <a:prstGeom prst="rect">
            <a:avLst/>
          </a:prstGeom>
          <a:solidFill>
            <a:schemeClr val="accent1">
              <a:lumMod val="40000"/>
              <a:lumOff val="6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Focus on one page from the Framework for Teaching: 1E, 2B, or 3C while you are watching the video.  Look for evidence in the video  that corresponds to the page you are reviewing.  Make sure all three pages are represented at Your table.  Be ready to discuss the evidence you see after the video</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47119" y="5017377"/>
            <a:ext cx="6252033" cy="523220"/>
          </a:xfrm>
          <a:prstGeom prst="rect">
            <a:avLst/>
          </a:prstGeom>
          <a:solidFill>
            <a:schemeClr val="bg1"/>
          </a:solidFill>
        </p:spPr>
        <p:txBody>
          <a:bodyPr wrap="none" rtlCol="0">
            <a:spAutoFit/>
          </a:bodyPr>
          <a:lstStyle/>
          <a:p>
            <a:r>
              <a:rPr lang="en-US" sz="2800" b="1" dirty="0" smtClean="0">
                <a:effectLst>
                  <a:outerShdw blurRad="38100" dist="38100" dir="2700000" algn="tl">
                    <a:srgbClr val="000000">
                      <a:alpha val="43137"/>
                    </a:srgbClr>
                  </a:outerShdw>
                </a:effectLst>
              </a:rPr>
              <a:t>3C – Engaging Students in Learning</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8210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153400" cy="914400"/>
          </a:xfrm>
          <a:solidFill>
            <a:srgbClr val="FFFF00"/>
          </a:solidFill>
        </p:spPr>
        <p:txBody>
          <a:bodyPr>
            <a:normAutofit/>
          </a:bodyPr>
          <a:lstStyle/>
          <a:p>
            <a:pPr algn="ctr"/>
            <a:r>
              <a:rPr lang="en-US" b="1" dirty="0" smtClean="0"/>
              <a:t>In your grade level group rooms</a:t>
            </a:r>
            <a:endParaRPr lang="en-US" b="1" dirty="0"/>
          </a:p>
        </p:txBody>
      </p:sp>
      <p:sp>
        <p:nvSpPr>
          <p:cNvPr id="3" name="Content Placeholder 2"/>
          <p:cNvSpPr>
            <a:spLocks noGrp="1"/>
          </p:cNvSpPr>
          <p:nvPr>
            <p:ph type="subTitle" idx="1"/>
          </p:nvPr>
        </p:nvSpPr>
        <p:spPr>
          <a:xfrm>
            <a:off x="838200" y="2362200"/>
            <a:ext cx="7315200" cy="3657600"/>
          </a:xfrm>
          <a:solidFill>
            <a:schemeClr val="accent1">
              <a:lumMod val="20000"/>
              <a:lumOff val="80000"/>
            </a:schemeClr>
          </a:solidFill>
        </p:spPr>
        <p:txBody>
          <a:bodyPr>
            <a:normAutofit fontScale="92500"/>
          </a:bodyPr>
          <a:lstStyle/>
          <a:p>
            <a:pPr marL="68580" indent="0">
              <a:buNone/>
            </a:pPr>
            <a:r>
              <a:rPr lang="en-US" sz="3200" dirty="0" smtClean="0">
                <a:latin typeface="Arial" panose="020B0604020202020204" pitchFamily="34" charset="0"/>
                <a:cs typeface="Arial" panose="020B0604020202020204" pitchFamily="34" charset="0"/>
              </a:rPr>
              <a:t>--</a:t>
            </a:r>
            <a:r>
              <a:rPr lang="en-US" sz="3200" u="sng" dirty="0">
                <a:latin typeface="Arial" panose="020B0604020202020204" pitchFamily="34" charset="0"/>
                <a:cs typeface="Arial" panose="020B0604020202020204" pitchFamily="34" charset="0"/>
              </a:rPr>
              <a:t>Review Inquiry Cycle: </a:t>
            </a:r>
            <a:endParaRPr lang="en-US" sz="3200" u="sng" dirty="0" smtClean="0">
              <a:latin typeface="Arial" panose="020B0604020202020204" pitchFamily="34" charset="0"/>
              <a:cs typeface="Arial" panose="020B0604020202020204" pitchFamily="34" charset="0"/>
            </a:endParaRPr>
          </a:p>
          <a:p>
            <a:pPr marL="365760" lvl="1" indent="0">
              <a:buNone/>
            </a:pPr>
            <a:r>
              <a:rPr lang="en-US" sz="3000" dirty="0" smtClean="0">
                <a:latin typeface="Arial" panose="020B0604020202020204" pitchFamily="34" charset="0"/>
                <a:cs typeface="Arial" panose="020B0604020202020204" pitchFamily="34" charset="0"/>
              </a:rPr>
              <a:t>QFT, Evaluating Sources, Argument, </a:t>
            </a:r>
            <a:r>
              <a:rPr lang="en-US" sz="3000" u="sng" dirty="0" smtClean="0">
                <a:latin typeface="Arial" panose="020B0604020202020204" pitchFamily="34" charset="0"/>
                <a:cs typeface="Arial" panose="020B0604020202020204" pitchFamily="34" charset="0"/>
              </a:rPr>
              <a:t>and</a:t>
            </a:r>
          </a:p>
          <a:p>
            <a:pPr marL="365760" lvl="1" indent="0">
              <a:buNone/>
            </a:pPr>
            <a:r>
              <a:rPr lang="en-US" sz="3000" dirty="0" smtClean="0">
                <a:latin typeface="Arial" panose="020B0604020202020204" pitchFamily="34" charset="0"/>
                <a:cs typeface="Arial" panose="020B0604020202020204" pitchFamily="34" charset="0"/>
              </a:rPr>
              <a:t>--Complete the </a:t>
            </a:r>
            <a:r>
              <a:rPr lang="en-US"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Taking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Informed </a:t>
            </a:r>
            <a:r>
              <a:rPr lang="en-US"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Action </a:t>
            </a:r>
            <a:r>
              <a:rPr lang="en-US"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continuum activity</a:t>
            </a:r>
          </a:p>
          <a:p>
            <a:pPr marL="68580" indent="0">
              <a:buNone/>
            </a:pPr>
            <a:r>
              <a:rPr lang="en-US" sz="3200" dirty="0" smtClean="0">
                <a:latin typeface="Arial" panose="020B0604020202020204" pitchFamily="34" charset="0"/>
                <a:cs typeface="Arial" panose="020B0604020202020204" pitchFamily="34" charset="0"/>
              </a:rPr>
              <a:t>--Distill the Content for Geographic </a:t>
            </a:r>
            <a:r>
              <a:rPr lang="en-US" sz="3200" dirty="0">
                <a:latin typeface="Arial" panose="020B0604020202020204" pitchFamily="34" charset="0"/>
                <a:cs typeface="Arial" panose="020B0604020202020204" pitchFamily="34" charset="0"/>
              </a:rPr>
              <a:t>Reasoning Anchor 10 </a:t>
            </a:r>
            <a:r>
              <a:rPr lang="en-US" sz="3200" dirty="0" smtClean="0">
                <a:latin typeface="Arial" panose="020B0604020202020204" pitchFamily="34" charset="0"/>
                <a:cs typeface="Arial" panose="020B0604020202020204" pitchFamily="34" charset="0"/>
              </a:rPr>
              <a:t>for your grade band </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59331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304800"/>
            <a:ext cx="7189788" cy="1752600"/>
          </a:xfrm>
          <a:solidFill>
            <a:schemeClr val="accent6">
              <a:lumMod val="20000"/>
              <a:lumOff val="80000"/>
            </a:schemeClr>
          </a:solidFill>
        </p:spPr>
        <p:txBody>
          <a:bodyPr>
            <a:noAutofit/>
          </a:bodyPr>
          <a:lstStyle/>
          <a:p>
            <a:pPr algn="ctr" eaLnBrk="1" hangingPunct="1">
              <a:defRPr/>
            </a:pPr>
            <a:r>
              <a:rPr lang="en-US" sz="4800" b="1" spc="300" dirty="0" smtClean="0">
                <a:solidFill>
                  <a:srgbClr val="C00000"/>
                </a:solidFill>
                <a:effectLst>
                  <a:outerShdw blurRad="38100" dist="38100" dir="2700000" algn="tl">
                    <a:srgbClr val="000000">
                      <a:alpha val="43137"/>
                    </a:srgbClr>
                  </a:outerShdw>
                </a:effectLst>
              </a:rPr>
              <a:t>CKEC Social Studies</a:t>
            </a:r>
            <a:br>
              <a:rPr lang="en-US" sz="4800" b="1" spc="300" dirty="0" smtClean="0">
                <a:solidFill>
                  <a:srgbClr val="C00000"/>
                </a:solidFill>
                <a:effectLst>
                  <a:outerShdw blurRad="38100" dist="38100" dir="2700000" algn="tl">
                    <a:srgbClr val="000000">
                      <a:alpha val="43137"/>
                    </a:srgbClr>
                  </a:outerShdw>
                </a:effectLst>
              </a:rPr>
            </a:br>
            <a:r>
              <a:rPr lang="en-US" sz="4800" b="1" spc="300" dirty="0" smtClean="0">
                <a:solidFill>
                  <a:srgbClr val="C00000"/>
                </a:solidFill>
                <a:effectLst>
                  <a:outerShdw blurRad="38100" dist="38100" dir="2700000" algn="tl">
                    <a:srgbClr val="000000">
                      <a:alpha val="43137"/>
                    </a:srgbClr>
                  </a:outerShdw>
                </a:effectLst>
              </a:rPr>
              <a:t> Facilitation Team</a:t>
            </a:r>
          </a:p>
        </p:txBody>
      </p:sp>
      <p:graphicFrame>
        <p:nvGraphicFramePr>
          <p:cNvPr id="5" name="Content Placeholder 4"/>
          <p:cNvGraphicFramePr>
            <a:graphicFrameLocks noGrp="1"/>
          </p:cNvGraphicFramePr>
          <p:nvPr>
            <p:ph idx="1"/>
          </p:nvPr>
        </p:nvGraphicFramePr>
        <p:xfrm>
          <a:off x="457200" y="1524000"/>
          <a:ext cx="762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 y="6519446"/>
            <a:ext cx="9144000" cy="338554"/>
          </a:xfrm>
          <a:prstGeom prst="rect">
            <a:avLst/>
          </a:prstGeom>
          <a:solidFill>
            <a:srgbClr val="FFFF00"/>
          </a:solidFill>
        </p:spPr>
        <p:txBody>
          <a:bodyPr wrap="square">
            <a:spAutoFit/>
          </a:bodyPr>
          <a:lstStyle/>
          <a:p>
            <a:pPr algn="ctr"/>
            <a:r>
              <a:rPr lang="en-US" sz="1600" b="1" dirty="0">
                <a:latin typeface="Arial Narrow" panose="020B0606020202030204" pitchFamily="34" charset="0"/>
              </a:rPr>
              <a:t>Today’s materials can be accessed at</a:t>
            </a:r>
            <a:r>
              <a:rPr lang="en-US" sz="1600" b="1" dirty="0" smtClean="0">
                <a:latin typeface="Arial Narrow" panose="020B0606020202030204" pitchFamily="34" charset="0"/>
              </a:rPr>
              <a:t>: </a:t>
            </a:r>
            <a:r>
              <a:rPr lang="en-US" sz="1600" b="1" u="sng" dirty="0" smtClean="0">
                <a:latin typeface="Arial Narrow" panose="020B0606020202030204" pitchFamily="34" charset="0"/>
                <a:hlinkClick r:id="rId8"/>
              </a:rPr>
              <a:t>www.debbiewaggoner.com/apr-2015-social-studies.html</a:t>
            </a:r>
            <a:endParaRPr lang="en-US" sz="1600" dirty="0">
              <a:latin typeface="Arial Narrow" panose="020B0606020202030204" pitchFamily="34" charset="0"/>
            </a:endParaRPr>
          </a:p>
        </p:txBody>
      </p:sp>
    </p:spTree>
    <p:extLst>
      <p:ext uri="{BB962C8B-B14F-4D97-AF65-F5344CB8AC3E}">
        <p14:creationId xmlns:p14="http://schemas.microsoft.com/office/powerpoint/2010/main" val="76430707"/>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23105" y="542924"/>
            <a:ext cx="8215266" cy="539749"/>
          </a:xfrm>
        </p:spPr>
        <p:txBody>
          <a:bodyPr>
            <a:normAutofit/>
          </a:bodyPr>
          <a:lstStyle/>
          <a:p>
            <a:r>
              <a:rPr lang="en-US" altLang="en-US" sz="2400" b="1" dirty="0" smtClean="0">
                <a:effectLst>
                  <a:outerShdw blurRad="38100" dist="38100" dir="2700000" algn="tl">
                    <a:srgbClr val="000000">
                      <a:alpha val="43137"/>
                    </a:srgbClr>
                  </a:outerShdw>
                </a:effectLst>
              </a:rPr>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73026" y="1290638"/>
            <a:ext cx="8888413" cy="5567362"/>
          </a:xfrm>
          <a:prstGeom prst="rect">
            <a:avLst/>
          </a:prstGeom>
          <a:noFill/>
          <a:ln w="9525">
            <a:noFill/>
            <a:miter lim="800000"/>
            <a:headEnd/>
            <a:tailEnd/>
          </a:ln>
        </p:spPr>
      </p:pic>
      <p:pic>
        <p:nvPicPr>
          <p:cNvPr id="119810" name="Picture 2"/>
          <p:cNvPicPr>
            <a:picLocks noChangeAspect="1" noChangeArrowheads="1"/>
          </p:cNvPicPr>
          <p:nvPr/>
        </p:nvPicPr>
        <p:blipFill>
          <a:blip r:embed="rId3" cstate="print"/>
          <a:srcRect/>
          <a:stretch>
            <a:fillRect/>
          </a:stretch>
        </p:blipFill>
        <p:spPr bwMode="auto">
          <a:xfrm>
            <a:off x="1981201" y="1143002"/>
            <a:ext cx="5299075" cy="5521325"/>
          </a:xfrm>
          <a:prstGeom prst="rect">
            <a:avLst/>
          </a:prstGeom>
          <a:noFill/>
          <a:ln w="57150">
            <a:solidFill>
              <a:schemeClr val="tx1"/>
            </a:solidFill>
            <a:miter lim="800000"/>
            <a:headEnd/>
            <a:tailEnd/>
          </a:ln>
        </p:spPr>
      </p:pic>
      <p:sp>
        <p:nvSpPr>
          <p:cNvPr id="6" name="Rectangle 5"/>
          <p:cNvSpPr/>
          <p:nvPr/>
        </p:nvSpPr>
        <p:spPr>
          <a:xfrm>
            <a:off x="2041525" y="2747962"/>
            <a:ext cx="41148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41525" y="3814762"/>
            <a:ext cx="41148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41525" y="5262562"/>
            <a:ext cx="426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36959175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ppt_x"/>
                                          </p:val>
                                        </p:tav>
                                        <p:tav tm="100000">
                                          <p:val>
                                            <p:strVal val="#ppt_x"/>
                                          </p:val>
                                        </p:tav>
                                      </p:tavLst>
                                    </p:anim>
                                    <p:anim calcmode="lin" valueType="num">
                                      <p:cBhvr additive="base">
                                        <p:cTn id="8" dur="5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010" y="565549"/>
            <a:ext cx="4496991" cy="61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itle 1"/>
          <p:cNvSpPr>
            <a:spLocks noGrp="1"/>
          </p:cNvSpPr>
          <p:nvPr>
            <p:ph type="title"/>
          </p:nvPr>
        </p:nvSpPr>
        <p:spPr>
          <a:xfrm>
            <a:off x="457200" y="838200"/>
            <a:ext cx="4119327" cy="628650"/>
          </a:xfrm>
        </p:spPr>
        <p:txBody>
          <a:bodyPr>
            <a:noAutofit/>
          </a:bodyPr>
          <a:lstStyle/>
          <a:p>
            <a:r>
              <a:rPr lang="en-US" altLang="en-US" sz="2800" b="1" dirty="0" smtClean="0"/>
              <a:t>Defensible Evidence of Inquiry Standards 1-3</a:t>
            </a:r>
          </a:p>
        </p:txBody>
      </p:sp>
      <p:pic>
        <p:nvPicPr>
          <p:cNvPr id="7" name="Picture 3" descr="Screen Shot 2014-10-19 at 11.06.5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170551">
            <a:off x="1073114" y="3715675"/>
            <a:ext cx="2350424" cy="2976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
        <p:nvSpPr>
          <p:cNvPr id="2" name="TextBox 1"/>
          <p:cNvSpPr txBox="1"/>
          <p:nvPr/>
        </p:nvSpPr>
        <p:spPr>
          <a:xfrm>
            <a:off x="28669" y="1739774"/>
            <a:ext cx="4695731" cy="1569660"/>
          </a:xfrm>
          <a:prstGeom prst="rect">
            <a:avLst/>
          </a:prstGeom>
          <a:solidFill>
            <a:srgbClr val="FFFF00"/>
          </a:solidFill>
        </p:spPr>
        <p:txBody>
          <a:bodyPr wrap="square" rtlCol="0">
            <a:spAutoFit/>
          </a:bodyPr>
          <a:lstStyle/>
          <a:p>
            <a:r>
              <a:rPr lang="en-US" sz="2400" dirty="0" smtClean="0">
                <a:latin typeface="Arial" panose="020B0604020202020204" pitchFamily="34" charset="0"/>
                <a:cs typeface="Arial" panose="020B0604020202020204" pitchFamily="34" charset="0"/>
              </a:rPr>
              <a:t>Have you had your own students</a:t>
            </a:r>
          </a:p>
          <a:p>
            <a:r>
              <a:rPr lang="en-US" sz="2400" dirty="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evelop their own questions?</a:t>
            </a:r>
          </a:p>
          <a:p>
            <a:r>
              <a:rPr lang="en-US" sz="2400" dirty="0" smtClean="0">
                <a:latin typeface="Arial" panose="020B0604020202020204" pitchFamily="34" charset="0"/>
                <a:cs typeface="Arial" panose="020B0604020202020204" pitchFamily="34" charset="0"/>
              </a:rPr>
              <a:t>How have you used the QFT to </a:t>
            </a:r>
          </a:p>
          <a:p>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elp with this process?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323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5" y="548772"/>
            <a:ext cx="8178617"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377218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09599" y="542924"/>
            <a:ext cx="8215266" cy="539749"/>
          </a:xfrm>
        </p:spPr>
        <p:txBody>
          <a:bodyPr>
            <a:normAutofit/>
          </a:bodyPr>
          <a:lstStyle/>
          <a:p>
            <a:r>
              <a:rPr lang="en-US" altLang="en-US" sz="2400" b="1" dirty="0" smtClean="0">
                <a:effectLst>
                  <a:outerShdw blurRad="38100" dist="38100" dir="2700000" algn="tl">
                    <a:srgbClr val="000000">
                      <a:alpha val="43137"/>
                    </a:srgbClr>
                  </a:outerShdw>
                </a:effectLst>
              </a:rPr>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73026" y="1290638"/>
            <a:ext cx="8888413" cy="556736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402056" y="1219202"/>
            <a:ext cx="4227344" cy="55512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Rectangle 9"/>
          <p:cNvSpPr/>
          <p:nvPr/>
        </p:nvSpPr>
        <p:spPr>
          <a:xfrm>
            <a:off x="2514600" y="2590800"/>
            <a:ext cx="3200400" cy="304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4600" y="3810000"/>
            <a:ext cx="3200400" cy="304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67200" y="3200400"/>
            <a:ext cx="13716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14600" y="3505200"/>
            <a:ext cx="13716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14600" y="4419600"/>
            <a:ext cx="35052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14600" y="4724400"/>
            <a:ext cx="1524000" cy="3048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36135012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652" y="542924"/>
            <a:ext cx="4299348" cy="634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Screen Shot 2014-10-19 at 11.06.5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170551">
            <a:off x="1678876" y="3696850"/>
            <a:ext cx="2012565" cy="2548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
        <p:nvSpPr>
          <p:cNvPr id="2" name="Rectangle 1"/>
          <p:cNvSpPr/>
          <p:nvPr/>
        </p:nvSpPr>
        <p:spPr>
          <a:xfrm>
            <a:off x="381000" y="609600"/>
            <a:ext cx="4648200" cy="1231106"/>
          </a:xfrm>
          <a:prstGeom prst="rect">
            <a:avLst/>
          </a:prstGeom>
        </p:spPr>
        <p:txBody>
          <a:bodyPr wrap="square">
            <a:spAutoFit/>
          </a:bodyPr>
          <a:lstStyle/>
          <a:p>
            <a:r>
              <a:rPr lang="en-US" altLang="en-US" sz="2800" b="1" dirty="0" smtClean="0">
                <a:solidFill>
                  <a:srgbClr val="00B0F0"/>
                </a:solidFill>
                <a:latin typeface="Arial" pitchFamily="34" charset="0"/>
                <a:ea typeface="Calibri" pitchFamily="34" charset="0"/>
                <a:cs typeface="Arial" pitchFamily="34" charset="0"/>
              </a:rPr>
              <a:t>DEFENSIBLE EVIDENCE </a:t>
            </a:r>
            <a:r>
              <a:rPr lang="en-US" altLang="en-US" sz="2800" b="1" dirty="0">
                <a:solidFill>
                  <a:srgbClr val="00B0F0"/>
                </a:solidFill>
                <a:latin typeface="Arial" pitchFamily="34" charset="0"/>
                <a:ea typeface="Calibri" pitchFamily="34" charset="0"/>
                <a:cs typeface="Arial" pitchFamily="34" charset="0"/>
              </a:rPr>
              <a:t>of </a:t>
            </a:r>
            <a:r>
              <a:rPr lang="en-US" altLang="en-US" sz="2800" b="1" dirty="0" smtClean="0">
                <a:solidFill>
                  <a:srgbClr val="00B0F0"/>
                </a:solidFill>
                <a:latin typeface="Arial" pitchFamily="34" charset="0"/>
                <a:ea typeface="Calibri" pitchFamily="34" charset="0"/>
                <a:cs typeface="Arial" pitchFamily="34" charset="0"/>
              </a:rPr>
              <a:t>Inquiry </a:t>
            </a:r>
            <a:r>
              <a:rPr lang="en-US" altLang="en-US" sz="2800" b="1" i="1" dirty="0" smtClean="0">
                <a:solidFill>
                  <a:srgbClr val="00B0F0"/>
                </a:solidFill>
                <a:latin typeface="Arial" pitchFamily="34" charset="0"/>
                <a:ea typeface="Calibri" pitchFamily="34" charset="0"/>
                <a:cs typeface="Arial" pitchFamily="34" charset="0"/>
              </a:rPr>
              <a:t>Standards 4-6</a:t>
            </a:r>
            <a:endParaRPr lang="en-US" altLang="en-US" sz="2800" b="1" i="1" dirty="0" smtClean="0">
              <a:solidFill>
                <a:schemeClr val="bg1"/>
              </a:solidFill>
              <a:latin typeface="Arial" pitchFamily="34" charset="0"/>
              <a:ea typeface="Calibri" pitchFamily="34" charset="0"/>
              <a:cs typeface="Arial" pitchFamily="34" charset="0"/>
            </a:endParaRPr>
          </a:p>
          <a:p>
            <a:r>
              <a:rPr lang="en-US" b="1" i="1" dirty="0">
                <a:solidFill>
                  <a:schemeClr val="bg1"/>
                </a:solidFill>
                <a:latin typeface="Arial" pitchFamily="34" charset="0"/>
                <a:cs typeface="Arial" pitchFamily="34" charset="0"/>
              </a:rPr>
              <a:t>o</a:t>
            </a:r>
            <a:r>
              <a:rPr lang="en-US" b="1" i="1" dirty="0" smtClean="0">
                <a:solidFill>
                  <a:schemeClr val="bg1"/>
                </a:solidFill>
                <a:latin typeface="Arial" pitchFamily="34" charset="0"/>
                <a:cs typeface="Arial" pitchFamily="34" charset="0"/>
              </a:rPr>
              <a:t>r have you observed in your students?</a:t>
            </a:r>
            <a:endParaRPr lang="en-US" i="1" dirty="0">
              <a:solidFill>
                <a:schemeClr val="bg1"/>
              </a:solidFill>
            </a:endParaRPr>
          </a:p>
        </p:txBody>
      </p:sp>
      <p:sp>
        <p:nvSpPr>
          <p:cNvPr id="3" name="TextBox 2"/>
          <p:cNvSpPr txBox="1"/>
          <p:nvPr/>
        </p:nvSpPr>
        <p:spPr>
          <a:xfrm>
            <a:off x="76200" y="1981199"/>
            <a:ext cx="4841390" cy="1200329"/>
          </a:xfrm>
          <a:prstGeom prst="rect">
            <a:avLst/>
          </a:prstGeom>
          <a:solidFill>
            <a:srgbClr val="FFFF00"/>
          </a:solidFill>
        </p:spPr>
        <p:txBody>
          <a:bodyPr wrap="none" rtlCol="0">
            <a:spAutoFit/>
          </a:bodyPr>
          <a:lstStyle/>
          <a:p>
            <a:r>
              <a:rPr lang="en-US" sz="2400" b="1" dirty="0" smtClean="0">
                <a:effectLst>
                  <a:outerShdw blurRad="38100" dist="38100" dir="2700000" algn="tl">
                    <a:srgbClr val="000000">
                      <a:alpha val="43137"/>
                    </a:srgbClr>
                  </a:outerShdw>
                </a:effectLst>
              </a:rPr>
              <a:t>How have you had your own </a:t>
            </a:r>
          </a:p>
          <a:p>
            <a:r>
              <a:rPr lang="en-US" sz="2400" b="1" dirty="0" smtClean="0">
                <a:effectLst>
                  <a:outerShdw blurRad="38100" dist="38100" dir="2700000" algn="tl">
                    <a:srgbClr val="000000">
                      <a:alpha val="43137"/>
                    </a:srgbClr>
                  </a:outerShdw>
                </a:effectLst>
              </a:rPr>
              <a:t>Students evaluate sources and </a:t>
            </a:r>
          </a:p>
          <a:p>
            <a:r>
              <a:rPr lang="en-US" sz="2400" b="1" dirty="0" smtClean="0">
                <a:effectLst>
                  <a:outerShdw blurRad="38100" dist="38100" dir="2700000" algn="tl">
                    <a:srgbClr val="000000">
                      <a:alpha val="43137"/>
                    </a:srgbClr>
                  </a:outerShdw>
                </a:effectLst>
              </a:rPr>
              <a:t>create claims?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17574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11" y="914400"/>
            <a:ext cx="8246198" cy="838200"/>
          </a:xfrm>
        </p:spPr>
        <p:txBody>
          <a:bodyPr>
            <a:normAutofit fontScale="90000"/>
          </a:bodyPr>
          <a:lstStyle/>
          <a:p>
            <a:r>
              <a:rPr lang="en-US" altLang="en-US" sz="3600" b="1" i="1" dirty="0">
                <a:solidFill>
                  <a:srgbClr val="C00000"/>
                </a:solidFill>
                <a:effectLst>
                  <a:outerShdw blurRad="38100" dist="38100" dir="2700000" algn="tl">
                    <a:srgbClr val="000000">
                      <a:alpha val="43137"/>
                    </a:srgbClr>
                  </a:outerShdw>
                </a:effectLst>
              </a:rPr>
              <a:t>proficient level of “evaluating </a:t>
            </a:r>
            <a:r>
              <a:rPr lang="en-US" altLang="en-US" sz="3600" b="1" i="1" dirty="0" smtClean="0">
                <a:solidFill>
                  <a:srgbClr val="C00000"/>
                </a:solidFill>
                <a:effectLst>
                  <a:outerShdw blurRad="38100" dist="38100" dir="2700000" algn="tl">
                    <a:srgbClr val="000000">
                      <a:alpha val="43137"/>
                    </a:srgbClr>
                  </a:outerShdw>
                </a:effectLst>
              </a:rPr>
              <a:t>sources”</a:t>
            </a:r>
            <a:r>
              <a:rPr lang="en-US" altLang="en-US" sz="3600" b="1" i="1" dirty="0">
                <a:solidFill>
                  <a:srgbClr val="C00000"/>
                </a:solidFill>
                <a:effectLst>
                  <a:outerShdw blurRad="38100" dist="38100" dir="2700000" algn="tl">
                    <a:srgbClr val="000000">
                      <a:alpha val="43137"/>
                    </a:srgbClr>
                  </a:outerShdw>
                </a:effectLst>
              </a:rPr>
              <a:t/>
            </a:r>
            <a:br>
              <a:rPr lang="en-US" altLang="en-US" sz="3600" b="1" i="1" dirty="0">
                <a:solidFill>
                  <a:srgbClr val="C00000"/>
                </a:soli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568978" y="1524000"/>
            <a:ext cx="6851142" cy="4775200"/>
          </a:xfrm>
        </p:spPr>
        <p:txBody>
          <a:bodyPr>
            <a:normAutofit lnSpcReduction="10000"/>
          </a:bodyPr>
          <a:lstStyle/>
          <a:p>
            <a:r>
              <a:rPr lang="en-US" sz="2200" dirty="0" smtClean="0"/>
              <a:t>Identify the context written or spoken</a:t>
            </a:r>
          </a:p>
          <a:p>
            <a:r>
              <a:rPr lang="en-US" sz="2200" dirty="0" smtClean="0"/>
              <a:t>Point out any bias in the document</a:t>
            </a:r>
          </a:p>
          <a:p>
            <a:r>
              <a:rPr lang="en-US" sz="2200" dirty="0" smtClean="0"/>
              <a:t>Recognize the purpose</a:t>
            </a:r>
          </a:p>
          <a:p>
            <a:r>
              <a:rPr lang="en-US" sz="2200" dirty="0" smtClean="0"/>
              <a:t>Actually be able to read and/or understand the document</a:t>
            </a:r>
          </a:p>
          <a:p>
            <a:r>
              <a:rPr lang="en-US" sz="2200" dirty="0" smtClean="0"/>
              <a:t>Be able to compare and contrast</a:t>
            </a:r>
          </a:p>
          <a:p>
            <a:r>
              <a:rPr lang="en-US" sz="2200" dirty="0" smtClean="0"/>
              <a:t>Using multiple sources as evidence not just one source</a:t>
            </a:r>
          </a:p>
          <a:p>
            <a:r>
              <a:rPr lang="en-US" sz="2200" dirty="0" smtClean="0"/>
              <a:t>Gather their own sources (depends on grade level) or choose the best sources among a selection of sources</a:t>
            </a:r>
          </a:p>
          <a:p>
            <a:r>
              <a:rPr lang="en-US" sz="2200" dirty="0" smtClean="0"/>
              <a:t>Credibility of the source – primary or secondary source </a:t>
            </a:r>
          </a:p>
          <a:p>
            <a:endParaRPr lang="en-US" dirty="0"/>
          </a:p>
        </p:txBody>
      </p:sp>
      <p:sp>
        <p:nvSpPr>
          <p:cNvPr id="4"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46162660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71534" y="613294"/>
            <a:ext cx="8215266" cy="539749"/>
          </a:xfrm>
        </p:spPr>
        <p:txBody>
          <a:bodyPr>
            <a:normAutofit/>
          </a:bodyPr>
          <a:lstStyle/>
          <a:p>
            <a:r>
              <a:rPr lang="en-US" altLang="en-US" sz="2400" b="1" dirty="0" smtClean="0">
                <a:effectLst>
                  <a:outerShdw blurRad="38100" dist="38100" dir="2700000" algn="tl">
                    <a:srgbClr val="000000">
                      <a:alpha val="43137"/>
                    </a:srgbClr>
                  </a:outerShdw>
                </a:effectLst>
              </a:rPr>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73026" y="1290638"/>
            <a:ext cx="9070974" cy="5567362"/>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35" y="1198594"/>
            <a:ext cx="4709386" cy="565940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612333" y="2625505"/>
            <a:ext cx="4309449" cy="28065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12332" y="2918233"/>
            <a:ext cx="3014805" cy="28065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12333" y="3212469"/>
            <a:ext cx="1801639" cy="28065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12334" y="4154032"/>
            <a:ext cx="3286408" cy="28065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12332" y="4449777"/>
            <a:ext cx="1507402" cy="28065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38192527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Screen Shot 2014-10-19 at 11.06.5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70551">
            <a:off x="1440479" y="4092966"/>
            <a:ext cx="2115596" cy="26791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60903"/>
            <a:ext cx="4390931" cy="1938992"/>
          </a:xfrm>
          <a:prstGeom prst="rect">
            <a:avLst/>
          </a:prstGeom>
          <a:solidFill>
            <a:schemeClr val="accent6">
              <a:lumMod val="20000"/>
              <a:lumOff val="80000"/>
            </a:schemeClr>
          </a:solidFill>
        </p:spPr>
        <p:txBody>
          <a:bodyPr wrap="square">
            <a:spAutoFit/>
          </a:bodyPr>
          <a:lstStyle/>
          <a:p>
            <a:r>
              <a:rPr lang="en-US" sz="2400" dirty="0">
                <a:latin typeface="Calibri" panose="020F0502020204030204" pitchFamily="34" charset="0"/>
                <a:cs typeface="Arial" panose="020B0604020202020204" pitchFamily="34" charset="0"/>
              </a:rPr>
              <a:t>Defining Defensible Evidence: </a:t>
            </a:r>
            <a:br>
              <a:rPr lang="en-US" sz="2400" dirty="0">
                <a:latin typeface="Calibri" panose="020F0502020204030204" pitchFamily="34" charset="0"/>
                <a:cs typeface="Arial" panose="020B0604020202020204" pitchFamily="34" charset="0"/>
              </a:rPr>
            </a:br>
            <a:r>
              <a:rPr lang="en-US" sz="2400" dirty="0">
                <a:latin typeface="Calibri" panose="020F0502020204030204" pitchFamily="34" charset="0"/>
                <a:cs typeface="Arial" panose="020B0604020202020204" pitchFamily="34" charset="0"/>
              </a:rPr>
              <a:t>Mastery of </a:t>
            </a:r>
            <a:r>
              <a:rPr lang="en-US" sz="2400" b="1" dirty="0" smtClean="0">
                <a:latin typeface="Calibri" panose="020F0502020204030204" pitchFamily="34" charset="0"/>
                <a:cs typeface="Arial" panose="020B0604020202020204" pitchFamily="34" charset="0"/>
              </a:rPr>
              <a:t>Communicating -</a:t>
            </a:r>
          </a:p>
          <a:p>
            <a:r>
              <a:rPr lang="en-US" altLang="en-US" sz="2400" dirty="0">
                <a:latin typeface="Calibri" panose="020F0502020204030204" pitchFamily="34" charset="0"/>
                <a:cs typeface="Arial" panose="020B0604020202020204" pitchFamily="34" charset="0"/>
              </a:rPr>
              <a:t>Constructing Viable Arguments and Critiquing Arguments of </a:t>
            </a:r>
            <a:r>
              <a:rPr lang="en-US" altLang="en-US" sz="2400" dirty="0" smtClean="0">
                <a:latin typeface="Calibri" panose="020F0502020204030204" pitchFamily="34" charset="0"/>
                <a:cs typeface="Arial" panose="020B0604020202020204" pitchFamily="34" charset="0"/>
              </a:rPr>
              <a:t>Others – Inquiry Standards 7-8</a:t>
            </a:r>
            <a:endParaRPr lang="en-US" sz="2400" dirty="0">
              <a:latin typeface="Calibri" panose="020F050202020403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931" y="542925"/>
            <a:ext cx="4753069" cy="633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
        <p:nvSpPr>
          <p:cNvPr id="2" name="TextBox 1"/>
          <p:cNvSpPr txBox="1"/>
          <p:nvPr/>
        </p:nvSpPr>
        <p:spPr>
          <a:xfrm>
            <a:off x="105034" y="2771277"/>
            <a:ext cx="4323620" cy="1200329"/>
          </a:xfrm>
          <a:prstGeom prst="rect">
            <a:avLst/>
          </a:prstGeom>
          <a:solidFill>
            <a:srgbClr val="FFFF00"/>
          </a:solidFill>
        </p:spPr>
        <p:txBody>
          <a:bodyPr wrap="none" rtlCol="0">
            <a:spAutoFit/>
          </a:bodyPr>
          <a:lstStyle/>
          <a:p>
            <a:pPr algn="ctr"/>
            <a:r>
              <a:rPr lang="en-US" sz="2400" b="1" dirty="0" smtClean="0"/>
              <a:t>What evidence of </a:t>
            </a:r>
          </a:p>
          <a:p>
            <a:pPr algn="ctr"/>
            <a:r>
              <a:rPr lang="en-US" sz="2400" b="1" dirty="0"/>
              <a:t>a</a:t>
            </a:r>
            <a:r>
              <a:rPr lang="en-US" sz="2400" b="1" dirty="0" smtClean="0"/>
              <a:t>rgumentation did you find </a:t>
            </a:r>
          </a:p>
          <a:p>
            <a:pPr algn="ctr"/>
            <a:r>
              <a:rPr lang="en-US" sz="2400" b="1" dirty="0" smtClean="0"/>
              <a:t>in your own students’ work?</a:t>
            </a:r>
            <a:endParaRPr lang="en-US" sz="2400" b="1" dirty="0"/>
          </a:p>
        </p:txBody>
      </p:sp>
    </p:spTree>
    <p:extLst>
      <p:ext uri="{BB962C8B-B14F-4D97-AF65-F5344CB8AC3E}">
        <p14:creationId xmlns:p14="http://schemas.microsoft.com/office/powerpoint/2010/main" val="24503971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52600"/>
            <a:ext cx="7024744" cy="1143000"/>
          </a:xfrm>
        </p:spPr>
        <p:txBody>
          <a:bodyPr>
            <a:normAutofit fontScale="90000"/>
          </a:bodyPr>
          <a:lstStyle/>
          <a:p>
            <a:r>
              <a:rPr lang="en-US" dirty="0">
                <a:solidFill>
                  <a:srgbClr val="C00000"/>
                </a:solidFill>
              </a:rPr>
              <a:t>Mastery of </a:t>
            </a:r>
            <a:r>
              <a:rPr lang="en-US" b="1" dirty="0">
                <a:solidFill>
                  <a:srgbClr val="C00000"/>
                </a:solidFill>
              </a:rPr>
              <a:t>Communicating -</a:t>
            </a:r>
            <a:br>
              <a:rPr lang="en-US" b="1" dirty="0">
                <a:solidFill>
                  <a:srgbClr val="C00000"/>
                </a:solidFill>
              </a:rPr>
            </a:br>
            <a:r>
              <a:rPr lang="en-US" altLang="en-US" dirty="0">
                <a:solidFill>
                  <a:srgbClr val="C00000"/>
                </a:solidFill>
                <a:latin typeface="Calibri" pitchFamily="34" charset="0"/>
              </a:rPr>
              <a:t>Constructing Viable Arguments and Critiquing Arguments of Others</a:t>
            </a:r>
            <a:r>
              <a:rPr lang="en-US" dirty="0"/>
              <a:t/>
            </a:r>
            <a:br>
              <a:rPr lang="en-US" dirty="0"/>
            </a:br>
            <a:endParaRPr lang="en-US" dirty="0"/>
          </a:p>
        </p:txBody>
      </p:sp>
      <p:sp>
        <p:nvSpPr>
          <p:cNvPr id="3" name="Content Placeholder 2"/>
          <p:cNvSpPr>
            <a:spLocks noGrp="1"/>
          </p:cNvSpPr>
          <p:nvPr>
            <p:ph idx="1"/>
          </p:nvPr>
        </p:nvSpPr>
        <p:spPr>
          <a:xfrm>
            <a:off x="1066800" y="2514600"/>
            <a:ext cx="6777317" cy="3508977"/>
          </a:xfrm>
        </p:spPr>
        <p:txBody>
          <a:bodyPr>
            <a:normAutofit fontScale="92500"/>
          </a:bodyPr>
          <a:lstStyle/>
          <a:p>
            <a:r>
              <a:rPr lang="en-US" dirty="0" smtClean="0"/>
              <a:t>Is the argument evidence based </a:t>
            </a:r>
          </a:p>
          <a:p>
            <a:r>
              <a:rPr lang="en-US" dirty="0" smtClean="0"/>
              <a:t>Referring to support for their argument as their evidence</a:t>
            </a:r>
          </a:p>
          <a:p>
            <a:r>
              <a:rPr lang="en-US" dirty="0" smtClean="0"/>
              <a:t>Incorporating content vocabulary reflects content understanding</a:t>
            </a:r>
          </a:p>
          <a:p>
            <a:r>
              <a:rPr lang="en-US" dirty="0" smtClean="0"/>
              <a:t>Clear statement of argument </a:t>
            </a:r>
          </a:p>
          <a:p>
            <a:r>
              <a:rPr lang="en-US" dirty="0" smtClean="0"/>
              <a:t>Document based questions are an example</a:t>
            </a:r>
          </a:p>
          <a:p>
            <a:r>
              <a:rPr lang="en-US" dirty="0" smtClean="0"/>
              <a:t>Recognizing and refuting the counter claim</a:t>
            </a:r>
            <a:endParaRPr lang="en-US" dirty="0"/>
          </a:p>
        </p:txBody>
      </p:sp>
      <p:sp>
        <p:nvSpPr>
          <p:cNvPr id="4"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4037294093"/>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1534" y="613294"/>
            <a:ext cx="8215266" cy="539749"/>
          </a:xfrm>
        </p:spPr>
        <p:txBody>
          <a:bodyPr>
            <a:normAutofit/>
          </a:bodyPr>
          <a:lstStyle/>
          <a:p>
            <a:r>
              <a:rPr lang="en-US" altLang="en-US" sz="2400" b="1" dirty="0" smtClean="0">
                <a:effectLst>
                  <a:outerShdw blurRad="38100" dist="38100" dir="2700000" algn="tl">
                    <a:srgbClr val="000000">
                      <a:alpha val="43137"/>
                    </a:srgbClr>
                  </a:outerShdw>
                </a:effectLst>
              </a:rPr>
              <a:t>Focus on Inquiry enhances classroom practice…</a:t>
            </a:r>
          </a:p>
        </p:txBody>
      </p:sp>
      <p:sp>
        <p:nvSpPr>
          <p:cNvPr id="31747" name="Content Placeholder 2"/>
          <p:cNvSpPr>
            <a:spLocks noGrp="1"/>
          </p:cNvSpPr>
          <p:nvPr>
            <p:ph idx="1"/>
          </p:nvPr>
        </p:nvSpPr>
        <p:spPr/>
        <p:txBody>
          <a:bodyPr/>
          <a:lstStyle/>
          <a:p>
            <a:endParaRPr lang="en-US" altLang="en-US" smtClean="0"/>
          </a:p>
        </p:txBody>
      </p:sp>
      <p:pic>
        <p:nvPicPr>
          <p:cNvPr id="31748" name="Picture 2"/>
          <p:cNvPicPr>
            <a:picLocks noChangeAspect="1" noChangeArrowheads="1"/>
          </p:cNvPicPr>
          <p:nvPr/>
        </p:nvPicPr>
        <p:blipFill>
          <a:blip r:embed="rId2" cstate="print"/>
          <a:srcRect/>
          <a:stretch>
            <a:fillRect/>
          </a:stretch>
        </p:blipFill>
        <p:spPr bwMode="auto">
          <a:xfrm>
            <a:off x="73026" y="1290638"/>
            <a:ext cx="9070974" cy="5567362"/>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35" y="1198594"/>
            <a:ext cx="4709386" cy="565940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886200" y="5410200"/>
            <a:ext cx="1828800" cy="2806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94112" y="6324600"/>
            <a:ext cx="3697287" cy="2806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91398" y="6031366"/>
            <a:ext cx="685801" cy="2806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811217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2219325" y="1931988"/>
            <a:ext cx="4675188" cy="36671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7940"/>
            <a:ext cx="11207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90602"/>
            <a:ext cx="18494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ead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23637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362200"/>
            <a:ext cx="19113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2"/>
            <a:ext cx="19939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Anch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676" y="5029200"/>
            <a:ext cx="108426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Description: fcps-eng-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0"/>
            <a:ext cx="14906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webheader5.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990602"/>
            <a:ext cx="259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0350" y="0"/>
            <a:ext cx="1874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0114" y="133352"/>
            <a:ext cx="27844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3700" y="1676402"/>
            <a:ext cx="1130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2884490"/>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1" y="3962400"/>
            <a:ext cx="8540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48489" y="4876800"/>
            <a:ext cx="21955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1" y="5805488"/>
            <a:ext cx="10382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4800" y="6019800"/>
            <a:ext cx="1868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Return to Homepage">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33801" y="5640388"/>
            <a:ext cx="1490663"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 descr="image00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14600" y="5638802"/>
            <a:ext cx="9985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Diagram 26"/>
          <p:cNvGraphicFramePr/>
          <p:nvPr/>
        </p:nvGraphicFramePr>
        <p:xfrm>
          <a:off x="2219325" y="1971783"/>
          <a:ext cx="4787758" cy="404801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14" name="Picture 13" descr="header.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990600"/>
            <a:ext cx="2362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1" descr="ckec-logo 2009 e-mail logo"/>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60738" y="2963865"/>
            <a:ext cx="23939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3" name="Rectangle 29"/>
          <p:cNvSpPr>
            <a:spLocks noChangeArrowheads="1"/>
          </p:cNvSpPr>
          <p:nvPr/>
        </p:nvSpPr>
        <p:spPr bwMode="auto">
          <a:xfrm>
            <a:off x="1" y="3505200"/>
            <a:ext cx="2239963" cy="477838"/>
          </a:xfrm>
          <a:prstGeom prst="rect">
            <a:avLst/>
          </a:prstGeom>
          <a:solidFill>
            <a:schemeClr val="tx2"/>
          </a:solidFill>
          <a:ln w="9525">
            <a:noFill/>
            <a:miter lim="800000"/>
            <a:headEnd/>
            <a:tailEnd/>
          </a:ln>
        </p:spPr>
        <p:txBody>
          <a:bodyPr anchor="ctr">
            <a:spAutoFit/>
          </a:bodyPr>
          <a:lstStyle/>
          <a:p>
            <a:pPr eaLnBrk="0" hangingPunct="0">
              <a:defRPr/>
            </a:pPr>
            <a:r>
              <a:rPr lang="en-US" sz="1400" b="1" dirty="0">
                <a:ln>
                  <a:solidFill>
                    <a:schemeClr val="bg1"/>
                  </a:solidFill>
                </a:ln>
                <a:solidFill>
                  <a:srgbClr val="8B0000"/>
                </a:solidFill>
                <a:latin typeface="Edwardian Script ITC" pitchFamily="66" charset="0"/>
                <a:cs typeface="Times New Roman" pitchFamily="18" charset="0"/>
              </a:rPr>
              <a:t>Burgin Independent School</a:t>
            </a:r>
            <a:endParaRPr lang="en-US" sz="1400" b="1" dirty="0">
              <a:ln>
                <a:solidFill>
                  <a:schemeClr val="bg1"/>
                </a:solidFill>
              </a:ln>
              <a:solidFill>
                <a:srgbClr val="000000"/>
              </a:solidFill>
              <a:cs typeface="Times New Roman" pitchFamily="18" charset="0"/>
            </a:endParaRPr>
          </a:p>
          <a:p>
            <a:pPr eaLnBrk="0" hangingPunct="0">
              <a:defRPr/>
            </a:pPr>
            <a:r>
              <a:rPr lang="en-US" sz="1100" b="1" dirty="0">
                <a:solidFill>
                  <a:srgbClr val="000000"/>
                </a:solidFill>
                <a:cs typeface="Times New Roman" pitchFamily="18" charset="0"/>
              </a:rPr>
              <a:t>Over 100 years of Excellence</a:t>
            </a:r>
            <a:r>
              <a:rPr lang="en-US" sz="1100" dirty="0"/>
              <a:t> </a:t>
            </a:r>
          </a:p>
        </p:txBody>
      </p:sp>
      <p:pic>
        <p:nvPicPr>
          <p:cNvPr id="2050"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29401" y="16002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57800" y="5791200"/>
            <a:ext cx="1619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8199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73"/>
                                        </p:tgtEl>
                                        <p:attrNameLst>
                                          <p:attrName>style.visibility</p:attrName>
                                        </p:attrNameLst>
                                      </p:cBhvr>
                                      <p:to>
                                        <p:strVal val="visible"/>
                                      </p:to>
                                    </p:set>
                                    <p:anim calcmode="lin" valueType="num">
                                      <p:cBhvr additive="base">
                                        <p:cTn id="27" dur="500" fill="hold"/>
                                        <p:tgtEl>
                                          <p:spTgt spid="6173"/>
                                        </p:tgtEl>
                                        <p:attrNameLst>
                                          <p:attrName>ppt_x</p:attrName>
                                        </p:attrNameLst>
                                      </p:cBhvr>
                                      <p:tavLst>
                                        <p:tav tm="0">
                                          <p:val>
                                            <p:strVal val="#ppt_x"/>
                                          </p:val>
                                        </p:tav>
                                        <p:tav tm="100000">
                                          <p:val>
                                            <p:strVal val="#ppt_x"/>
                                          </p:val>
                                        </p:tav>
                                      </p:tavLst>
                                    </p:anim>
                                    <p:anim calcmode="lin" valueType="num">
                                      <p:cBhvr additive="base">
                                        <p:cTn id="28" dur="500" fill="hold"/>
                                        <p:tgtEl>
                                          <p:spTgt spid="617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50"/>
                                        </p:tgtEl>
                                        <p:attrNameLst>
                                          <p:attrName>style.visibility</p:attrName>
                                        </p:attrNameLst>
                                      </p:cBhvr>
                                      <p:to>
                                        <p:strVal val="visible"/>
                                      </p:to>
                                    </p:set>
                                    <p:anim calcmode="lin" valueType="num">
                                      <p:cBhvr additive="base">
                                        <p:cTn id="57" dur="500" fill="hold"/>
                                        <p:tgtEl>
                                          <p:spTgt spid="2050"/>
                                        </p:tgtEl>
                                        <p:attrNameLst>
                                          <p:attrName>ppt_x</p:attrName>
                                        </p:attrNameLst>
                                      </p:cBhvr>
                                      <p:tavLst>
                                        <p:tav tm="0">
                                          <p:val>
                                            <p:strVal val="#ppt_x"/>
                                          </p:val>
                                        </p:tav>
                                        <p:tav tm="100000">
                                          <p:val>
                                            <p:strVal val="#ppt_x"/>
                                          </p:val>
                                        </p:tav>
                                      </p:tavLst>
                                    </p:anim>
                                    <p:anim calcmode="lin" valueType="num">
                                      <p:cBhvr additive="base">
                                        <p:cTn id="58" dur="500" fill="hold"/>
                                        <p:tgtEl>
                                          <p:spTgt spid="205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0722"/>
                                        </p:tgtEl>
                                        <p:attrNameLst>
                                          <p:attrName>style.visibility</p:attrName>
                                        </p:attrNameLst>
                                      </p:cBhvr>
                                      <p:to>
                                        <p:strVal val="visible"/>
                                      </p:to>
                                    </p:set>
                                    <p:anim calcmode="lin" valueType="num">
                                      <p:cBhvr additive="base">
                                        <p:cTn id="69" dur="500" fill="hold"/>
                                        <p:tgtEl>
                                          <p:spTgt spid="30722"/>
                                        </p:tgtEl>
                                        <p:attrNameLst>
                                          <p:attrName>ppt_x</p:attrName>
                                        </p:attrNameLst>
                                      </p:cBhvr>
                                      <p:tavLst>
                                        <p:tav tm="0">
                                          <p:val>
                                            <p:strVal val="#ppt_x"/>
                                          </p:val>
                                        </p:tav>
                                        <p:tav tm="100000">
                                          <p:val>
                                            <p:strVal val="#ppt_x"/>
                                          </p:val>
                                        </p:tav>
                                      </p:tavLst>
                                    </p:anim>
                                    <p:anim calcmode="lin" valueType="num">
                                      <p:cBhvr additive="base">
                                        <p:cTn id="70" dur="500" fill="hold"/>
                                        <p:tgtEl>
                                          <p:spTgt spid="3072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0723"/>
                                        </p:tgtEl>
                                        <p:attrNameLst>
                                          <p:attrName>style.visibility</p:attrName>
                                        </p:attrNameLst>
                                      </p:cBhvr>
                                      <p:to>
                                        <p:strVal val="visible"/>
                                      </p:to>
                                    </p:set>
                                    <p:anim calcmode="lin" valueType="num">
                                      <p:cBhvr additive="base">
                                        <p:cTn id="73" dur="500" fill="hold"/>
                                        <p:tgtEl>
                                          <p:spTgt spid="30723"/>
                                        </p:tgtEl>
                                        <p:attrNameLst>
                                          <p:attrName>ppt_x</p:attrName>
                                        </p:attrNameLst>
                                      </p:cBhvr>
                                      <p:tavLst>
                                        <p:tav tm="0">
                                          <p:val>
                                            <p:strVal val="#ppt_x"/>
                                          </p:val>
                                        </p:tav>
                                        <p:tav tm="100000">
                                          <p:val>
                                            <p:strVal val="#ppt_x"/>
                                          </p:val>
                                        </p:tav>
                                      </p:tavLst>
                                    </p:anim>
                                    <p:anim calcmode="lin" valueType="num">
                                      <p:cBhvr additive="base">
                                        <p:cTn id="74" dur="500" fill="hold"/>
                                        <p:tgtEl>
                                          <p:spTgt spid="3072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0724"/>
                                        </p:tgtEl>
                                        <p:attrNameLst>
                                          <p:attrName>style.visibility</p:attrName>
                                        </p:attrNameLst>
                                      </p:cBhvr>
                                      <p:to>
                                        <p:strVal val="visible"/>
                                      </p:to>
                                    </p:set>
                                    <p:anim calcmode="lin" valueType="num">
                                      <p:cBhvr additive="base">
                                        <p:cTn id="77" dur="500" fill="hold"/>
                                        <p:tgtEl>
                                          <p:spTgt spid="30724"/>
                                        </p:tgtEl>
                                        <p:attrNameLst>
                                          <p:attrName>ppt_x</p:attrName>
                                        </p:attrNameLst>
                                      </p:cBhvr>
                                      <p:tavLst>
                                        <p:tav tm="0">
                                          <p:val>
                                            <p:strVal val="#ppt_x"/>
                                          </p:val>
                                        </p:tav>
                                        <p:tav tm="100000">
                                          <p:val>
                                            <p:strVal val="#ppt_x"/>
                                          </p:val>
                                        </p:tav>
                                      </p:tavLst>
                                    </p:anim>
                                    <p:anim calcmode="lin" valueType="num">
                                      <p:cBhvr additive="base">
                                        <p:cTn id="78" dur="500" fill="hold"/>
                                        <p:tgtEl>
                                          <p:spTgt spid="3072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051"/>
                                        </p:tgtEl>
                                        <p:attrNameLst>
                                          <p:attrName>style.visibility</p:attrName>
                                        </p:attrNameLst>
                                      </p:cBhvr>
                                      <p:to>
                                        <p:strVal val="visible"/>
                                      </p:to>
                                    </p:set>
                                    <p:anim calcmode="lin" valueType="num">
                                      <p:cBhvr additive="base">
                                        <p:cTn id="81" dur="500" fill="hold"/>
                                        <p:tgtEl>
                                          <p:spTgt spid="2051"/>
                                        </p:tgtEl>
                                        <p:attrNameLst>
                                          <p:attrName>ppt_x</p:attrName>
                                        </p:attrNameLst>
                                      </p:cBhvr>
                                      <p:tavLst>
                                        <p:tav tm="0">
                                          <p:val>
                                            <p:strVal val="#ppt_x"/>
                                          </p:val>
                                        </p:tav>
                                        <p:tav tm="100000">
                                          <p:val>
                                            <p:strVal val="#ppt_x"/>
                                          </p:val>
                                        </p:tav>
                                      </p:tavLst>
                                    </p:anim>
                                    <p:anim calcmode="lin" valueType="num">
                                      <p:cBhvr additive="base">
                                        <p:cTn id="82" dur="500" fill="hold"/>
                                        <p:tgtEl>
                                          <p:spTgt spid="205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0726"/>
                                        </p:tgtEl>
                                        <p:attrNameLst>
                                          <p:attrName>style.visibility</p:attrName>
                                        </p:attrNameLst>
                                      </p:cBhvr>
                                      <p:to>
                                        <p:strVal val="visible"/>
                                      </p:to>
                                    </p:set>
                                    <p:anim calcmode="lin" valueType="num">
                                      <p:cBhvr additive="base">
                                        <p:cTn id="89" dur="500" fill="hold"/>
                                        <p:tgtEl>
                                          <p:spTgt spid="30726"/>
                                        </p:tgtEl>
                                        <p:attrNameLst>
                                          <p:attrName>ppt_x</p:attrName>
                                        </p:attrNameLst>
                                      </p:cBhvr>
                                      <p:tavLst>
                                        <p:tav tm="0">
                                          <p:val>
                                            <p:strVal val="#ppt_x"/>
                                          </p:val>
                                        </p:tav>
                                        <p:tav tm="100000">
                                          <p:val>
                                            <p:strVal val="#ppt_x"/>
                                          </p:val>
                                        </p:tav>
                                      </p:tavLst>
                                    </p:anim>
                                    <p:anim calcmode="lin" valueType="num">
                                      <p:cBhvr additive="base">
                                        <p:cTn id="90" dur="500" fill="hold"/>
                                        <p:tgtEl>
                                          <p:spTgt spid="30726"/>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0725"/>
                                        </p:tgtEl>
                                        <p:attrNameLst>
                                          <p:attrName>style.visibility</p:attrName>
                                        </p:attrNameLst>
                                      </p:cBhvr>
                                      <p:to>
                                        <p:strVal val="visible"/>
                                      </p:to>
                                    </p:set>
                                    <p:anim calcmode="lin" valueType="num">
                                      <p:cBhvr additive="base">
                                        <p:cTn id="93" dur="500" fill="hold"/>
                                        <p:tgtEl>
                                          <p:spTgt spid="30725"/>
                                        </p:tgtEl>
                                        <p:attrNameLst>
                                          <p:attrName>ppt_x</p:attrName>
                                        </p:attrNameLst>
                                      </p:cBhvr>
                                      <p:tavLst>
                                        <p:tav tm="0">
                                          <p:val>
                                            <p:strVal val="#ppt_x"/>
                                          </p:val>
                                        </p:tav>
                                        <p:tav tm="100000">
                                          <p:val>
                                            <p:strVal val="#ppt_x"/>
                                          </p:val>
                                        </p:tav>
                                      </p:tavLst>
                                    </p:anim>
                                    <p:anim calcmode="lin" valueType="num">
                                      <p:cBhvr additive="base">
                                        <p:cTn id="94"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Taking Informed Action</a:t>
            </a:r>
            <a:endParaRPr lang="en-US" dirty="0"/>
          </a:p>
        </p:txBody>
      </p:sp>
      <p:sp>
        <p:nvSpPr>
          <p:cNvPr id="5" name="Content Placeholder 4"/>
          <p:cNvSpPr>
            <a:spLocks noGrp="1"/>
          </p:cNvSpPr>
          <p:nvPr>
            <p:ph idx="1"/>
          </p:nvPr>
        </p:nvSpPr>
        <p:spPr/>
        <p:txBody>
          <a:bodyPr>
            <a:normAutofit lnSpcReduction="10000"/>
          </a:bodyPr>
          <a:lstStyle/>
          <a:p>
            <a:r>
              <a:rPr lang="en-US" dirty="0" smtClean="0"/>
              <a:t>The Inquiry Cycle concludes with Taking Informed Action.</a:t>
            </a:r>
          </a:p>
          <a:p>
            <a:endParaRPr lang="en-US" dirty="0"/>
          </a:p>
          <a:p>
            <a:r>
              <a:rPr lang="en-US" dirty="0" smtClean="0"/>
              <a:t>Action can come in many forms and require varying degrees of complexity.</a:t>
            </a:r>
          </a:p>
          <a:p>
            <a:endParaRPr lang="en-US" dirty="0"/>
          </a:p>
          <a:p>
            <a:r>
              <a:rPr lang="en-US" dirty="0" smtClean="0"/>
              <a:t>There is no right way. What’s most important is that students have opportunities to </a:t>
            </a:r>
            <a:r>
              <a:rPr lang="en-US" i="1" dirty="0" smtClean="0"/>
              <a:t>act </a:t>
            </a:r>
            <a:r>
              <a:rPr lang="en-US" dirty="0" smtClean="0"/>
              <a:t>on their learning.</a:t>
            </a:r>
            <a:endParaRPr lang="en-US" dirty="0"/>
          </a:p>
        </p:txBody>
      </p:sp>
      <p:sp>
        <p:nvSpPr>
          <p:cNvPr id="6"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2386299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24744" cy="1143000"/>
          </a:xfrm>
        </p:spPr>
        <p:txBody>
          <a:bodyPr/>
          <a:lstStyle/>
          <a:p>
            <a:r>
              <a:rPr lang="en-US" dirty="0" smtClean="0"/>
              <a:t>Continuum</a:t>
            </a:r>
            <a:endParaRPr lang="en-US" dirty="0"/>
          </a:p>
        </p:txBody>
      </p:sp>
      <p:sp>
        <p:nvSpPr>
          <p:cNvPr id="3" name="Content Placeholder 2"/>
          <p:cNvSpPr>
            <a:spLocks noGrp="1"/>
          </p:cNvSpPr>
          <p:nvPr>
            <p:ph idx="1"/>
          </p:nvPr>
        </p:nvSpPr>
        <p:spPr>
          <a:xfrm>
            <a:off x="1066800" y="1676400"/>
            <a:ext cx="6777317" cy="3508977"/>
          </a:xfrm>
        </p:spPr>
        <p:txBody>
          <a:bodyPr>
            <a:normAutofit/>
          </a:bodyPr>
          <a:lstStyle/>
          <a:p>
            <a:r>
              <a:rPr lang="en-US" dirty="0" smtClean="0"/>
              <a:t>Assuming “organize a rally” is </a:t>
            </a:r>
            <a:r>
              <a:rPr lang="en-US" b="1" u="sng" dirty="0" smtClean="0">
                <a:effectLst>
                  <a:outerShdw blurRad="38100" dist="38100" dir="2700000" algn="tl">
                    <a:srgbClr val="000000">
                      <a:alpha val="43137"/>
                    </a:srgbClr>
                  </a:outerShdw>
                </a:effectLst>
              </a:rPr>
              <a:t>most</a:t>
            </a:r>
            <a:r>
              <a:rPr lang="en-US" b="1" dirty="0" smtClean="0">
                <a:effectLst>
                  <a:outerShdw blurRad="38100" dist="38100" dir="2700000" algn="tl">
                    <a:srgbClr val="000000">
                      <a:alpha val="43137"/>
                    </a:srgbClr>
                  </a:outerShdw>
                </a:effectLst>
              </a:rPr>
              <a:t> </a:t>
            </a:r>
            <a:r>
              <a:rPr lang="en-US" dirty="0" smtClean="0"/>
              <a:t>complex and “create a poster and hang it in a public space” is </a:t>
            </a:r>
            <a:r>
              <a:rPr lang="en-US" b="1" u="sng" dirty="0" smtClean="0">
                <a:effectLst>
                  <a:outerShdw blurRad="38100" dist="38100" dir="2700000" algn="tl">
                    <a:srgbClr val="000000">
                      <a:alpha val="43137"/>
                    </a:srgbClr>
                  </a:outerShdw>
                </a:effectLst>
              </a:rPr>
              <a:t>least</a:t>
            </a:r>
            <a:r>
              <a:rPr lang="en-US" dirty="0" smtClean="0"/>
              <a:t> complex, work as a group to place the different examples of Taking Informed Action along a continuum of complexity.</a:t>
            </a:r>
          </a:p>
          <a:p>
            <a:r>
              <a:rPr lang="en-US" dirty="0" smtClean="0"/>
              <a:t>As you discuss, if you feel other examples should be the ends of the continuum, feel free to rearrange</a:t>
            </a:r>
          </a:p>
          <a:p>
            <a:pPr marL="0" indent="0">
              <a:buNone/>
            </a:pPr>
            <a:endParaRPr lang="en-US" dirty="0"/>
          </a:p>
        </p:txBody>
      </p:sp>
      <p:sp>
        <p:nvSpPr>
          <p:cNvPr id="4" name="TextBox 3"/>
          <p:cNvSpPr txBox="1"/>
          <p:nvPr/>
        </p:nvSpPr>
        <p:spPr>
          <a:xfrm>
            <a:off x="0" y="6077634"/>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Arial" panose="020B0604020202020204" pitchFamily="34" charset="0"/>
                <a:cs typeface="Arial" panose="020B0604020202020204" pitchFamily="34" charset="0"/>
              </a:rPr>
              <a:t>This was originally presented at the New York Council for Social Studies Conference. Thanks to Dr. Kathy Swan, Joe </a:t>
            </a:r>
            <a:r>
              <a:rPr lang="en-US" dirty="0" err="1" smtClean="0">
                <a:latin typeface="Arial" panose="020B0604020202020204" pitchFamily="34" charset="0"/>
                <a:cs typeface="Arial" panose="020B0604020202020204" pitchFamily="34" charset="0"/>
              </a:rPr>
              <a:t>Karb</a:t>
            </a:r>
            <a:r>
              <a:rPr lang="en-US" dirty="0" smtClean="0">
                <a:latin typeface="Arial" panose="020B0604020202020204" pitchFamily="34" charset="0"/>
                <a:cs typeface="Arial" panose="020B0604020202020204" pitchFamily="34" charset="0"/>
              </a:rPr>
              <a:t>, and Steve Lazar for sharing their materials.</a:t>
            </a: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646658175"/>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effectLst>
                  <a:outerShdw blurRad="38100" dist="38100" dir="2700000" algn="tl">
                    <a:srgbClr val="000000">
                      <a:alpha val="43137"/>
                    </a:srgbClr>
                  </a:outerShdw>
                </a:effectLst>
              </a:rPr>
              <a:t>Continuum Debrief</a:t>
            </a:r>
            <a:endParaRPr lang="en-US" sz="4400" b="1"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lstStyle/>
          <a:p>
            <a:endParaRPr lang="en-US"/>
          </a:p>
        </p:txBody>
      </p:sp>
      <p:sp>
        <p:nvSpPr>
          <p:cNvPr id="5"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339887284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024744" cy="1143000"/>
          </a:xfrm>
        </p:spPr>
        <p:txBody>
          <a:bodyPr/>
          <a:lstStyle/>
          <a:p>
            <a:r>
              <a:rPr lang="en-US" b="1" dirty="0" smtClean="0"/>
              <a:t>Action Requires Knowledge</a:t>
            </a:r>
            <a:endParaRPr lang="en-US" b="1" dirty="0"/>
          </a:p>
        </p:txBody>
      </p:sp>
      <p:sp>
        <p:nvSpPr>
          <p:cNvPr id="3" name="Content Placeholder 2"/>
          <p:cNvSpPr>
            <a:spLocks noGrp="1"/>
          </p:cNvSpPr>
          <p:nvPr>
            <p:ph idx="1"/>
          </p:nvPr>
        </p:nvSpPr>
        <p:spPr>
          <a:xfrm>
            <a:off x="381000" y="2209800"/>
            <a:ext cx="8229600" cy="4267200"/>
          </a:xfrm>
        </p:spPr>
        <p:txBody>
          <a:bodyPr/>
          <a:lstStyle/>
          <a:p>
            <a:r>
              <a:rPr lang="en-US" sz="3200" dirty="0" smtClean="0"/>
              <a:t>As outlined in the </a:t>
            </a:r>
            <a:r>
              <a:rPr lang="en-US" sz="3200" i="1" dirty="0" smtClean="0"/>
              <a:t>C3 Framework</a:t>
            </a:r>
            <a:r>
              <a:rPr lang="en-US" sz="3200" dirty="0" smtClean="0"/>
              <a:t>:</a:t>
            </a:r>
          </a:p>
          <a:p>
            <a:pPr lvl="1"/>
            <a:r>
              <a:rPr lang="en-US" sz="3200" b="1" dirty="0" smtClean="0">
                <a:solidFill>
                  <a:srgbClr val="205595"/>
                </a:solidFill>
              </a:rPr>
              <a:t>Step 1: </a:t>
            </a:r>
            <a:r>
              <a:rPr lang="en-US" sz="3200" dirty="0" smtClean="0"/>
              <a:t>Understand the problem</a:t>
            </a:r>
          </a:p>
          <a:p>
            <a:pPr lvl="1"/>
            <a:r>
              <a:rPr lang="en-US" sz="3200" b="1" dirty="0" smtClean="0">
                <a:solidFill>
                  <a:srgbClr val="205595"/>
                </a:solidFill>
              </a:rPr>
              <a:t>Step 2:</a:t>
            </a:r>
            <a:r>
              <a:rPr lang="en-US" sz="3200" dirty="0" smtClean="0"/>
              <a:t> Assess the problem</a:t>
            </a:r>
          </a:p>
          <a:p>
            <a:pPr lvl="1"/>
            <a:r>
              <a:rPr lang="en-US" sz="3200" b="1" dirty="0" smtClean="0">
                <a:solidFill>
                  <a:srgbClr val="205595"/>
                </a:solidFill>
              </a:rPr>
              <a:t>Step 3: </a:t>
            </a:r>
            <a:r>
              <a:rPr lang="en-US" sz="3200" dirty="0" smtClean="0"/>
              <a:t>Take action on the problem </a:t>
            </a:r>
          </a:p>
          <a:p>
            <a:pPr marL="0" indent="0">
              <a:buNone/>
            </a:pPr>
            <a:endParaRPr lang="en-US" dirty="0"/>
          </a:p>
        </p:txBody>
      </p:sp>
      <p:sp>
        <p:nvSpPr>
          <p:cNvPr id="4"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Tree>
    <p:extLst>
      <p:ext uri="{BB962C8B-B14F-4D97-AF65-F5344CB8AC3E}">
        <p14:creationId xmlns:p14="http://schemas.microsoft.com/office/powerpoint/2010/main" val="2307382296"/>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96200" cy="838200"/>
          </a:xfrm>
        </p:spPr>
        <p:txBody>
          <a:bodyPr>
            <a:normAutofit fontScale="90000"/>
          </a:bodyPr>
          <a:lstStyle/>
          <a:p>
            <a:pPr algn="ctr"/>
            <a:r>
              <a:rPr lang="en-US" sz="4000" b="1" dirty="0" smtClean="0">
                <a:latin typeface="Bangla MN"/>
                <a:cs typeface="Bangla MN"/>
              </a:rPr>
              <a:t>Modeling a </a:t>
            </a:r>
            <a:r>
              <a:rPr lang="en-US" sz="4000" b="1" u="sng" dirty="0" smtClean="0">
                <a:solidFill>
                  <a:srgbClr val="F79646"/>
                </a:solidFill>
                <a:latin typeface="Bangla MN"/>
                <a:cs typeface="Bangla MN"/>
              </a:rPr>
              <a:t>Protocol</a:t>
            </a:r>
            <a:r>
              <a:rPr lang="en-US" sz="4000" b="1" dirty="0" smtClean="0">
                <a:latin typeface="Bangla MN"/>
                <a:cs typeface="Bangla MN"/>
              </a:rPr>
              <a:t> for Distilling Content from Standards</a:t>
            </a:r>
            <a:endParaRPr lang="en-US" sz="4000" b="1" dirty="0">
              <a:latin typeface="Bangla MN"/>
              <a:cs typeface="Bangla MN"/>
            </a:endParaRPr>
          </a:p>
        </p:txBody>
      </p:sp>
      <p:sp>
        <p:nvSpPr>
          <p:cNvPr id="5" name="TextBox 4"/>
          <p:cNvSpPr txBox="1"/>
          <p:nvPr/>
        </p:nvSpPr>
        <p:spPr>
          <a:xfrm>
            <a:off x="1219200" y="2743200"/>
            <a:ext cx="4946479" cy="3046988"/>
          </a:xfrm>
          <a:prstGeom prst="rect">
            <a:avLst/>
          </a:prstGeom>
          <a:solidFill>
            <a:srgbClr val="92D050"/>
          </a:solidFill>
          <a:ln w="38100" cmpd="sng">
            <a:solidFill>
              <a:srgbClr val="4F81BD"/>
            </a:solidFill>
          </a:ln>
        </p:spPr>
        <p:txBody>
          <a:bodyPr wrap="square" rtlCol="0">
            <a:spAutoFit/>
          </a:bodyPr>
          <a:lstStyle/>
          <a:p>
            <a:pPr marL="342900" indent="-342900" algn="ctr">
              <a:buAutoNum type="arabicPeriod"/>
            </a:pPr>
            <a:r>
              <a:rPr lang="en-US" sz="3200" dirty="0" smtClean="0">
                <a:solidFill>
                  <a:schemeClr val="tx2"/>
                </a:solidFill>
                <a:latin typeface="Bangla MN"/>
                <a:cs typeface="Bangla MN"/>
              </a:rPr>
              <a:t>Architecture Study</a:t>
            </a:r>
          </a:p>
          <a:p>
            <a:pPr marL="342900" indent="-342900" algn="ctr">
              <a:buAutoNum type="arabicPeriod"/>
            </a:pPr>
            <a:r>
              <a:rPr lang="en-US" sz="3200" dirty="0" smtClean="0">
                <a:solidFill>
                  <a:schemeClr val="tx2"/>
                </a:solidFill>
                <a:latin typeface="Bangla MN"/>
                <a:cs typeface="Bangla MN"/>
              </a:rPr>
              <a:t>Anchor</a:t>
            </a:r>
          </a:p>
          <a:p>
            <a:pPr marL="342900" indent="-342900" algn="ctr">
              <a:buAutoNum type="arabicPeriod"/>
            </a:pPr>
            <a:r>
              <a:rPr lang="en-US" sz="3200" dirty="0">
                <a:solidFill>
                  <a:schemeClr val="tx2"/>
                </a:solidFill>
                <a:latin typeface="Bangla MN"/>
                <a:cs typeface="Bangla MN"/>
              </a:rPr>
              <a:t>Grade-level Narrative</a:t>
            </a:r>
            <a:endParaRPr lang="en-US" sz="3200" dirty="0" smtClean="0">
              <a:solidFill>
                <a:schemeClr val="tx2"/>
              </a:solidFill>
              <a:latin typeface="Bangla MN"/>
              <a:cs typeface="Bangla MN"/>
            </a:endParaRPr>
          </a:p>
          <a:p>
            <a:pPr marL="342900" indent="-342900" algn="ctr">
              <a:buAutoNum type="arabicPeriod"/>
            </a:pPr>
            <a:r>
              <a:rPr lang="en-US" sz="3200" dirty="0" smtClean="0">
                <a:solidFill>
                  <a:schemeClr val="tx2"/>
                </a:solidFill>
                <a:latin typeface="Bangla MN"/>
                <a:cs typeface="Bangla MN"/>
              </a:rPr>
              <a:t>Grade-level Standard</a:t>
            </a:r>
          </a:p>
          <a:p>
            <a:pPr marL="342900" indent="-342900" algn="ctr">
              <a:buAutoNum type="arabicPeriod"/>
            </a:pPr>
            <a:r>
              <a:rPr lang="en-US" sz="3200" dirty="0" smtClean="0">
                <a:solidFill>
                  <a:schemeClr val="tx2"/>
                </a:solidFill>
                <a:latin typeface="Bangla MN"/>
                <a:cs typeface="Bangla MN"/>
              </a:rPr>
              <a:t>Context Examples</a:t>
            </a:r>
          </a:p>
          <a:p>
            <a:pPr marL="342900" indent="-342900" algn="ctr">
              <a:buAutoNum type="arabicPeriod"/>
            </a:pPr>
            <a:r>
              <a:rPr lang="en-US" sz="3200" dirty="0" smtClean="0">
                <a:solidFill>
                  <a:schemeClr val="tx2"/>
                </a:solidFill>
                <a:latin typeface="Bangla MN"/>
                <a:cs typeface="Bangla MN"/>
              </a:rPr>
              <a:t>Connections</a:t>
            </a:r>
            <a:endParaRPr lang="en-US" sz="3200" dirty="0">
              <a:solidFill>
                <a:schemeClr val="tx2"/>
              </a:solidFill>
              <a:latin typeface="Bangla MN"/>
              <a:cs typeface="Bangla MN"/>
            </a:endParaRPr>
          </a:p>
        </p:txBody>
      </p:sp>
      <p:sp>
        <p:nvSpPr>
          <p:cNvPr id="4"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
        <p:nvSpPr>
          <p:cNvPr id="3" name="TextBox 2"/>
          <p:cNvSpPr txBox="1"/>
          <p:nvPr/>
        </p:nvSpPr>
        <p:spPr>
          <a:xfrm rot="21006101">
            <a:off x="6251422" y="2738579"/>
            <a:ext cx="2747171" cy="1631216"/>
          </a:xfrm>
          <a:prstGeom prst="rect">
            <a:avLst/>
          </a:prstGeom>
          <a:solidFill>
            <a:schemeClr val="accent1">
              <a:lumMod val="60000"/>
              <a:lumOff val="4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REVIEW – short </a:t>
            </a:r>
          </a:p>
          <a:p>
            <a:r>
              <a:rPr lang="en-US" sz="2000" dirty="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ne-page distilling</a:t>
            </a:r>
          </a:p>
          <a:p>
            <a:r>
              <a:rPr lang="en-US" sz="2000" dirty="0" smtClean="0">
                <a:latin typeface="Arial" panose="020B0604020202020204" pitchFamily="34" charset="0"/>
                <a:cs typeface="Arial" panose="020B0604020202020204" pitchFamily="34" charset="0"/>
              </a:rPr>
              <a:t>Protocol reminder </a:t>
            </a:r>
          </a:p>
          <a:p>
            <a:r>
              <a:rPr lang="en-US" sz="2000" dirty="0" smtClean="0">
                <a:latin typeface="Arial" panose="020B0604020202020204" pitchFamily="34" charset="0"/>
                <a:cs typeface="Arial" panose="020B0604020202020204" pitchFamily="34" charset="0"/>
              </a:rPr>
              <a:t>on the back of your </a:t>
            </a:r>
          </a:p>
          <a:p>
            <a:r>
              <a:rPr lang="en-US" sz="2000" dirty="0" smtClean="0">
                <a:latin typeface="Arial" panose="020B0604020202020204" pitchFamily="34" charset="0"/>
                <a:cs typeface="Arial" panose="020B0604020202020204" pitchFamily="34" charset="0"/>
              </a:rPr>
              <a:t>Agenda (green sheet</a:t>
            </a:r>
            <a:r>
              <a:rPr lang="en-US" sz="2000" dirty="0" smtClean="0"/>
              <a:t>)</a:t>
            </a:r>
          </a:p>
        </p:txBody>
      </p:sp>
    </p:spTree>
    <p:extLst>
      <p:ext uri="{BB962C8B-B14F-4D97-AF65-F5344CB8AC3E}">
        <p14:creationId xmlns:p14="http://schemas.microsoft.com/office/powerpoint/2010/main" val="2896506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35782" y="-4"/>
            <a:ext cx="8222456" cy="542928"/>
          </a:xfrm>
          <a:prstGeom prst="rect">
            <a:avLst/>
          </a:prstGeom>
          <a:solidFill>
            <a:schemeClr val="accent2">
              <a:lumMod val="60000"/>
              <a:lumOff val="40000"/>
            </a:schemeClr>
          </a:solidFill>
          <a:ln w="9525">
            <a:noFill/>
            <a:miter lim="800000"/>
            <a:headEnd/>
            <a:tailEnd/>
          </a:ln>
        </p:spPr>
        <p:txBody>
          <a:bodyPr anchor="b"/>
          <a:lstStyle/>
          <a:p>
            <a:pPr defTabSz="914400" eaLnBrk="0" hangingPunct="0">
              <a:defRPr/>
            </a:pP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Grade </a:t>
            </a:r>
            <a:r>
              <a:rPr lang="en-US" sz="3600" b="1" dirty="0">
                <a:solidFill>
                  <a:schemeClr val="bg1"/>
                </a:solidFill>
                <a:effectLst>
                  <a:outerShdw blurRad="38100" dist="38100" dir="2700000" algn="tl">
                    <a:srgbClr val="000000">
                      <a:alpha val="43137"/>
                    </a:srgbClr>
                  </a:outerShdw>
                </a:effectLst>
                <a:latin typeface="+mj-lt"/>
                <a:cs typeface="ＭＳ Ｐゴシック" charset="0"/>
              </a:rPr>
              <a:t>Level </a:t>
            </a:r>
            <a:r>
              <a:rPr lang="en-US" sz="3600" b="1" dirty="0" smtClean="0">
                <a:solidFill>
                  <a:schemeClr val="bg1"/>
                </a:solidFill>
                <a:effectLst>
                  <a:outerShdw blurRad="38100" dist="38100" dir="2700000" algn="tl">
                    <a:srgbClr val="000000">
                      <a:alpha val="43137"/>
                    </a:srgbClr>
                  </a:outerShdw>
                </a:effectLst>
                <a:latin typeface="+mj-lt"/>
                <a:cs typeface="ＭＳ Ｐゴシック" charset="0"/>
              </a:rPr>
              <a:t>Groups – </a:t>
            </a:r>
          </a:p>
        </p:txBody>
      </p:sp>
      <p:sp>
        <p:nvSpPr>
          <p:cNvPr id="3" name="TextBox 2"/>
          <p:cNvSpPr txBox="1"/>
          <p:nvPr/>
        </p:nvSpPr>
        <p:spPr>
          <a:xfrm>
            <a:off x="2605041" y="609600"/>
            <a:ext cx="6555000" cy="5878532"/>
          </a:xfrm>
          <a:prstGeom prst="rect">
            <a:avLst/>
          </a:prstGeom>
          <a:solidFill>
            <a:schemeClr val="accent1">
              <a:lumMod val="20000"/>
              <a:lumOff val="80000"/>
            </a:schemeClr>
          </a:solidFill>
        </p:spPr>
        <p:txBody>
          <a:bodyPr wrap="none" rtlCol="0">
            <a:spAutoFit/>
          </a:bodyPr>
          <a:lstStyle/>
          <a:p>
            <a:r>
              <a:rPr lang="en-US" sz="2800" dirty="0" smtClean="0">
                <a:solidFill>
                  <a:srgbClr val="C00000"/>
                </a:solidFill>
                <a:latin typeface="Arial" panose="020B0604020202020204" pitchFamily="34" charset="0"/>
                <a:cs typeface="Arial" panose="020B0604020202020204" pitchFamily="34" charset="0"/>
              </a:rPr>
              <a:t>Use the Distilling Content Protocol to  </a:t>
            </a:r>
          </a:p>
          <a:p>
            <a:r>
              <a:rPr lang="en-US" sz="2800" dirty="0" smtClean="0">
                <a:solidFill>
                  <a:srgbClr val="C00000"/>
                </a:solidFill>
                <a:latin typeface="Arial" panose="020B0604020202020204" pitchFamily="34" charset="0"/>
                <a:cs typeface="Arial" panose="020B0604020202020204" pitchFamily="34" charset="0"/>
              </a:rPr>
              <a:t>distill content from all the grade level </a:t>
            </a:r>
          </a:p>
          <a:p>
            <a:r>
              <a:rPr lang="en-US" sz="2800" dirty="0" smtClean="0">
                <a:solidFill>
                  <a:srgbClr val="C00000"/>
                </a:solidFill>
                <a:latin typeface="Arial" panose="020B0604020202020204" pitchFamily="34" charset="0"/>
                <a:cs typeface="Arial" panose="020B0604020202020204" pitchFamily="34" charset="0"/>
              </a:rPr>
              <a:t>standards in your grade band for </a:t>
            </a:r>
          </a:p>
          <a:p>
            <a:r>
              <a:rPr lang="en-US" sz="2800" dirty="0" smtClean="0">
                <a:solidFill>
                  <a:srgbClr val="C00000"/>
                </a:solidFill>
                <a:latin typeface="Arial" panose="020B0604020202020204" pitchFamily="34" charset="0"/>
                <a:cs typeface="Arial" panose="020B0604020202020204" pitchFamily="34" charset="0"/>
              </a:rPr>
              <a:t>Anchor Standard 10.  </a:t>
            </a:r>
            <a:endParaRPr lang="en-US" sz="2800" dirty="0">
              <a:solidFill>
                <a:srgbClr val="C00000"/>
              </a:solidFill>
              <a:latin typeface="Arial" panose="020B0604020202020204" pitchFamily="34" charset="0"/>
              <a:cs typeface="Arial" panose="020B0604020202020204" pitchFamily="34" charset="0"/>
            </a:endParaRPr>
          </a:p>
          <a:p>
            <a:endParaRPr lang="en-US" sz="1200" dirty="0" smtClean="0">
              <a:solidFill>
                <a:srgbClr val="C00000"/>
              </a:solidFill>
              <a:latin typeface="Arial" panose="020B0604020202020204" pitchFamily="34" charset="0"/>
              <a:cs typeface="Arial" panose="020B0604020202020204" pitchFamily="34" charset="0"/>
            </a:endParaRPr>
          </a:p>
          <a:p>
            <a:r>
              <a:rPr lang="en-US" sz="2800" b="1" dirty="0" smtClean="0">
                <a:solidFill>
                  <a:srgbClr val="C00000"/>
                </a:solidFill>
                <a:latin typeface="Arial" panose="020B0604020202020204" pitchFamily="34" charset="0"/>
                <a:cs typeface="Arial" panose="020B0604020202020204" pitchFamily="34" charset="0"/>
              </a:rPr>
              <a:t>Each table needs 6 participants.</a:t>
            </a:r>
          </a:p>
          <a:p>
            <a:r>
              <a:rPr lang="en-US" sz="2800" b="1" dirty="0" smtClean="0">
                <a:solidFill>
                  <a:srgbClr val="C00000"/>
                </a:solidFill>
                <a:latin typeface="Arial" panose="020B0604020202020204" pitchFamily="34" charset="0"/>
                <a:cs typeface="Arial" panose="020B0604020202020204" pitchFamily="34" charset="0"/>
              </a:rPr>
              <a:t>First work with a partner on a small </a:t>
            </a:r>
          </a:p>
          <a:p>
            <a:r>
              <a:rPr lang="en-US" sz="2800" b="1" dirty="0">
                <a:solidFill>
                  <a:srgbClr val="C00000"/>
                </a:solidFill>
                <a:latin typeface="Arial" panose="020B0604020202020204" pitchFamily="34" charset="0"/>
                <a:cs typeface="Arial" panose="020B0604020202020204" pitchFamily="34" charset="0"/>
              </a:rPr>
              <a:t>s</a:t>
            </a:r>
            <a:r>
              <a:rPr lang="en-US" sz="2800" b="1" dirty="0" smtClean="0">
                <a:solidFill>
                  <a:srgbClr val="C00000"/>
                </a:solidFill>
                <a:latin typeface="Arial" panose="020B0604020202020204" pitchFamily="34" charset="0"/>
                <a:cs typeface="Arial" panose="020B0604020202020204" pitchFamily="34" charset="0"/>
              </a:rPr>
              <a:t>heet, then complete the larger chart</a:t>
            </a:r>
          </a:p>
          <a:p>
            <a:r>
              <a:rPr lang="en-US" sz="2800" b="1" dirty="0">
                <a:solidFill>
                  <a:srgbClr val="C00000"/>
                </a:solidFill>
                <a:latin typeface="Arial" panose="020B0604020202020204" pitchFamily="34" charset="0"/>
                <a:cs typeface="Arial" panose="020B0604020202020204" pitchFamily="34" charset="0"/>
              </a:rPr>
              <a:t>w</a:t>
            </a:r>
            <a:r>
              <a:rPr lang="en-US" sz="2800" b="1" dirty="0" smtClean="0">
                <a:solidFill>
                  <a:srgbClr val="C00000"/>
                </a:solidFill>
                <a:latin typeface="Arial" panose="020B0604020202020204" pitchFamily="34" charset="0"/>
                <a:cs typeface="Arial" panose="020B0604020202020204" pitchFamily="34" charset="0"/>
              </a:rPr>
              <a:t>ith your table group as you come to</a:t>
            </a:r>
          </a:p>
          <a:p>
            <a:r>
              <a:rPr lang="en-US" sz="2800" b="1" dirty="0" smtClean="0">
                <a:solidFill>
                  <a:srgbClr val="C00000"/>
                </a:solidFill>
                <a:latin typeface="Arial" panose="020B0604020202020204" pitchFamily="34" charset="0"/>
                <a:cs typeface="Arial" panose="020B0604020202020204" pitchFamily="34" charset="0"/>
              </a:rPr>
              <a:t>consensus. You have 45min. </a:t>
            </a:r>
          </a:p>
          <a:p>
            <a:endParaRPr lang="en-US" sz="2800" dirty="0">
              <a:solidFill>
                <a:srgbClr val="C00000"/>
              </a:solidFill>
              <a:latin typeface="Arial" panose="020B0604020202020204" pitchFamily="34" charset="0"/>
              <a:cs typeface="Arial" panose="020B0604020202020204" pitchFamily="34" charset="0"/>
            </a:endParaRPr>
          </a:p>
          <a:p>
            <a:r>
              <a:rPr lang="en-US" sz="2800" dirty="0" smtClean="0">
                <a:solidFill>
                  <a:srgbClr val="C00000"/>
                </a:solidFill>
                <a:latin typeface="Arial" panose="020B0604020202020204" pitchFamily="34" charset="0"/>
                <a:cs typeface="Arial" panose="020B0604020202020204" pitchFamily="34" charset="0"/>
              </a:rPr>
              <a:t>Elementary:  K-5</a:t>
            </a:r>
          </a:p>
          <a:p>
            <a:r>
              <a:rPr lang="en-US" sz="2800" dirty="0" smtClean="0">
                <a:solidFill>
                  <a:srgbClr val="C00000"/>
                </a:solidFill>
                <a:latin typeface="Arial" panose="020B0604020202020204" pitchFamily="34" charset="0"/>
                <a:cs typeface="Arial" panose="020B0604020202020204" pitchFamily="34" charset="0"/>
              </a:rPr>
              <a:t>Middle School:  grades 6-8</a:t>
            </a:r>
          </a:p>
          <a:p>
            <a:r>
              <a:rPr lang="en-US" sz="2800" dirty="0" smtClean="0">
                <a:solidFill>
                  <a:srgbClr val="C00000"/>
                </a:solidFill>
                <a:latin typeface="Arial" panose="020B0604020202020204" pitchFamily="34" charset="0"/>
                <a:cs typeface="Arial" panose="020B0604020202020204" pitchFamily="34" charset="0"/>
              </a:rPr>
              <a:t>High School:  HS1, HS2, HS3, HS4</a:t>
            </a:r>
            <a:endParaRPr lang="en-US" sz="28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108359"/>
            <a:ext cx="2667000" cy="1876183"/>
          </a:xfrm>
          <a:prstGeom prst="rect">
            <a:avLst/>
          </a:prstGeom>
        </p:spPr>
      </p:pic>
    </p:spTree>
    <p:extLst>
      <p:ext uri="{BB962C8B-B14F-4D97-AF65-F5344CB8AC3E}">
        <p14:creationId xmlns:p14="http://schemas.microsoft.com/office/powerpoint/2010/main" val="2763046317"/>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24673"/>
            <a:ext cx="2667000" cy="1876183"/>
          </a:xfrm>
          <a:prstGeom prst="rect">
            <a:avLst/>
          </a:prstGeom>
        </p:spPr>
      </p:pic>
      <p:sp>
        <p:nvSpPr>
          <p:cNvPr id="3" name="TextBox 2"/>
          <p:cNvSpPr txBox="1"/>
          <p:nvPr/>
        </p:nvSpPr>
        <p:spPr>
          <a:xfrm>
            <a:off x="3505200" y="1045079"/>
            <a:ext cx="4291559" cy="1815882"/>
          </a:xfrm>
          <a:prstGeom prst="rect">
            <a:avLst/>
          </a:prstGeom>
          <a:noFill/>
        </p:spPr>
        <p:txBody>
          <a:bodyPr wrap="none" rtlCol="0">
            <a:spAutoFit/>
          </a:bodyPr>
          <a:lstStyle/>
          <a:p>
            <a:r>
              <a:rPr lang="en-US" sz="2800" b="1" dirty="0" smtClean="0"/>
              <a:t>**DEBRIEF**</a:t>
            </a:r>
          </a:p>
          <a:p>
            <a:r>
              <a:rPr lang="en-US" sz="2800" b="1" dirty="0" smtClean="0"/>
              <a:t>Whole Group Sharing of</a:t>
            </a:r>
          </a:p>
          <a:p>
            <a:r>
              <a:rPr lang="en-US" sz="2800" b="1" dirty="0" smtClean="0"/>
              <a:t>Geography Anchor 10 </a:t>
            </a:r>
          </a:p>
          <a:p>
            <a:r>
              <a:rPr lang="en-US" sz="2800" b="1" dirty="0" smtClean="0"/>
              <a:t>K-12 Progression</a:t>
            </a:r>
            <a:endParaRPr lang="en-US" sz="2800" b="1" dirty="0"/>
          </a:p>
        </p:txBody>
      </p:sp>
      <p:sp>
        <p:nvSpPr>
          <p:cNvPr id="4" name="TextBox 3"/>
          <p:cNvSpPr txBox="1"/>
          <p:nvPr/>
        </p:nvSpPr>
        <p:spPr>
          <a:xfrm>
            <a:off x="457200" y="310866"/>
            <a:ext cx="4902304" cy="461665"/>
          </a:xfrm>
          <a:prstGeom prst="rect">
            <a:avLst/>
          </a:prstGeom>
          <a:solidFill>
            <a:schemeClr val="accent6"/>
          </a:solidFill>
        </p:spPr>
        <p:txBody>
          <a:bodyPr wrap="none" rtlCol="0">
            <a:spAutoFit/>
          </a:bodyPr>
          <a:lstStyle/>
          <a:p>
            <a:r>
              <a:rPr lang="en-US" sz="2400" b="1" dirty="0" smtClean="0"/>
              <a:t>Please sit with your district team</a:t>
            </a:r>
            <a:endParaRPr lang="en-US" sz="2400" b="1" dirty="0"/>
          </a:p>
        </p:txBody>
      </p:sp>
      <p:sp>
        <p:nvSpPr>
          <p:cNvPr id="5" name="TextBox 4"/>
          <p:cNvSpPr txBox="1"/>
          <p:nvPr/>
        </p:nvSpPr>
        <p:spPr>
          <a:xfrm>
            <a:off x="627706" y="2848387"/>
            <a:ext cx="7678093" cy="4493538"/>
          </a:xfrm>
          <a:prstGeom prst="rect">
            <a:avLst/>
          </a:prstGeom>
          <a:noFill/>
        </p:spPr>
        <p:txBody>
          <a:bodyPr wrap="square" rtlCol="0">
            <a:spAutoFit/>
          </a:bodyPr>
          <a:lstStyle/>
          <a:p>
            <a:r>
              <a:rPr lang="en-US" sz="2400" b="1" dirty="0" smtClean="0"/>
              <a:t>--Grades K-5 teachers share at your district tables</a:t>
            </a:r>
          </a:p>
          <a:p>
            <a:r>
              <a:rPr lang="en-US" sz="2400" i="1" dirty="0" smtClean="0"/>
              <a:t>What can we say about this Anchor Standard</a:t>
            </a:r>
          </a:p>
          <a:p>
            <a:r>
              <a:rPr lang="en-US" sz="2400" i="1" dirty="0"/>
              <a:t>i</a:t>
            </a:r>
            <a:r>
              <a:rPr lang="en-US" sz="2400" i="1" dirty="0" smtClean="0"/>
              <a:t>n the elementary grades?</a:t>
            </a:r>
          </a:p>
          <a:p>
            <a:endParaRPr lang="en-US" sz="800" dirty="0"/>
          </a:p>
          <a:p>
            <a:r>
              <a:rPr lang="en-US" sz="2400" b="1" dirty="0" smtClean="0"/>
              <a:t>--Grades 6-8 teachers share at your district tables</a:t>
            </a:r>
          </a:p>
          <a:p>
            <a:r>
              <a:rPr lang="en-US" sz="2400" i="1" dirty="0" smtClean="0"/>
              <a:t>What can we say about this Anchor Standard</a:t>
            </a:r>
          </a:p>
          <a:p>
            <a:r>
              <a:rPr lang="en-US" sz="2400" i="1" dirty="0"/>
              <a:t>i</a:t>
            </a:r>
            <a:r>
              <a:rPr lang="en-US" sz="2400" i="1" dirty="0" smtClean="0"/>
              <a:t>n the middle school grades?</a:t>
            </a:r>
          </a:p>
          <a:p>
            <a:endParaRPr lang="en-US" sz="800" i="1" dirty="0"/>
          </a:p>
          <a:p>
            <a:r>
              <a:rPr lang="en-US" sz="2400" b="1" dirty="0" smtClean="0"/>
              <a:t>--Grades 9-12 teachers share at your district tables</a:t>
            </a:r>
          </a:p>
          <a:p>
            <a:r>
              <a:rPr lang="en-US" sz="2400" i="1" dirty="0" smtClean="0"/>
              <a:t>What can we say about this Anchor Standard</a:t>
            </a:r>
          </a:p>
          <a:p>
            <a:r>
              <a:rPr lang="en-US" sz="2400" i="1" dirty="0" smtClean="0"/>
              <a:t>in the high school grades?</a:t>
            </a:r>
          </a:p>
          <a:p>
            <a:endParaRPr lang="en-US" i="1" dirty="0" smtClean="0"/>
          </a:p>
          <a:p>
            <a:endParaRPr lang="en-US" dirty="0" smtClean="0"/>
          </a:p>
          <a:p>
            <a:endParaRPr lang="en-US" dirty="0"/>
          </a:p>
        </p:txBody>
      </p:sp>
    </p:spTree>
    <p:extLst>
      <p:ext uri="{BB962C8B-B14F-4D97-AF65-F5344CB8AC3E}">
        <p14:creationId xmlns:p14="http://schemas.microsoft.com/office/powerpoint/2010/main" val="1865208847"/>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868367" cy="523220"/>
          </a:xfrm>
          <a:prstGeom prst="rect">
            <a:avLst/>
          </a:prstGeom>
          <a:noFill/>
        </p:spPr>
        <p:txBody>
          <a:bodyPr wrap="none" rtlCol="0">
            <a:spAutoFit/>
          </a:bodyPr>
          <a:lstStyle/>
          <a:p>
            <a:r>
              <a:rPr lang="en-US" sz="2800" b="1" dirty="0" smtClean="0"/>
              <a:t>One SET per DISTRICT:</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35687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4683471" cy="117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853671"/>
            <a:ext cx="4683471" cy="133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86" y="3581400"/>
            <a:ext cx="4644285" cy="134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718" y="5229319"/>
            <a:ext cx="4672154" cy="117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91400" y="759767"/>
            <a:ext cx="1452642" cy="461665"/>
          </a:xfrm>
          <a:prstGeom prst="rect">
            <a:avLst/>
          </a:prstGeom>
          <a:solidFill>
            <a:schemeClr val="bg1"/>
          </a:solidFill>
        </p:spPr>
        <p:txBody>
          <a:bodyPr wrap="none" rtlCol="0">
            <a:spAutoFit/>
          </a:bodyPr>
          <a:lstStyle/>
          <a:p>
            <a:r>
              <a:rPr lang="en-US" sz="2400" b="1" dirty="0" smtClean="0"/>
              <a:t>K-2 CCD</a:t>
            </a:r>
            <a:endParaRPr lang="en-US" sz="2400" b="1" dirty="0"/>
          </a:p>
        </p:txBody>
      </p:sp>
      <p:sp>
        <p:nvSpPr>
          <p:cNvPr id="11" name="TextBox 10"/>
          <p:cNvSpPr txBox="1"/>
          <p:nvPr/>
        </p:nvSpPr>
        <p:spPr>
          <a:xfrm>
            <a:off x="7391400" y="2167169"/>
            <a:ext cx="1443024" cy="461665"/>
          </a:xfrm>
          <a:prstGeom prst="rect">
            <a:avLst/>
          </a:prstGeom>
          <a:solidFill>
            <a:schemeClr val="bg1"/>
          </a:solidFill>
        </p:spPr>
        <p:txBody>
          <a:bodyPr wrap="none" rtlCol="0">
            <a:spAutoFit/>
          </a:bodyPr>
          <a:lstStyle/>
          <a:p>
            <a:r>
              <a:rPr lang="en-US" sz="2400" b="1" dirty="0" smtClean="0"/>
              <a:t>3-5 CCD</a:t>
            </a:r>
            <a:endParaRPr lang="en-US" sz="2400" b="1" dirty="0"/>
          </a:p>
        </p:txBody>
      </p:sp>
      <p:sp>
        <p:nvSpPr>
          <p:cNvPr id="12" name="TextBox 11"/>
          <p:cNvSpPr txBox="1"/>
          <p:nvPr/>
        </p:nvSpPr>
        <p:spPr>
          <a:xfrm>
            <a:off x="7467600" y="3458809"/>
            <a:ext cx="1443024" cy="461665"/>
          </a:xfrm>
          <a:prstGeom prst="rect">
            <a:avLst/>
          </a:prstGeom>
          <a:solidFill>
            <a:schemeClr val="bg1"/>
          </a:solidFill>
        </p:spPr>
        <p:txBody>
          <a:bodyPr wrap="none" rtlCol="0">
            <a:spAutoFit/>
          </a:bodyPr>
          <a:lstStyle/>
          <a:p>
            <a:r>
              <a:rPr lang="en-US" sz="2400" b="1" dirty="0" smtClean="0"/>
              <a:t>6-8 CCD</a:t>
            </a:r>
            <a:endParaRPr lang="en-US" sz="2400" b="1" dirty="0"/>
          </a:p>
        </p:txBody>
      </p:sp>
      <p:sp>
        <p:nvSpPr>
          <p:cNvPr id="13" name="TextBox 12"/>
          <p:cNvSpPr txBox="1"/>
          <p:nvPr/>
        </p:nvSpPr>
        <p:spPr>
          <a:xfrm>
            <a:off x="7766115" y="5026619"/>
            <a:ext cx="1337226" cy="461665"/>
          </a:xfrm>
          <a:prstGeom prst="rect">
            <a:avLst/>
          </a:prstGeom>
          <a:solidFill>
            <a:schemeClr val="bg1"/>
          </a:solidFill>
        </p:spPr>
        <p:txBody>
          <a:bodyPr wrap="none" rtlCol="0">
            <a:spAutoFit/>
          </a:bodyPr>
          <a:lstStyle/>
          <a:p>
            <a:r>
              <a:rPr lang="en-US" sz="2400" b="1" dirty="0" smtClean="0"/>
              <a:t>HS CCD</a:t>
            </a:r>
            <a:endParaRPr lang="en-US" sz="2400" b="1" dirty="0"/>
          </a:p>
        </p:txBody>
      </p:sp>
      <p:sp>
        <p:nvSpPr>
          <p:cNvPr id="4" name="TextBox 3"/>
          <p:cNvSpPr txBox="1"/>
          <p:nvPr/>
        </p:nvSpPr>
        <p:spPr>
          <a:xfrm>
            <a:off x="57033" y="5631779"/>
            <a:ext cx="3970959" cy="369332"/>
          </a:xfrm>
          <a:prstGeom prst="rect">
            <a:avLst/>
          </a:prstGeom>
          <a:solidFill>
            <a:schemeClr val="bg1"/>
          </a:solidFill>
        </p:spPr>
        <p:txBody>
          <a:bodyPr wrap="none" rtlCol="0">
            <a:spAutoFit/>
          </a:bodyPr>
          <a:lstStyle/>
          <a:p>
            <a:r>
              <a:rPr lang="en-US" b="1" dirty="0" smtClean="0"/>
              <a:t>REVISED STANDARDS MARCH 2015</a:t>
            </a:r>
            <a:endParaRPr lang="en-US" b="1" dirty="0"/>
          </a:p>
        </p:txBody>
      </p:sp>
    </p:spTree>
    <p:extLst>
      <p:ext uri="{BB962C8B-B14F-4D97-AF65-F5344CB8AC3E}">
        <p14:creationId xmlns:p14="http://schemas.microsoft.com/office/powerpoint/2010/main" val="3537800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additive="base">
                                        <p:cTn id="27" dur="500" fill="hold"/>
                                        <p:tgtEl>
                                          <p:spTgt spid="1031"/>
                                        </p:tgtEl>
                                        <p:attrNameLst>
                                          <p:attrName>ppt_x</p:attrName>
                                        </p:attrNameLst>
                                      </p:cBhvr>
                                      <p:tavLst>
                                        <p:tav tm="0">
                                          <p:val>
                                            <p:strVal val="#ppt_x"/>
                                          </p:val>
                                        </p:tav>
                                        <p:tav tm="100000">
                                          <p:val>
                                            <p:strVal val="#ppt_x"/>
                                          </p:val>
                                        </p:tav>
                                      </p:tavLst>
                                    </p:anim>
                                    <p:anim calcmode="lin" valueType="num">
                                      <p:cBhvr additive="base">
                                        <p:cTn id="28" dur="500" fill="hold"/>
                                        <p:tgtEl>
                                          <p:spTgt spid="10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500" fill="hold"/>
                                        <p:tgtEl>
                                          <p:spTgt spid="1032"/>
                                        </p:tgtEl>
                                        <p:attrNameLst>
                                          <p:attrName>ppt_x</p:attrName>
                                        </p:attrNameLst>
                                      </p:cBhvr>
                                      <p:tavLst>
                                        <p:tav tm="0">
                                          <p:val>
                                            <p:strVal val="#ppt_x"/>
                                          </p:val>
                                        </p:tav>
                                        <p:tav tm="100000">
                                          <p:val>
                                            <p:strVal val="#ppt_x"/>
                                          </p:val>
                                        </p:tav>
                                      </p:tavLst>
                                    </p:anim>
                                    <p:anim calcmode="lin" valueType="num">
                                      <p:cBhvr additive="base">
                                        <p:cTn id="38" dur="500" fill="hold"/>
                                        <p:tgtEl>
                                          <p:spTgt spid="10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846" y="1600200"/>
            <a:ext cx="7680308" cy="3108543"/>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At your table distill the content from the </a:t>
            </a:r>
          </a:p>
          <a:p>
            <a:r>
              <a:rPr lang="en-US" sz="2800" dirty="0" smtClean="0">
                <a:latin typeface="Arial" panose="020B0604020202020204" pitchFamily="34" charset="0"/>
                <a:cs typeface="Arial" panose="020B0604020202020204" pitchFamily="34" charset="0"/>
              </a:rPr>
              <a:t>History Anchor your table has been assigned.</a:t>
            </a:r>
          </a:p>
          <a:p>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Follow the sample protocol of working with a </a:t>
            </a:r>
          </a:p>
          <a:p>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artner to complete the small chart first then as</a:t>
            </a:r>
          </a:p>
          <a:p>
            <a:r>
              <a:rPr lang="en-US" sz="2800"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table complete the larger chart as you come </a:t>
            </a:r>
          </a:p>
          <a:p>
            <a:r>
              <a:rPr lang="en-US" sz="2800" dirty="0">
                <a:latin typeface="Arial" panose="020B0604020202020204" pitchFamily="34" charset="0"/>
                <a:cs typeface="Arial" panose="020B0604020202020204" pitchFamily="34" charset="0"/>
              </a:rPr>
              <a:t>t</a:t>
            </a:r>
            <a:r>
              <a:rPr lang="en-US" sz="2800" dirty="0" smtClean="0">
                <a:latin typeface="Arial" panose="020B0604020202020204" pitchFamily="34" charset="0"/>
                <a:cs typeface="Arial" panose="020B0604020202020204" pitchFamily="34" charset="0"/>
              </a:rPr>
              <a:t>o consensus. </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457200" y="609600"/>
            <a:ext cx="8229600" cy="830997"/>
          </a:xfrm>
          <a:prstGeom prst="rect">
            <a:avLst/>
          </a:prstGeom>
          <a:solidFill>
            <a:srgbClr val="FFC000"/>
          </a:solidFill>
        </p:spPr>
        <p:txBody>
          <a:bodyPr wrap="square" rtlCol="0">
            <a:spAutoFit/>
          </a:bodyPr>
          <a:lstStyle/>
          <a:p>
            <a:pPr algn="ctr"/>
            <a:r>
              <a:rPr lang="en-US" sz="2400" b="1" dirty="0" smtClean="0">
                <a:effectLst>
                  <a:outerShdw blurRad="38100" dist="38100" dir="2700000" algn="tl">
                    <a:srgbClr val="000000">
                      <a:alpha val="43137"/>
                    </a:srgbClr>
                  </a:outerShdw>
                </a:effectLst>
              </a:rPr>
              <a:t>Distill a Historical Thinking Anchor with your</a:t>
            </a:r>
          </a:p>
          <a:p>
            <a:pPr algn="ctr"/>
            <a:r>
              <a:rPr lang="en-US" sz="2400" b="1" dirty="0" smtClean="0">
                <a:effectLst>
                  <a:outerShdw blurRad="38100" dist="38100" dir="2700000" algn="tl">
                    <a:srgbClr val="000000">
                      <a:alpha val="43137"/>
                    </a:srgbClr>
                  </a:outerShdw>
                </a:effectLst>
              </a:rPr>
              <a:t>District Team Table Group</a:t>
            </a:r>
            <a:endParaRPr lang="en-US" sz="2400" b="1" dirty="0">
              <a:effectLst>
                <a:outerShdw blurRad="38100" dist="38100" dir="2700000" algn="tl">
                  <a:srgbClr val="000000">
                    <a:alpha val="43137"/>
                  </a:srgbClr>
                </a:outerShdw>
              </a:effectLst>
            </a:endParaRPr>
          </a:p>
        </p:txBody>
      </p:sp>
      <p:pic>
        <p:nvPicPr>
          <p:cNvPr id="7170" name="Picture 2" descr="C:\Users\dwaggon\AppData\Local\Microsoft\Windows\Temporary Internet Files\Content.IE5\20XT1T3F\history-clip-art-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43400"/>
            <a:ext cx="2382569" cy="229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8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04780"/>
            <a:ext cx="8991601" cy="830997"/>
          </a:xfrm>
          <a:prstGeom prst="rect">
            <a:avLst/>
          </a:prstGeom>
          <a:solidFill>
            <a:schemeClr val="bg2">
              <a:lumMod val="60000"/>
              <a:lumOff val="40000"/>
            </a:schemeClr>
          </a:solidFill>
        </p:spPr>
        <p:txBody>
          <a:bodyPr wrap="square">
            <a:spAutoFit/>
          </a:bodyPr>
          <a:lstStyle/>
          <a:p>
            <a:r>
              <a:rPr lang="en-US" sz="2400" b="1" dirty="0" smtClean="0">
                <a:solidFill>
                  <a:srgbClr val="C00000"/>
                </a:solidFill>
                <a:latin typeface="Arial Narrow" panose="020B0606020202030204" pitchFamily="34" charset="0"/>
              </a:rPr>
              <a:t>What capacities are in place to make curricula decisions?</a:t>
            </a:r>
          </a:p>
          <a:p>
            <a:r>
              <a:rPr lang="en-US" sz="2400" b="1" dirty="0" smtClean="0">
                <a:solidFill>
                  <a:srgbClr val="C00000"/>
                </a:solidFill>
                <a:latin typeface="Arial Narrow" panose="020B0606020202030204" pitchFamily="34" charset="0"/>
              </a:rPr>
              <a:t>How </a:t>
            </a:r>
            <a:r>
              <a:rPr lang="en-US" sz="2400" b="1" dirty="0">
                <a:solidFill>
                  <a:srgbClr val="C00000"/>
                </a:solidFill>
                <a:latin typeface="Arial Narrow" panose="020B0606020202030204" pitchFamily="34" charset="0"/>
              </a:rPr>
              <a:t>do we prepare our </a:t>
            </a:r>
            <a:r>
              <a:rPr lang="en-US" sz="2400" b="1" dirty="0" smtClean="0">
                <a:solidFill>
                  <a:srgbClr val="C00000"/>
                </a:solidFill>
                <a:latin typeface="Arial Narrow" panose="020B0606020202030204" pitchFamily="34" charset="0"/>
              </a:rPr>
              <a:t>district, school, and team </a:t>
            </a:r>
            <a:r>
              <a:rPr lang="en-US" sz="2400" b="1" dirty="0">
                <a:solidFill>
                  <a:srgbClr val="C00000"/>
                </a:solidFill>
                <a:latin typeface="Arial Narrow" panose="020B0606020202030204" pitchFamily="34" charset="0"/>
              </a:rPr>
              <a:t>to write SS curriculum? </a:t>
            </a:r>
            <a:endParaRPr lang="en-US" sz="2400" b="1" dirty="0" smtClean="0">
              <a:solidFill>
                <a:srgbClr val="C00000"/>
              </a:solidFill>
              <a:latin typeface="Arial Narrow" panose="020B0606020202030204" pitchFamily="34" charset="0"/>
            </a:endParaRPr>
          </a:p>
        </p:txBody>
      </p:sp>
      <p:pic>
        <p:nvPicPr>
          <p:cNvPr id="4100" name="Picture 4" descr="Image result for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6200"/>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1558" y="195477"/>
            <a:ext cx="5032442" cy="830997"/>
          </a:xfrm>
          <a:prstGeom prst="rect">
            <a:avLst/>
          </a:prstGeom>
          <a:solidFill>
            <a:srgbClr val="FFC000"/>
          </a:solidFill>
        </p:spPr>
        <p:txBody>
          <a:bodyPr wrap="square" rtlCol="0">
            <a:spAutoFit/>
          </a:bodyPr>
          <a:lstStyle/>
          <a:p>
            <a:r>
              <a:rPr lang="en-US" sz="2400" b="1" dirty="0" smtClean="0">
                <a:effectLst>
                  <a:outerShdw blurRad="38100" dist="38100" dir="2700000" algn="tl">
                    <a:srgbClr val="000000">
                      <a:alpha val="43137"/>
                    </a:srgbClr>
                  </a:outerShdw>
                </a:effectLst>
              </a:rPr>
              <a:t>Complete one BLUE sheet with your DISTRICT TEAM</a:t>
            </a:r>
            <a:endParaRPr lang="en-US" sz="24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58" y="1073250"/>
            <a:ext cx="6469780" cy="473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96871">
            <a:off x="6863609" y="2819400"/>
            <a:ext cx="2125903" cy="2308324"/>
          </a:xfrm>
          <a:prstGeom prst="rect">
            <a:avLst/>
          </a:prstGeom>
          <a:solidFill>
            <a:srgbClr val="00B0F0"/>
          </a:solidFill>
        </p:spPr>
        <p:txBody>
          <a:bodyPr wrap="none" rtlCol="0">
            <a:spAutoFit/>
          </a:bodyPr>
          <a:lstStyle/>
          <a:p>
            <a:pPr algn="ctr"/>
            <a:r>
              <a:rPr lang="en-US" b="1" dirty="0" smtClean="0"/>
              <a:t>Review your</a:t>
            </a:r>
          </a:p>
          <a:p>
            <a:pPr algn="ctr"/>
            <a:r>
              <a:rPr lang="en-US" b="1" dirty="0" smtClean="0"/>
              <a:t>Individual BLUE</a:t>
            </a:r>
          </a:p>
          <a:p>
            <a:pPr algn="ctr"/>
            <a:r>
              <a:rPr lang="en-US" b="1" dirty="0"/>
              <a:t>s</a:t>
            </a:r>
            <a:r>
              <a:rPr lang="en-US" b="1" dirty="0" smtClean="0"/>
              <a:t>heets from </a:t>
            </a:r>
          </a:p>
          <a:p>
            <a:pPr algn="ctr"/>
            <a:r>
              <a:rPr lang="en-US" b="1" dirty="0" smtClean="0"/>
              <a:t>March and make</a:t>
            </a:r>
          </a:p>
          <a:p>
            <a:pPr algn="ctr"/>
            <a:r>
              <a:rPr lang="en-US" b="1" dirty="0"/>
              <a:t>a</a:t>
            </a:r>
            <a:r>
              <a:rPr lang="en-US" b="1" dirty="0" smtClean="0"/>
              <a:t>djustments as </a:t>
            </a:r>
          </a:p>
          <a:p>
            <a:pPr algn="ctr"/>
            <a:r>
              <a:rPr lang="en-US" b="1" dirty="0" smtClean="0"/>
              <a:t>needed for one </a:t>
            </a:r>
          </a:p>
          <a:p>
            <a:pPr algn="ctr"/>
            <a:r>
              <a:rPr lang="en-US" b="1" dirty="0" smtClean="0"/>
              <a:t>DISTRICT form </a:t>
            </a:r>
          </a:p>
          <a:p>
            <a:pPr algn="ctr"/>
            <a:r>
              <a:rPr lang="en-US" b="1" dirty="0"/>
              <a:t>t</a:t>
            </a:r>
            <a:r>
              <a:rPr lang="en-US" b="1" dirty="0" smtClean="0"/>
              <a:t>his month</a:t>
            </a:r>
          </a:p>
        </p:txBody>
      </p:sp>
    </p:spTree>
    <p:extLst>
      <p:ext uri="{BB962C8B-B14F-4D97-AF65-F5344CB8AC3E}">
        <p14:creationId xmlns:p14="http://schemas.microsoft.com/office/powerpoint/2010/main" val="209186687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63"/>
            <a:ext cx="475036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05383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6273909"/>
            <a:ext cx="9144000" cy="584775"/>
          </a:xfrm>
          <a:prstGeom prst="rect">
            <a:avLst/>
          </a:prstGeom>
          <a:solidFill>
            <a:srgbClr val="FFFF00"/>
          </a:solidFill>
        </p:spPr>
        <p:txBody>
          <a:bodyPr wrap="square" rtlCol="0">
            <a:spAutoFit/>
          </a:bodyPr>
          <a:lstStyle/>
          <a:p>
            <a:pPr algn="ctr"/>
            <a:r>
              <a:rPr lang="en-US" sz="3200" dirty="0" smtClean="0">
                <a:latin typeface="Arial Narrow" panose="020B0606020202030204" pitchFamily="34" charset="0"/>
              </a:rPr>
              <a:t>PGES - Professional Growth and Effectiveness System</a:t>
            </a:r>
            <a:endParaRPr lang="en-US" sz="3200" dirty="0">
              <a:latin typeface="Arial Narrow" panose="020B0606020202030204" pitchFamily="34" charset="0"/>
            </a:endParaRPr>
          </a:p>
        </p:txBody>
      </p:sp>
    </p:spTree>
    <p:extLst>
      <p:ext uri="{BB962C8B-B14F-4D97-AF65-F5344CB8AC3E}">
        <p14:creationId xmlns:p14="http://schemas.microsoft.com/office/powerpoint/2010/main" val="31911852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1225" y="76200"/>
            <a:ext cx="8232775" cy="1362075"/>
          </a:xfrm>
        </p:spPr>
        <p:txBody>
          <a:bodyPr/>
          <a:lstStyle/>
          <a:p>
            <a:pPr algn="ctr"/>
            <a:r>
              <a:rPr lang="en-US" sz="3600" b="1" dirty="0" smtClean="0">
                <a:solidFill>
                  <a:srgbClr val="C00000"/>
                </a:solidFill>
                <a:latin typeface="Bangla MN"/>
                <a:cs typeface="Bangla MN"/>
              </a:rPr>
              <a:t>CKEC Summer SS Network</a:t>
            </a:r>
            <a:endParaRPr lang="en-US" sz="3600" b="1" dirty="0">
              <a:solidFill>
                <a:srgbClr val="C00000"/>
              </a:solidFill>
              <a:latin typeface="Bangla MN"/>
              <a:cs typeface="Bangla MN"/>
            </a:endParaRPr>
          </a:p>
        </p:txBody>
      </p:sp>
      <p:graphicFrame>
        <p:nvGraphicFramePr>
          <p:cNvPr id="5" name="Table 4"/>
          <p:cNvGraphicFramePr>
            <a:graphicFrameLocks noGrp="1"/>
          </p:cNvGraphicFramePr>
          <p:nvPr>
            <p:extLst>
              <p:ext uri="{D42A27DB-BD31-4B8C-83A1-F6EECF244321}">
                <p14:modId xmlns:p14="http://schemas.microsoft.com/office/powerpoint/2010/main" val="1269007987"/>
              </p:ext>
            </p:extLst>
          </p:nvPr>
        </p:nvGraphicFramePr>
        <p:xfrm>
          <a:off x="0" y="1445034"/>
          <a:ext cx="9144001" cy="1524000"/>
        </p:xfrm>
        <a:graphic>
          <a:graphicData uri="http://schemas.openxmlformats.org/drawingml/2006/table">
            <a:tbl>
              <a:tblPr firstRow="1" bandRow="1">
                <a:tableStyleId>{46F890A9-2807-4EBB-B81D-B2AA78EC7F39}</a:tableStyleId>
              </a:tblPr>
              <a:tblGrid>
                <a:gridCol w="3149349"/>
                <a:gridCol w="3160972"/>
                <a:gridCol w="2833680"/>
              </a:tblGrid>
              <a:tr h="370840">
                <a:tc>
                  <a:txBody>
                    <a:bodyPr/>
                    <a:lstStyle/>
                    <a:p>
                      <a:pPr algn="ctr"/>
                      <a:r>
                        <a:rPr lang="en-US" sz="2800" dirty="0" smtClean="0"/>
                        <a:t>Thurs.</a:t>
                      </a:r>
                      <a:r>
                        <a:rPr lang="en-US" sz="2800" baseline="0" dirty="0" smtClean="0"/>
                        <a:t> </a:t>
                      </a:r>
                      <a:r>
                        <a:rPr lang="en-US" sz="2800" dirty="0" smtClean="0"/>
                        <a:t>June 11</a:t>
                      </a:r>
                      <a:r>
                        <a:rPr lang="en-US" sz="2800" baseline="30000" dirty="0" smtClean="0"/>
                        <a:t>th</a:t>
                      </a:r>
                      <a:r>
                        <a:rPr lang="en-US" sz="2800" dirty="0" smtClean="0"/>
                        <a:t>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Tues. July 21</a:t>
                      </a:r>
                      <a:r>
                        <a:rPr lang="en-US" sz="2800" baseline="30000" dirty="0" smtClean="0"/>
                        <a:t>st</a:t>
                      </a:r>
                      <a:r>
                        <a:rPr lang="en-US" sz="2800" dirty="0" smtClean="0"/>
                        <a:t>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Thurs. July 23rd</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Curriculum</a:t>
                      </a:r>
                      <a:r>
                        <a:rPr lang="en-US" sz="2000" baseline="0" dirty="0" smtClean="0"/>
                        <a:t> Planning Day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Curriculum Planning Day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Joint</a:t>
                      </a:r>
                      <a:r>
                        <a:rPr lang="en-US" sz="2000" baseline="0" dirty="0" smtClean="0"/>
                        <a:t> Science and Social Studies LDC Day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204448" y="3009038"/>
            <a:ext cx="8696613" cy="1569660"/>
          </a:xfrm>
          <a:prstGeom prst="rect">
            <a:avLst/>
          </a:prstGeom>
          <a:noFill/>
        </p:spPr>
        <p:txBody>
          <a:bodyPr wrap="none" rtlCol="0">
            <a:spAutoFit/>
          </a:bodyPr>
          <a:lstStyle/>
          <a:p>
            <a:pPr algn="ctr"/>
            <a:r>
              <a:rPr lang="en-US" sz="3200" b="1" dirty="0" smtClean="0">
                <a:effectLst>
                  <a:outerShdw blurRad="38100" dist="38100" dir="2700000" algn="tl">
                    <a:srgbClr val="000000">
                      <a:alpha val="43137"/>
                    </a:srgbClr>
                  </a:outerShdw>
                </a:effectLst>
              </a:rPr>
              <a:t>When is your district team</a:t>
            </a:r>
          </a:p>
          <a:p>
            <a:pPr algn="ctr"/>
            <a:r>
              <a:rPr lang="en-US" sz="3200" b="1" dirty="0" smtClean="0">
                <a:effectLst>
                  <a:outerShdw blurRad="38100" dist="38100" dir="2700000" algn="tl">
                    <a:srgbClr val="000000">
                      <a:alpha val="43137"/>
                    </a:srgbClr>
                  </a:outerShdw>
                </a:effectLst>
              </a:rPr>
              <a:t>going to attend? </a:t>
            </a:r>
          </a:p>
          <a:p>
            <a:pPr algn="ctr"/>
            <a:r>
              <a:rPr lang="en-US" sz="3200" b="1" dirty="0" smtClean="0">
                <a:solidFill>
                  <a:srgbClr val="C00000"/>
                </a:solidFill>
                <a:effectLst>
                  <a:outerShdw blurRad="38100" dist="38100" dir="2700000" algn="tl">
                    <a:srgbClr val="000000">
                      <a:alpha val="43137"/>
                    </a:srgbClr>
                  </a:outerShdw>
                </a:effectLst>
              </a:rPr>
              <a:t>Who will you include on your district team?</a:t>
            </a:r>
          </a:p>
        </p:txBody>
      </p:sp>
      <p:sp>
        <p:nvSpPr>
          <p:cNvPr id="3" name="TextBox 2"/>
          <p:cNvSpPr txBox="1"/>
          <p:nvPr/>
        </p:nvSpPr>
        <p:spPr>
          <a:xfrm>
            <a:off x="0" y="4876800"/>
            <a:ext cx="9144000" cy="1815882"/>
          </a:xfrm>
          <a:prstGeom prst="rect">
            <a:avLst/>
          </a:prstGeom>
          <a:solidFill>
            <a:schemeClr val="accent1">
              <a:lumMod val="40000"/>
              <a:lumOff val="60000"/>
            </a:schemeClr>
          </a:solidFill>
        </p:spPr>
        <p:txBody>
          <a:bodyPr wrap="square" rtlCol="0">
            <a:spAutoFit/>
          </a:bodyPr>
          <a:lstStyle/>
          <a:p>
            <a:pPr algn="ctr"/>
            <a:r>
              <a:rPr lang="en-US" sz="2800" b="1" dirty="0">
                <a:effectLst>
                  <a:outerShdw blurRad="38100" dist="38100" dir="2700000" algn="tl">
                    <a:srgbClr val="000000">
                      <a:alpha val="43137"/>
                    </a:srgbClr>
                  </a:outerShdw>
                </a:effectLst>
              </a:rPr>
              <a:t>P</a:t>
            </a:r>
            <a:r>
              <a:rPr lang="en-US" sz="2800" b="1" dirty="0" smtClean="0">
                <a:effectLst>
                  <a:outerShdw blurRad="38100" dist="38100" dir="2700000" algn="tl">
                    <a:srgbClr val="000000">
                      <a:alpha val="43137"/>
                    </a:srgbClr>
                  </a:outerShdw>
                </a:effectLst>
              </a:rPr>
              <a:t>lan to focus on planning inquiry based units to try out and start implementing for the upcoming year. </a:t>
            </a:r>
          </a:p>
          <a:p>
            <a:pPr algn="ctr"/>
            <a:r>
              <a:rPr lang="en-US" sz="2800" b="1" i="1" dirty="0" smtClean="0">
                <a:solidFill>
                  <a:srgbClr val="C00000"/>
                </a:solidFill>
              </a:rPr>
              <a:t>What other needs does your district have for the time we spend together on these dates?</a:t>
            </a:r>
            <a:endParaRPr lang="en-US" sz="2800" b="1" i="1" dirty="0">
              <a:solidFill>
                <a:srgbClr val="C00000"/>
              </a:solidFill>
            </a:endParaRPr>
          </a:p>
        </p:txBody>
      </p:sp>
    </p:spTree>
    <p:extLst>
      <p:ext uri="{BB962C8B-B14F-4D97-AF65-F5344CB8AC3E}">
        <p14:creationId xmlns:p14="http://schemas.microsoft.com/office/powerpoint/2010/main" val="1290196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6676" y="4349064"/>
            <a:ext cx="3844123" cy="1446550"/>
          </a:xfrm>
          <a:prstGeom prst="rect">
            <a:avLst/>
          </a:prstGeom>
          <a:noFill/>
        </p:spPr>
        <p:txBody>
          <a:bodyPr wrap="square" lIns="91440" tIns="45720" rIns="91440" bIns="45720">
            <a:spAutoFit/>
          </a:bodyPr>
          <a:lstStyle/>
          <a:p>
            <a:pPr algn="ctr"/>
            <a:r>
              <a:rPr lang="en-US" sz="8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Lunch</a:t>
            </a:r>
            <a:endParaRPr lang="en-US" sz="8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9218" name="Picture 2" descr="Image result for gar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427" y="596326"/>
            <a:ext cx="4023641" cy="345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775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7848600" cy="1362075"/>
          </a:xfrm>
        </p:spPr>
        <p:txBody>
          <a:bodyPr>
            <a:noAutofit/>
          </a:bodyPr>
          <a:lstStyle/>
          <a:p>
            <a:pPr algn="ctr"/>
            <a:r>
              <a:rPr lang="en-US" sz="4800" b="1" dirty="0" err="1">
                <a:solidFill>
                  <a:srgbClr val="C00000"/>
                </a:solidFill>
              </a:rPr>
              <a:t>LearningMedia</a:t>
            </a:r>
            <a:r>
              <a:rPr lang="en-US" sz="4800" b="1" dirty="0">
                <a:solidFill>
                  <a:srgbClr val="C00000"/>
                </a:solidFill>
              </a:rPr>
              <a:t> for the </a:t>
            </a:r>
            <a:r>
              <a:rPr lang="en-US" sz="4800" b="1" dirty="0" smtClean="0">
                <a:solidFill>
                  <a:srgbClr val="C00000"/>
                </a:solidFill>
              </a:rPr>
              <a:t/>
            </a:r>
            <a:br>
              <a:rPr lang="en-US" sz="4800" b="1" dirty="0" smtClean="0">
                <a:solidFill>
                  <a:srgbClr val="C00000"/>
                </a:solidFill>
              </a:rPr>
            </a:br>
            <a:r>
              <a:rPr lang="en-US" sz="4800" b="1" dirty="0" smtClean="0">
                <a:solidFill>
                  <a:srgbClr val="C00000"/>
                </a:solidFill>
              </a:rPr>
              <a:t>Social </a:t>
            </a:r>
            <a:r>
              <a:rPr lang="en-US" sz="4800" b="1" dirty="0">
                <a:solidFill>
                  <a:srgbClr val="C00000"/>
                </a:solidFill>
              </a:rPr>
              <a:t>Studies </a:t>
            </a:r>
            <a:r>
              <a:rPr lang="en-US" sz="4800" b="1" dirty="0" smtClean="0">
                <a:solidFill>
                  <a:srgbClr val="C00000"/>
                </a:solidFill>
              </a:rPr>
              <a:t>Classroom</a:t>
            </a:r>
            <a:r>
              <a:rPr lang="en-US" sz="4800" dirty="0"/>
              <a:t/>
            </a:r>
            <a:br>
              <a:rPr lang="en-US" sz="4800" dirty="0"/>
            </a:br>
            <a:endParaRPr lang="en-US" sz="4800" dirty="0"/>
          </a:p>
        </p:txBody>
      </p:sp>
      <p:sp>
        <p:nvSpPr>
          <p:cNvPr id="3" name="Text Placeholder 2"/>
          <p:cNvSpPr>
            <a:spLocks noGrp="1"/>
          </p:cNvSpPr>
          <p:nvPr>
            <p:ph type="body" idx="1"/>
          </p:nvPr>
        </p:nvSpPr>
        <p:spPr>
          <a:xfrm>
            <a:off x="1219200" y="3352800"/>
            <a:ext cx="6637467" cy="1520413"/>
          </a:xfrm>
        </p:spPr>
        <p:txBody>
          <a:bodyPr>
            <a:normAutofit/>
          </a:bodyPr>
          <a:lstStyle/>
          <a:p>
            <a:pPr algn="ctr"/>
            <a:r>
              <a:rPr lang="en-US" sz="3600" b="1" dirty="0"/>
              <a:t>with </a:t>
            </a:r>
            <a:r>
              <a:rPr lang="en-US" sz="3600" b="1" dirty="0" smtClean="0"/>
              <a:t>KET’s </a:t>
            </a:r>
            <a:r>
              <a:rPr lang="en-US" sz="3600" b="1" dirty="0"/>
              <a:t>Cynthia </a:t>
            </a:r>
            <a:r>
              <a:rPr lang="en-US" sz="3600" b="1" dirty="0" smtClean="0"/>
              <a:t>Warner</a:t>
            </a:r>
          </a:p>
          <a:p>
            <a:pPr algn="ctr"/>
            <a:r>
              <a:rPr lang="en-US" sz="3600" u="sng" dirty="0" smtClean="0">
                <a:hlinkClick r:id="rId2"/>
              </a:rPr>
              <a:t>CWarner@ket.org</a:t>
            </a:r>
            <a:endParaRPr lang="en-US" sz="3600" b="1" dirty="0"/>
          </a:p>
        </p:txBody>
      </p:sp>
    </p:spTree>
    <p:extLst>
      <p:ext uri="{BB962C8B-B14F-4D97-AF65-F5344CB8AC3E}">
        <p14:creationId xmlns:p14="http://schemas.microsoft.com/office/powerpoint/2010/main" val="737597264"/>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Content Placeholder 2"/>
          <p:cNvSpPr>
            <a:spLocks noGrp="1"/>
          </p:cNvSpPr>
          <p:nvPr>
            <p:ph idx="4294967295"/>
          </p:nvPr>
        </p:nvSpPr>
        <p:spPr>
          <a:xfrm>
            <a:off x="0" y="0"/>
            <a:ext cx="4343400" cy="687388"/>
          </a:xfrm>
          <a:solidFill>
            <a:srgbClr val="FFC000"/>
          </a:solidFill>
        </p:spPr>
        <p:txBody>
          <a:bodyPr>
            <a:normAutofit/>
          </a:bodyPr>
          <a:lstStyle/>
          <a:p>
            <a:pPr>
              <a:buFont typeface="Wingdings" pitchFamily="2" charset="2"/>
              <a:buNone/>
            </a:pPr>
            <a:r>
              <a:rPr lang="en-US" altLang="en-US" sz="3600" b="1" dirty="0" smtClean="0">
                <a:effectLst>
                  <a:outerShdw blurRad="38100" dist="38100" dir="2700000" algn="tl">
                    <a:srgbClr val="000000">
                      <a:alpha val="43137"/>
                    </a:srgbClr>
                  </a:outerShdw>
                </a:effectLst>
              </a:rPr>
              <a:t>Review of the day:</a:t>
            </a:r>
          </a:p>
          <a:p>
            <a:pPr>
              <a:buFont typeface="Wingdings" pitchFamily="2" charset="2"/>
              <a:buNone/>
            </a:pPr>
            <a:endParaRPr lang="en-US" altLang="en-US" dirty="0" smtClean="0"/>
          </a:p>
        </p:txBody>
      </p:sp>
      <p:sp>
        <p:nvSpPr>
          <p:cNvPr id="5" name="Title 1"/>
          <p:cNvSpPr txBox="1">
            <a:spLocks/>
          </p:cNvSpPr>
          <p:nvPr/>
        </p:nvSpPr>
        <p:spPr>
          <a:xfrm>
            <a:off x="152400" y="5730462"/>
            <a:ext cx="8458200" cy="1142999"/>
          </a:xfrm>
          <a:prstGeom prst="rect">
            <a:avLst/>
          </a:prstGeom>
          <a:solidFill>
            <a:srgbClr val="FFFF00"/>
          </a:solidFill>
        </p:spPr>
        <p:txBody>
          <a:bodyPr anchor="b"/>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2400" b="1" dirty="0" smtClean="0">
                <a:ea typeface="MS PGothic" pitchFamily="34" charset="-128"/>
              </a:rPr>
              <a:t>Please complete the online evaluation</a:t>
            </a:r>
          </a:p>
          <a:p>
            <a:pPr algn="ctr">
              <a:defRPr/>
            </a:pPr>
            <a:r>
              <a:rPr lang="en-US" altLang="en-US" sz="2400" b="1" dirty="0" smtClean="0">
                <a:ea typeface="MS PGothic" pitchFamily="34" charset="-128"/>
              </a:rPr>
              <a:t> </a:t>
            </a:r>
            <a:r>
              <a:rPr lang="en-US" altLang="en-US" sz="2400" b="1" i="1" u="sng" dirty="0" smtClean="0">
                <a:ea typeface="MS PGothic" pitchFamily="34" charset="-128"/>
              </a:rPr>
              <a:t>before</a:t>
            </a:r>
            <a:r>
              <a:rPr lang="en-US" altLang="en-US" sz="2400" b="1" dirty="0" smtClean="0">
                <a:ea typeface="MS PGothic" pitchFamily="34" charset="-128"/>
              </a:rPr>
              <a:t> you leave.  </a:t>
            </a:r>
            <a:br>
              <a:rPr lang="en-US" altLang="en-US" sz="2400" b="1" dirty="0" smtClean="0">
                <a:ea typeface="MS PGothic" pitchFamily="34" charset="-128"/>
              </a:rPr>
            </a:br>
            <a:r>
              <a:rPr lang="en-US" altLang="en-US" sz="2400" b="1" i="1" dirty="0" smtClean="0">
                <a:solidFill>
                  <a:schemeClr val="tx1"/>
                </a:solidFill>
                <a:effectLst>
                  <a:outerShdw blurRad="38100" dist="38100" dir="2700000" algn="tl">
                    <a:srgbClr val="000000">
                      <a:alpha val="43137"/>
                    </a:srgbClr>
                  </a:outerShdw>
                </a:effectLst>
                <a:ea typeface="MS PGothic" pitchFamily="34" charset="-128"/>
              </a:rPr>
              <a:t>We need your feedback!</a:t>
            </a:r>
          </a:p>
        </p:txBody>
      </p:sp>
      <p:sp>
        <p:nvSpPr>
          <p:cNvPr id="7" name="Title 1"/>
          <p:cNvSpPr txBox="1">
            <a:spLocks/>
          </p:cNvSpPr>
          <p:nvPr/>
        </p:nvSpPr>
        <p:spPr>
          <a:xfrm>
            <a:off x="1534562" y="685800"/>
            <a:ext cx="7024744" cy="11430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effectLst>
                  <a:outerShdw blurRad="38100" dist="38100" dir="2700000" algn="tl">
                    <a:srgbClr val="000000">
                      <a:alpha val="43137"/>
                    </a:srgbClr>
                  </a:outerShdw>
                </a:effectLst>
              </a:rPr>
              <a:t>4 pillars connections throughout the day</a:t>
            </a:r>
            <a:endParaRPr lang="en-US" sz="2400" b="1" dirty="0">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35" y="1143000"/>
            <a:ext cx="7696665" cy="458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53084"/>
      </p:ext>
    </p:extLst>
  </p:cSld>
  <p:clrMapOvr>
    <a:masterClrMapping/>
  </p:clrMapOvr>
  <p:transition>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101" y="685800"/>
            <a:ext cx="8153400" cy="1143000"/>
          </a:xfrm>
        </p:spPr>
        <p:txBody>
          <a:bodyPr>
            <a:normAutofit fontScale="90000"/>
          </a:bodyPr>
          <a:lstStyle/>
          <a:p>
            <a:r>
              <a:rPr lang="en-US" b="1" dirty="0" smtClean="0"/>
              <a:t>We hope you will join your district teams for our summer sessions:</a:t>
            </a:r>
            <a:endParaRPr lang="en-US" b="1" dirty="0"/>
          </a:p>
        </p:txBody>
      </p:sp>
      <p:sp>
        <p:nvSpPr>
          <p:cNvPr id="6" name="TextBox 5"/>
          <p:cNvSpPr txBox="1"/>
          <p:nvPr/>
        </p:nvSpPr>
        <p:spPr>
          <a:xfrm>
            <a:off x="469037" y="1752600"/>
            <a:ext cx="8371202" cy="1569660"/>
          </a:xfrm>
          <a:prstGeom prst="rect">
            <a:avLst/>
          </a:prstGeom>
          <a:solidFill>
            <a:schemeClr val="accent1">
              <a:lumMod val="40000"/>
              <a:lumOff val="60000"/>
            </a:schemeClr>
          </a:solidFill>
        </p:spPr>
        <p:txBody>
          <a:bodyPr wrap="none" rtlCol="0">
            <a:spAutoFit/>
          </a:bodyPr>
          <a:lstStyle/>
          <a:p>
            <a:r>
              <a:rPr lang="en-US" sz="2400" b="1" i="1" dirty="0" smtClean="0">
                <a:solidFill>
                  <a:srgbClr val="0070C0"/>
                </a:solidFill>
                <a:effectLst>
                  <a:outerShdw blurRad="38100" dist="38100" dir="2700000" algn="tl">
                    <a:srgbClr val="000000">
                      <a:alpha val="43137"/>
                    </a:srgbClr>
                  </a:outerShdw>
                </a:effectLst>
              </a:rPr>
              <a:t>Social Studies </a:t>
            </a:r>
            <a:r>
              <a:rPr lang="en-US" sz="2400" b="1" dirty="0" smtClean="0">
                <a:solidFill>
                  <a:srgbClr val="0070C0"/>
                </a:solidFill>
              </a:rPr>
              <a:t>Curriculum Planning: </a:t>
            </a:r>
            <a:r>
              <a:rPr lang="en-US" sz="2400" b="1" u="sng" dirty="0" smtClean="0">
                <a:solidFill>
                  <a:srgbClr val="0070C0"/>
                </a:solidFill>
              </a:rPr>
              <a:t>June 11</a:t>
            </a:r>
            <a:r>
              <a:rPr lang="en-US" sz="2400" b="1" u="sng" baseline="30000" dirty="0" smtClean="0">
                <a:solidFill>
                  <a:srgbClr val="0070C0"/>
                </a:solidFill>
              </a:rPr>
              <a:t>th</a:t>
            </a:r>
            <a:r>
              <a:rPr lang="en-US" sz="2400" b="1" u="sng" dirty="0" smtClean="0">
                <a:solidFill>
                  <a:srgbClr val="0070C0"/>
                </a:solidFill>
              </a:rPr>
              <a:t> or July 21</a:t>
            </a:r>
            <a:r>
              <a:rPr lang="en-US" sz="2400" b="1" u="sng" baseline="30000" dirty="0" smtClean="0">
                <a:solidFill>
                  <a:srgbClr val="0070C0"/>
                </a:solidFill>
              </a:rPr>
              <a:t>st</a:t>
            </a:r>
            <a:endParaRPr lang="en-US" sz="2400" b="1" u="sng" dirty="0" smtClean="0">
              <a:solidFill>
                <a:srgbClr val="0070C0"/>
              </a:solidFill>
            </a:endParaRPr>
          </a:p>
          <a:p>
            <a:r>
              <a:rPr lang="en-US" sz="2400" b="1" i="1" dirty="0" smtClean="0">
                <a:solidFill>
                  <a:srgbClr val="00B050"/>
                </a:solidFill>
                <a:effectLst>
                  <a:outerShdw blurRad="38100" dist="38100" dir="2700000" algn="tl">
                    <a:srgbClr val="000000">
                      <a:alpha val="43137"/>
                    </a:srgbClr>
                  </a:outerShdw>
                </a:effectLst>
              </a:rPr>
              <a:t>FYI - Science </a:t>
            </a:r>
            <a:r>
              <a:rPr lang="en-US" sz="2400" b="1" dirty="0" smtClean="0">
                <a:solidFill>
                  <a:srgbClr val="00B050"/>
                </a:solidFill>
              </a:rPr>
              <a:t>Curriculum Planning: </a:t>
            </a:r>
            <a:r>
              <a:rPr lang="en-US" sz="2400" b="1" u="sng" dirty="0" smtClean="0">
                <a:solidFill>
                  <a:srgbClr val="00B050"/>
                </a:solidFill>
              </a:rPr>
              <a:t>June 10</a:t>
            </a:r>
            <a:r>
              <a:rPr lang="en-US" sz="2400" b="1" u="sng" baseline="30000" dirty="0" smtClean="0">
                <a:solidFill>
                  <a:srgbClr val="00B050"/>
                </a:solidFill>
              </a:rPr>
              <a:t>th</a:t>
            </a:r>
            <a:r>
              <a:rPr lang="en-US" sz="2400" b="1" u="sng" dirty="0" smtClean="0">
                <a:solidFill>
                  <a:srgbClr val="00B050"/>
                </a:solidFill>
              </a:rPr>
              <a:t> or July 16</a:t>
            </a:r>
            <a:r>
              <a:rPr lang="en-US" sz="2400" b="1" u="sng" baseline="30000" dirty="0" smtClean="0">
                <a:solidFill>
                  <a:srgbClr val="00B050"/>
                </a:solidFill>
              </a:rPr>
              <a:t>th</a:t>
            </a:r>
            <a:endParaRPr lang="en-US" sz="2400" b="1" u="sng" dirty="0" smtClean="0">
              <a:solidFill>
                <a:srgbClr val="00B050"/>
              </a:solidFill>
            </a:endParaRPr>
          </a:p>
          <a:p>
            <a:endParaRPr lang="en-US" sz="2400" b="1" dirty="0"/>
          </a:p>
          <a:p>
            <a:r>
              <a:rPr lang="en-US" sz="2400" b="1" dirty="0" smtClean="0">
                <a:solidFill>
                  <a:srgbClr val="C00000"/>
                </a:solidFill>
              </a:rPr>
              <a:t>Joint Science and Social Studies </a:t>
            </a:r>
            <a:r>
              <a:rPr lang="en-US" sz="2400" b="1" i="1" u="sng" dirty="0" smtClean="0">
                <a:solidFill>
                  <a:srgbClr val="C00000"/>
                </a:solidFill>
                <a:effectLst>
                  <a:outerShdw blurRad="38100" dist="38100" dir="2700000" algn="tl">
                    <a:srgbClr val="000000">
                      <a:alpha val="43137"/>
                    </a:srgbClr>
                  </a:outerShdw>
                </a:effectLst>
              </a:rPr>
              <a:t>LDC</a:t>
            </a:r>
            <a:r>
              <a:rPr lang="en-US" sz="2400" b="1" u="sng" dirty="0" smtClean="0">
                <a:solidFill>
                  <a:srgbClr val="C00000"/>
                </a:solidFill>
              </a:rPr>
              <a:t> Day: July 23rd</a:t>
            </a:r>
            <a:endParaRPr lang="en-US" sz="2400" b="1" u="sng" dirty="0">
              <a:solidFill>
                <a:srgbClr val="C00000"/>
              </a:solidFill>
            </a:endParaRPr>
          </a:p>
        </p:txBody>
      </p:sp>
      <p:sp>
        <p:nvSpPr>
          <p:cNvPr id="7" name="TextBox 6"/>
          <p:cNvSpPr txBox="1"/>
          <p:nvPr/>
        </p:nvSpPr>
        <p:spPr>
          <a:xfrm>
            <a:off x="457200" y="4560391"/>
            <a:ext cx="8229600" cy="1200329"/>
          </a:xfrm>
          <a:prstGeom prst="rect">
            <a:avLst/>
          </a:prstGeom>
          <a:solidFill>
            <a:srgbClr val="FFFF00"/>
          </a:solidFill>
        </p:spPr>
        <p:txBody>
          <a:bodyPr wrap="square" rtlCol="0">
            <a:spAutoFit/>
          </a:bodyPr>
          <a:lstStyle/>
          <a:p>
            <a:pPr algn="ctr"/>
            <a:r>
              <a:rPr lang="en-US" sz="2400" b="1" dirty="0" smtClean="0"/>
              <a:t>Have a great end of the school year, and a </a:t>
            </a:r>
          </a:p>
          <a:p>
            <a:pPr algn="ctr"/>
            <a:r>
              <a:rPr lang="en-US" sz="2400" b="1" dirty="0" smtClean="0"/>
              <a:t>wonderful summer! Call us for your professional </a:t>
            </a:r>
          </a:p>
          <a:p>
            <a:pPr algn="ctr"/>
            <a:r>
              <a:rPr lang="en-US" sz="2400" b="1" dirty="0" smtClean="0"/>
              <a:t>learning needs ASAP, our calendars are filling up fast. </a:t>
            </a:r>
            <a:endParaRPr lang="en-US" sz="2400" b="1" dirty="0"/>
          </a:p>
        </p:txBody>
      </p:sp>
      <p:sp>
        <p:nvSpPr>
          <p:cNvPr id="8" name="TextBox 7"/>
          <p:cNvSpPr txBox="1"/>
          <p:nvPr/>
        </p:nvSpPr>
        <p:spPr>
          <a:xfrm>
            <a:off x="1171152" y="5799332"/>
            <a:ext cx="6966972" cy="830997"/>
          </a:xfrm>
          <a:prstGeom prst="rect">
            <a:avLst/>
          </a:prstGeom>
          <a:noFill/>
        </p:spPr>
        <p:txBody>
          <a:bodyPr wrap="none" rtlCol="0">
            <a:spAutoFit/>
          </a:bodyPr>
          <a:lstStyle/>
          <a:p>
            <a:pPr algn="ctr"/>
            <a:r>
              <a:rPr lang="en-US" sz="2400" b="1" dirty="0" smtClean="0">
                <a:effectLst>
                  <a:outerShdw blurRad="38100" dist="38100" dir="2700000" algn="tl">
                    <a:srgbClr val="000000">
                      <a:alpha val="43137"/>
                    </a:srgbClr>
                  </a:outerShdw>
                </a:effectLst>
              </a:rPr>
              <a:t>Thanks for a great 2014-2015 year with the </a:t>
            </a:r>
          </a:p>
          <a:p>
            <a:pPr algn="ctr"/>
            <a:r>
              <a:rPr lang="en-US" sz="2400" b="1" dirty="0" smtClean="0">
                <a:effectLst>
                  <a:outerShdw blurRad="38100" dist="38100" dir="2700000" algn="tl">
                    <a:srgbClr val="000000">
                      <a:alpha val="43137"/>
                    </a:srgbClr>
                  </a:outerShdw>
                </a:effectLst>
              </a:rPr>
              <a:t>CKEC Social Studies Teacher Leader Network!</a:t>
            </a:r>
            <a:endParaRPr lang="en-US" sz="2400" b="1" dirty="0">
              <a:effectLst>
                <a:outerShdw blurRad="38100" dist="38100" dir="2700000" algn="tl">
                  <a:srgbClr val="000000">
                    <a:alpha val="43137"/>
                  </a:srgbClr>
                </a:outerShdw>
              </a:effectLst>
            </a:endParaRPr>
          </a:p>
        </p:txBody>
      </p:sp>
      <p:pic>
        <p:nvPicPr>
          <p:cNvPr id="7170" name="Picture 2" descr="C:\Users\dwaggon\AppData\Local\Microsoft\Windows\Temporary Internet Files\Content.IE5\3GQ33J97\smiling-sun-face-in-sunglass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263650"/>
            <a:ext cx="1371600" cy="1364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392453">
            <a:off x="5485632" y="3448882"/>
            <a:ext cx="3368585" cy="1200329"/>
          </a:xfrm>
          <a:prstGeom prst="rect">
            <a:avLst/>
          </a:prstGeom>
          <a:solidFill>
            <a:srgbClr val="00B0F0"/>
          </a:solidFill>
        </p:spPr>
        <p:txBody>
          <a:bodyPr wrap="square" rtlCol="0">
            <a:spAutoFit/>
          </a:bodyPr>
          <a:lstStyle/>
          <a:p>
            <a:pPr algn="ctr"/>
            <a:r>
              <a:rPr lang="en-US" sz="2400" b="1" dirty="0" smtClean="0"/>
              <a:t>Mark it now KCSS Sept 29-30</a:t>
            </a:r>
          </a:p>
          <a:p>
            <a:pPr algn="ctr"/>
            <a:r>
              <a:rPr lang="en-US" sz="2400" b="1" dirty="0" smtClean="0"/>
              <a:t>Erlanger, METS Center</a:t>
            </a:r>
            <a:endParaRPr lang="en-US" sz="2400" b="1" dirty="0"/>
          </a:p>
        </p:txBody>
      </p:sp>
    </p:spTree>
    <p:extLst>
      <p:ext uri="{BB962C8B-B14F-4D97-AF65-F5344CB8AC3E}">
        <p14:creationId xmlns:p14="http://schemas.microsoft.com/office/powerpoint/2010/main" val="183467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089"/>
            <a:ext cx="6882996"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170103">
            <a:off x="7353706" y="473947"/>
            <a:ext cx="1603865" cy="954107"/>
          </a:xfrm>
          <a:prstGeom prst="rect">
            <a:avLst/>
          </a:prstGeom>
          <a:solidFill>
            <a:srgbClr val="92D050"/>
          </a:solidFill>
        </p:spPr>
        <p:txBody>
          <a:bodyPr wrap="square" rtlCol="0">
            <a:spAutoFit/>
          </a:bodyPr>
          <a:lstStyle/>
          <a:p>
            <a:pPr algn="ctr"/>
            <a:r>
              <a:rPr lang="en-US" sz="2800" dirty="0" smtClean="0"/>
              <a:t>GREEN </a:t>
            </a:r>
          </a:p>
          <a:p>
            <a:pPr algn="ctr"/>
            <a:r>
              <a:rPr lang="en-US" sz="2800" dirty="0" smtClean="0"/>
              <a:t>SHEET</a:t>
            </a:r>
            <a:endParaRPr lang="en-US" sz="2800" dirty="0"/>
          </a:p>
        </p:txBody>
      </p:sp>
    </p:spTree>
    <p:extLst>
      <p:ext uri="{BB962C8B-B14F-4D97-AF65-F5344CB8AC3E}">
        <p14:creationId xmlns:p14="http://schemas.microsoft.com/office/powerpoint/2010/main" val="36452549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889999" y="-110339"/>
            <a:ext cx="8036719" cy="1227429"/>
          </a:xfrm>
          <a:prstGeom prst="rect">
            <a:avLst/>
          </a:prstGeom>
        </p:spPr>
        <p:txBody>
          <a:bodyPr>
            <a:normAutofit/>
          </a:bodyPr>
          <a:lstStyle/>
          <a:p>
            <a:pPr lvl="0">
              <a:defRPr sz="1800">
                <a:solidFill>
                  <a:srgbClr val="000000"/>
                </a:solidFill>
                <a:effectLst/>
              </a:defRPr>
            </a:pPr>
            <a:r>
              <a:rPr sz="4800" b="1" dirty="0">
                <a:solidFill>
                  <a:srgbClr val="C00000"/>
                </a:solidFill>
                <a:effectLst>
                  <a:outerShdw blurRad="38100" dist="38100" dir="2700000" algn="tl">
                    <a:srgbClr val="000000">
                      <a:alpha val="43137"/>
                    </a:srgbClr>
                  </a:outerShdw>
                </a:effectLst>
              </a:rPr>
              <a:t>Norms:</a:t>
            </a:r>
            <a:r>
              <a:rPr sz="4800" dirty="0">
                <a:solidFill>
                  <a:srgbClr val="C00000"/>
                </a:solidFill>
              </a:rPr>
              <a:t>  </a:t>
            </a:r>
          </a:p>
        </p:txBody>
      </p:sp>
      <p:sp>
        <p:nvSpPr>
          <p:cNvPr id="80" name="Shape 80"/>
          <p:cNvSpPr>
            <a:spLocks noGrp="1"/>
          </p:cNvSpPr>
          <p:nvPr>
            <p:ph type="body" idx="1"/>
          </p:nvPr>
        </p:nvSpPr>
        <p:spPr>
          <a:xfrm>
            <a:off x="401112" y="1103626"/>
            <a:ext cx="8036719" cy="4641318"/>
          </a:xfrm>
          <a:prstGeom prst="rect">
            <a:avLst/>
          </a:prstGeom>
        </p:spPr>
        <p:txBody>
          <a:bodyPr>
            <a:normAutofit fontScale="85000" lnSpcReduction="20000"/>
          </a:bodyPr>
          <a:lstStyle/>
          <a:p>
            <a:pPr marL="240021" indent="-240021">
              <a:defRPr sz="1800">
                <a:solidFill>
                  <a:srgbClr val="000000"/>
                </a:solidFill>
                <a:effectLst/>
              </a:defRPr>
            </a:pPr>
            <a:r>
              <a:rPr lang="en-US" sz="3600" b="1" dirty="0" smtClean="0">
                <a:solidFill>
                  <a:srgbClr val="C00000"/>
                </a:solidFill>
              </a:rPr>
              <a:t>Respect</a:t>
            </a:r>
          </a:p>
          <a:p>
            <a:pPr marL="240021" indent="-240021">
              <a:defRPr sz="1800">
                <a:solidFill>
                  <a:srgbClr val="000000"/>
                </a:solidFill>
                <a:effectLst/>
              </a:defRPr>
            </a:pPr>
            <a:r>
              <a:rPr sz="3600" b="1" dirty="0" smtClean="0">
                <a:solidFill>
                  <a:srgbClr val="C00000"/>
                </a:solidFill>
              </a:rPr>
              <a:t>Cell phone</a:t>
            </a:r>
          </a:p>
          <a:p>
            <a:pPr marL="240021" indent="-240021">
              <a:defRPr sz="1800">
                <a:solidFill>
                  <a:srgbClr val="000000"/>
                </a:solidFill>
                <a:effectLst/>
              </a:defRPr>
            </a:pPr>
            <a:r>
              <a:rPr sz="3600" b="1" dirty="0" smtClean="0">
                <a:solidFill>
                  <a:srgbClr val="C00000"/>
                </a:solidFill>
              </a:rPr>
              <a:t>Engagement</a:t>
            </a:r>
          </a:p>
          <a:p>
            <a:pPr marL="240021" indent="-240021">
              <a:defRPr sz="1800">
                <a:solidFill>
                  <a:srgbClr val="000000"/>
                </a:solidFill>
                <a:effectLst/>
              </a:defRPr>
            </a:pPr>
            <a:r>
              <a:rPr sz="3600" b="1" dirty="0" smtClean="0">
                <a:solidFill>
                  <a:srgbClr val="C00000"/>
                </a:solidFill>
              </a:rPr>
              <a:t>Restrooms</a:t>
            </a:r>
            <a:endParaRPr sz="3600" b="1" dirty="0">
              <a:solidFill>
                <a:srgbClr val="C00000"/>
              </a:solidFill>
            </a:endParaRPr>
          </a:p>
          <a:p>
            <a:pPr marL="240021" indent="-240021">
              <a:defRPr sz="1800">
                <a:solidFill>
                  <a:srgbClr val="000000"/>
                </a:solidFill>
                <a:effectLst/>
              </a:defRPr>
            </a:pPr>
            <a:r>
              <a:rPr sz="3600" b="1" dirty="0">
                <a:solidFill>
                  <a:srgbClr val="C00000"/>
                </a:solidFill>
              </a:rPr>
              <a:t>Being Prepared</a:t>
            </a:r>
          </a:p>
          <a:p>
            <a:pPr marL="240021" indent="-240021">
              <a:defRPr sz="1800">
                <a:solidFill>
                  <a:srgbClr val="000000"/>
                </a:solidFill>
                <a:effectLst/>
              </a:defRPr>
            </a:pPr>
            <a:r>
              <a:rPr sz="3600" b="1" dirty="0">
                <a:solidFill>
                  <a:srgbClr val="C00000"/>
                </a:solidFill>
              </a:rPr>
              <a:t>Side </a:t>
            </a:r>
            <a:r>
              <a:rPr sz="3600" b="1" dirty="0" smtClean="0">
                <a:solidFill>
                  <a:srgbClr val="C00000"/>
                </a:solidFill>
              </a:rPr>
              <a:t>Conversations</a:t>
            </a:r>
            <a:endParaRPr lang="en-US" sz="3600" b="1" dirty="0" smtClean="0">
              <a:solidFill>
                <a:srgbClr val="C00000"/>
              </a:solidFill>
            </a:endParaRPr>
          </a:p>
          <a:p>
            <a:pPr marL="240021" indent="-240021">
              <a:defRPr sz="1800">
                <a:solidFill>
                  <a:srgbClr val="000000"/>
                </a:solidFill>
                <a:effectLst/>
              </a:defRPr>
            </a:pPr>
            <a:r>
              <a:rPr lang="en-US" sz="3600" b="1" dirty="0">
                <a:solidFill>
                  <a:srgbClr val="C00000"/>
                </a:solidFill>
              </a:rPr>
              <a:t>Use Technology to enhance your </a:t>
            </a:r>
            <a:r>
              <a:rPr lang="en-US" sz="3600" b="1" dirty="0" smtClean="0">
                <a:solidFill>
                  <a:srgbClr val="C00000"/>
                </a:solidFill>
              </a:rPr>
              <a:t>day</a:t>
            </a:r>
            <a:endParaRPr lang="en-US" sz="3600" b="1" dirty="0">
              <a:solidFill>
                <a:srgbClr val="C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412">
            <a:off x="4443412" y="1012890"/>
            <a:ext cx="3057525" cy="319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863932"/>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2525713" y="0"/>
            <a:ext cx="5684837" cy="1077914"/>
          </a:xfrm>
          <a:solidFill>
            <a:schemeClr val="tx2">
              <a:lumMod val="20000"/>
              <a:lumOff val="80000"/>
            </a:schemeClr>
          </a:solidFill>
        </p:spPr>
        <p:txBody>
          <a:bodyPr>
            <a:normAutofit fontScale="90000"/>
          </a:bodyPr>
          <a:lstStyle/>
          <a:p>
            <a:pPr algn="ctr" eaLnBrk="1" hangingPunct="1">
              <a:defRPr/>
            </a:pPr>
            <a:r>
              <a:rPr lang="en-US" altLang="en-US" sz="2400" b="1" spc="300" dirty="0" smtClean="0">
                <a:solidFill>
                  <a:schemeClr val="tx1"/>
                </a:solidFill>
              </a:rPr>
              <a:t>Social Studies Network  Meeting </a:t>
            </a:r>
            <a:br>
              <a:rPr lang="en-US" altLang="en-US" sz="2400" b="1" spc="300" dirty="0" smtClean="0">
                <a:solidFill>
                  <a:schemeClr val="tx1"/>
                </a:solidFill>
              </a:rPr>
            </a:br>
            <a:r>
              <a:rPr lang="en-US" altLang="en-US" sz="2400" b="1" spc="300" dirty="0" smtClean="0">
                <a:solidFill>
                  <a:schemeClr val="tx1"/>
                </a:solidFill>
              </a:rPr>
              <a:t>   IMPORTANT NOTES</a:t>
            </a:r>
          </a:p>
        </p:txBody>
      </p:sp>
      <p:sp>
        <p:nvSpPr>
          <p:cNvPr id="26627" name="Rectangle 6"/>
          <p:cNvSpPr>
            <a:spLocks noChangeArrowheads="1"/>
          </p:cNvSpPr>
          <p:nvPr/>
        </p:nvSpPr>
        <p:spPr bwMode="auto">
          <a:xfrm>
            <a:off x="533400" y="19050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ADDCF5"/>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ADDCF5"/>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0"/>
              </a:spcBef>
              <a:buClrTx/>
              <a:buSzTx/>
              <a:buFontTx/>
              <a:buNone/>
            </a:pPr>
            <a:endParaRPr lang="en-US" altLang="en-US" sz="3200">
              <a:solidFill>
                <a:srgbClr val="DD5807"/>
              </a:solidFill>
              <a:latin typeface="Verdana"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7086600" cy="607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8" name="TextBox 7"/>
          <p:cNvSpPr txBox="1">
            <a:spLocks noChangeArrowheads="1"/>
          </p:cNvSpPr>
          <p:nvPr/>
        </p:nvSpPr>
        <p:spPr bwMode="auto">
          <a:xfrm rot="20929164">
            <a:off x="746501" y="564349"/>
            <a:ext cx="1503363" cy="95410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ADDCF5"/>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ADDCF5"/>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algn="ctr" eaLnBrk="1" hangingPunct="1">
              <a:spcBef>
                <a:spcPct val="0"/>
              </a:spcBef>
              <a:buClrTx/>
              <a:buSzTx/>
              <a:buFontTx/>
              <a:buNone/>
            </a:pPr>
            <a:r>
              <a:rPr lang="en-US" altLang="en-US" sz="2800" dirty="0">
                <a:solidFill>
                  <a:schemeClr val="bg1"/>
                </a:solidFill>
                <a:latin typeface="Arial" pitchFamily="34" charset="0"/>
                <a:cs typeface="Arial" pitchFamily="34" charset="0"/>
              </a:rPr>
              <a:t>PINK Sheet</a:t>
            </a:r>
          </a:p>
        </p:txBody>
      </p:sp>
    </p:spTree>
    <p:extLst>
      <p:ext uri="{BB962C8B-B14F-4D97-AF65-F5344CB8AC3E}">
        <p14:creationId xmlns:p14="http://schemas.microsoft.com/office/powerpoint/2010/main" val="1142374712"/>
      </p:ext>
    </p:extLst>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7325"/>
            <a:ext cx="7024744" cy="1143000"/>
          </a:xfrm>
        </p:spPr>
        <p:txBody>
          <a:bodyPr>
            <a:normAutofit/>
          </a:bodyPr>
          <a:lstStyle/>
          <a:p>
            <a:r>
              <a:rPr lang="en-US" sz="2400" b="1" dirty="0" smtClean="0">
                <a:effectLst>
                  <a:outerShdw blurRad="38100" dist="38100" dir="2700000" algn="tl">
                    <a:srgbClr val="000000">
                      <a:alpha val="43137"/>
                    </a:srgbClr>
                  </a:outerShdw>
                </a:effectLst>
              </a:rPr>
              <a:t>4 pillars connections throughout the day</a:t>
            </a:r>
            <a:endParaRPr lang="en-US" sz="2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30324"/>
            <a:ext cx="8610600" cy="513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7"/>
          <p:cNvSpPr txBox="1">
            <a:spLocks noChangeArrowheads="1"/>
          </p:cNvSpPr>
          <p:nvPr/>
        </p:nvSpPr>
        <p:spPr bwMode="auto">
          <a:xfrm>
            <a:off x="757063" y="228600"/>
            <a:ext cx="3662537" cy="52322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ADDCF5"/>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ADDCF5"/>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defTabSz="4572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algn="ctr" eaLnBrk="1" hangingPunct="1">
              <a:spcBef>
                <a:spcPct val="0"/>
              </a:spcBef>
              <a:buClrTx/>
              <a:buSzTx/>
              <a:buFontTx/>
              <a:buNone/>
            </a:pPr>
            <a:r>
              <a:rPr lang="en-US" altLang="en-US" sz="2800" dirty="0" smtClean="0">
                <a:solidFill>
                  <a:schemeClr val="bg1"/>
                </a:solidFill>
                <a:latin typeface="Arial" pitchFamily="34" charset="0"/>
                <a:cs typeface="Arial" pitchFamily="34" charset="0"/>
              </a:rPr>
              <a:t>Back of PINK </a:t>
            </a:r>
            <a:r>
              <a:rPr lang="en-US" altLang="en-US" sz="2800" dirty="0">
                <a:solidFill>
                  <a:schemeClr val="bg1"/>
                </a:solidFill>
                <a:latin typeface="Arial" pitchFamily="34" charset="0"/>
                <a:cs typeface="Arial" pitchFamily="34" charset="0"/>
              </a:rPr>
              <a:t>Sheet</a:t>
            </a:r>
          </a:p>
        </p:txBody>
      </p:sp>
    </p:spTree>
    <p:extLst>
      <p:ext uri="{BB962C8B-B14F-4D97-AF65-F5344CB8AC3E}">
        <p14:creationId xmlns:p14="http://schemas.microsoft.com/office/powerpoint/2010/main" val="3657672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0" y="1103476"/>
            <a:ext cx="4035602" cy="491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8398" y="228600"/>
            <a:ext cx="4272323" cy="400110"/>
          </a:xfrm>
          <a:prstGeom prst="rect">
            <a:avLst/>
          </a:prstGeom>
          <a:solidFill>
            <a:srgbClr val="FFC000"/>
          </a:solidFill>
        </p:spPr>
        <p:txBody>
          <a:bodyPr wrap="none" rtlCol="0">
            <a:spAutoFit/>
          </a:bodyPr>
          <a:lstStyle/>
          <a:p>
            <a:r>
              <a:rPr lang="en-US" sz="2000" b="1" dirty="0" smtClean="0"/>
              <a:t>Social Studies Standards Timeline</a:t>
            </a:r>
            <a:endParaRPr lang="en-US" sz="2000" b="1" dirty="0"/>
          </a:p>
        </p:txBody>
      </p:sp>
      <p:sp>
        <p:nvSpPr>
          <p:cNvPr id="6" name="TextBox 5"/>
          <p:cNvSpPr txBox="1"/>
          <p:nvPr/>
        </p:nvSpPr>
        <p:spPr>
          <a:xfrm>
            <a:off x="1219200" y="739330"/>
            <a:ext cx="1489510" cy="369332"/>
          </a:xfrm>
          <a:prstGeom prst="rect">
            <a:avLst/>
          </a:prstGeom>
          <a:noFill/>
        </p:spPr>
        <p:txBody>
          <a:bodyPr wrap="none" rtlCol="0">
            <a:spAutoFit/>
          </a:bodyPr>
          <a:lstStyle/>
          <a:p>
            <a:r>
              <a:rPr lang="en-US" dirty="0" smtClean="0"/>
              <a:t>March 2015</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77821"/>
            <a:ext cx="47053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38800" y="800232"/>
            <a:ext cx="1316386" cy="369332"/>
          </a:xfrm>
          <a:prstGeom prst="rect">
            <a:avLst/>
          </a:prstGeom>
          <a:noFill/>
        </p:spPr>
        <p:txBody>
          <a:bodyPr wrap="none" rtlCol="0">
            <a:spAutoFit/>
          </a:bodyPr>
          <a:lstStyle/>
          <a:p>
            <a:r>
              <a:rPr lang="en-US" dirty="0" smtClean="0"/>
              <a:t>April  2015</a:t>
            </a:r>
            <a:endParaRPr lang="en-US" dirty="0"/>
          </a:p>
        </p:txBody>
      </p:sp>
      <p:pic>
        <p:nvPicPr>
          <p:cNvPr id="2051" name="Picture 3" descr="C:\Users\dwaggon\AppData\Local\Microsoft\Windows\Temporary Internet Files\Content.IE5\3H54RUGL\no[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609" y="1103476"/>
            <a:ext cx="46482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waggon\AppData\Local\Microsoft\Windows\Temporary Internet Files\Content.IE5\20XT1T3F\234934853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721" y="1888483"/>
            <a:ext cx="3962400" cy="33411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40611" y="808489"/>
            <a:ext cx="1931939" cy="369332"/>
          </a:xfrm>
          <a:prstGeom prst="rect">
            <a:avLst/>
          </a:prstGeom>
          <a:solidFill>
            <a:srgbClr val="CC99FF"/>
          </a:solidFill>
        </p:spPr>
        <p:txBody>
          <a:bodyPr wrap="none" rtlCol="0">
            <a:spAutoFit/>
          </a:bodyPr>
          <a:lstStyle/>
          <a:p>
            <a:r>
              <a:rPr lang="en-US" b="1" dirty="0" smtClean="0">
                <a:effectLst>
                  <a:outerShdw blurRad="38100" dist="38100" dir="2700000" algn="tl">
                    <a:srgbClr val="000000">
                      <a:alpha val="43137"/>
                    </a:srgbClr>
                  </a:outerShdw>
                </a:effectLst>
              </a:rPr>
              <a:t>Lavender page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03563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294</TotalTime>
  <Words>1901</Words>
  <Application>Microsoft Office PowerPoint</Application>
  <PresentationFormat>On-screen Show (4:3)</PresentationFormat>
  <Paragraphs>267</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Austin</vt:lpstr>
      <vt:lpstr>CKEC Social Studies Content Leadership Network</vt:lpstr>
      <vt:lpstr>CKEC Social Studies  Facilitation Team</vt:lpstr>
      <vt:lpstr>PowerPoint Presentation</vt:lpstr>
      <vt:lpstr>PowerPoint Presentation</vt:lpstr>
      <vt:lpstr>PowerPoint Presentation</vt:lpstr>
      <vt:lpstr>Norms:  </vt:lpstr>
      <vt:lpstr>Social Studies Network  Meeting     IMPORTANT NOTES</vt:lpstr>
      <vt:lpstr>4 pillars connections throughout the day</vt:lpstr>
      <vt:lpstr>PowerPoint Presentation</vt:lpstr>
      <vt:lpstr>KEY Messages</vt:lpstr>
      <vt:lpstr>Is your MINDSET FIXED?   Do your students know how to learn from their mistakes?</vt:lpstr>
      <vt:lpstr>PowerPoint Presentation</vt:lpstr>
      <vt:lpstr>PowerPoint Presentation</vt:lpstr>
      <vt:lpstr>Focus on Inquiry enhances classroom practice…</vt:lpstr>
      <vt:lpstr>Taking Informed Action</vt:lpstr>
      <vt:lpstr>PowerPoint Presentation</vt:lpstr>
      <vt:lpstr>PowerPoint Presentation</vt:lpstr>
      <vt:lpstr>PowerPoint Presentation</vt:lpstr>
      <vt:lpstr>In your grade level group rooms</vt:lpstr>
      <vt:lpstr>Focus on Inquiry enhances classroom practice…</vt:lpstr>
      <vt:lpstr>Defensible Evidence of Inquiry Standards 1-3</vt:lpstr>
      <vt:lpstr>PowerPoint Presentation</vt:lpstr>
      <vt:lpstr>Focus on Inquiry enhances classroom practice…</vt:lpstr>
      <vt:lpstr>PowerPoint Presentation</vt:lpstr>
      <vt:lpstr>proficient level of “evaluating sources” </vt:lpstr>
      <vt:lpstr>Focus on Inquiry enhances classroom practice…</vt:lpstr>
      <vt:lpstr>PowerPoint Presentation</vt:lpstr>
      <vt:lpstr>Mastery of Communicating - Constructing Viable Arguments and Critiquing Arguments of Others </vt:lpstr>
      <vt:lpstr>Focus on Inquiry enhances classroom practice…</vt:lpstr>
      <vt:lpstr>Taking Informed Action</vt:lpstr>
      <vt:lpstr>Continuum</vt:lpstr>
      <vt:lpstr>Continuum Debrief</vt:lpstr>
      <vt:lpstr>Action Requires Knowledge</vt:lpstr>
      <vt:lpstr>Modeling a Protocol for Distilling Content from Standards</vt:lpstr>
      <vt:lpstr>PowerPoint Presentation</vt:lpstr>
      <vt:lpstr>PowerPoint Presentation</vt:lpstr>
      <vt:lpstr>PowerPoint Presentation</vt:lpstr>
      <vt:lpstr>PowerPoint Presentation</vt:lpstr>
      <vt:lpstr>PowerPoint Presentation</vt:lpstr>
      <vt:lpstr>CKEC Summer SS Network</vt:lpstr>
      <vt:lpstr>PowerPoint Presentation</vt:lpstr>
      <vt:lpstr>LearningMedia for the  Social Studies Classroom </vt:lpstr>
      <vt:lpstr>PowerPoint Presentation</vt:lpstr>
      <vt:lpstr>We hope you will join your district teams for our summer sessions:</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CKEC Social Studies Content Leadership Network</dc:title>
  <dc:creator>dwaggon</dc:creator>
  <cp:lastModifiedBy>dwaggon</cp:lastModifiedBy>
  <cp:revision>110</cp:revision>
  <dcterms:created xsi:type="dcterms:W3CDTF">2015-04-20T17:51:23Z</dcterms:created>
  <dcterms:modified xsi:type="dcterms:W3CDTF">2015-04-20T22:50:45Z</dcterms:modified>
</cp:coreProperties>
</file>