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5" r:id="rId7"/>
    <p:sldId id="261" r:id="rId8"/>
    <p:sldId id="262" r:id="rId9"/>
    <p:sldId id="263"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7080CA-4BD7-42E3-A938-1F6522989E01}" type="datetimeFigureOut">
              <a:rPr lang="en-US" smtClean="0"/>
              <a:pPr/>
              <a:t>1/31/2013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E90F1B-D344-4968-95E5-239181F9EEE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E90F1B-D344-4968-95E5-239181F9EEE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E90F1B-D344-4968-95E5-239181F9EEE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E90F1B-D344-4968-95E5-239181F9EEE5}"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E90F1B-D344-4968-95E5-239181F9EEE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E90F1B-D344-4968-95E5-239181F9EEE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E90F1B-D344-4968-95E5-239181F9EEE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E90F1B-D344-4968-95E5-239181F9EEE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E90F1B-D344-4968-95E5-239181F9EEE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E90F1B-D344-4968-95E5-239181F9EEE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E90F1B-D344-4968-95E5-239181F9EEE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E90F1B-D344-4968-95E5-239181F9EEE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FB990A5-7773-4BEB-B9C8-609FB1F33150}" type="datetimeFigureOut">
              <a:rPr lang="en-US" smtClean="0"/>
              <a:pPr/>
              <a:t>1/31/2013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D87C940-6206-404F-8806-BEEB9DEB17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B990A5-7773-4BEB-B9C8-609FB1F33150}"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7C940-6206-404F-8806-BEEB9DEB17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FB990A5-7773-4BEB-B9C8-609FB1F33150}" type="datetimeFigureOut">
              <a:rPr lang="en-US" smtClean="0"/>
              <a:pPr/>
              <a:t>1/31/2013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D87C940-6206-404F-8806-BEEB9DEB179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FB990A5-7773-4BEB-B9C8-609FB1F33150}"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D87C940-6206-404F-8806-BEEB9DEB179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FB990A5-7773-4BEB-B9C8-609FB1F33150}" type="datetimeFigureOut">
              <a:rPr lang="en-US" smtClean="0"/>
              <a:pPr/>
              <a:t>1/31/2013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D87C940-6206-404F-8806-BEEB9DEB179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FB990A5-7773-4BEB-B9C8-609FB1F33150}" type="datetimeFigureOut">
              <a:rPr lang="en-US" smtClean="0"/>
              <a:pPr/>
              <a:t>1/31/2013</a:t>
            </a:fld>
            <a:endParaRPr lang="en-US"/>
          </a:p>
        </p:txBody>
      </p:sp>
      <p:sp>
        <p:nvSpPr>
          <p:cNvPr id="10" name="Slide Number Placeholder 9"/>
          <p:cNvSpPr>
            <a:spLocks noGrp="1"/>
          </p:cNvSpPr>
          <p:nvPr>
            <p:ph type="sldNum" sz="quarter" idx="16"/>
          </p:nvPr>
        </p:nvSpPr>
        <p:spPr/>
        <p:txBody>
          <a:bodyPr rtlCol="0"/>
          <a:lstStyle/>
          <a:p>
            <a:fld id="{3D87C940-6206-404F-8806-BEEB9DEB179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FB990A5-7773-4BEB-B9C8-609FB1F33150}" type="datetimeFigureOut">
              <a:rPr lang="en-US" smtClean="0"/>
              <a:pPr/>
              <a:t>1/31/2013</a:t>
            </a:fld>
            <a:endParaRPr lang="en-US"/>
          </a:p>
        </p:txBody>
      </p:sp>
      <p:sp>
        <p:nvSpPr>
          <p:cNvPr id="12" name="Slide Number Placeholder 11"/>
          <p:cNvSpPr>
            <a:spLocks noGrp="1"/>
          </p:cNvSpPr>
          <p:nvPr>
            <p:ph type="sldNum" sz="quarter" idx="16"/>
          </p:nvPr>
        </p:nvSpPr>
        <p:spPr/>
        <p:txBody>
          <a:bodyPr rtlCol="0"/>
          <a:lstStyle/>
          <a:p>
            <a:fld id="{3D87C940-6206-404F-8806-BEEB9DEB179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B990A5-7773-4BEB-B9C8-609FB1F33150}" type="datetimeFigureOut">
              <a:rPr lang="en-US" smtClean="0"/>
              <a:pPr/>
              <a:t>1/31/2013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D87C940-6206-404F-8806-BEEB9DEB17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990A5-7773-4BEB-B9C8-609FB1F33150}" type="datetimeFigureOut">
              <a:rPr lang="en-US" smtClean="0"/>
              <a:pPr/>
              <a:t>1/31/2013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D87C940-6206-404F-8806-BEEB9DEB17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FB990A5-7773-4BEB-B9C8-609FB1F33150}" type="datetimeFigureOut">
              <a:rPr lang="en-US" smtClean="0"/>
              <a:pPr/>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D87C940-6206-404F-8806-BEEB9DEB179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FB990A5-7773-4BEB-B9C8-609FB1F33150}" type="datetimeFigureOut">
              <a:rPr lang="en-US" smtClean="0"/>
              <a:pPr/>
              <a:t>1/31/2013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D87C940-6206-404F-8806-BEEB9DEB179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FB990A5-7773-4BEB-B9C8-609FB1F33150}" type="datetimeFigureOut">
              <a:rPr lang="en-US" smtClean="0"/>
              <a:pPr/>
              <a:t>1/31/2013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D87C940-6206-404F-8806-BEEB9DEB17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MTkDM16FAiRvqM&amp;tbnid=rHC0-6sIUCzirM:&amp;ved=0CAUQjRw&amp;url=http://www.clipartof.com/interior_wall_decor/details/Orange-Person-Shouting-Information-Through-A-Megaphone-Poster-Art-Print-16426&amp;ei=e7AFUd7mJIbY8gSimYDIAg&amp;bvm=bv.41524429,d.eWU&amp;psig=AFQjCNHmambVnsjc8ugUQq_SNJt7I7Sawg&amp;ust=135941375600587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Where are the cookies?</a:t>
            </a:r>
            <a:endParaRPr lang="en-US" dirty="0"/>
          </a:p>
        </p:txBody>
      </p:sp>
      <p:sp>
        <p:nvSpPr>
          <p:cNvPr id="3" name="Subtitle 2"/>
          <p:cNvSpPr>
            <a:spLocks noGrp="1"/>
          </p:cNvSpPr>
          <p:nvPr>
            <p:ph type="subTitle" idx="1"/>
          </p:nvPr>
        </p:nvSpPr>
        <p:spPr/>
        <p:txBody>
          <a:bodyPr/>
          <a:lstStyle/>
          <a:p>
            <a:r>
              <a:rPr lang="en-US" dirty="0" smtClean="0"/>
              <a:t>A presentation by Jessica Hill</a:t>
            </a:r>
            <a:endParaRPr lang="en-US" dirty="0"/>
          </a:p>
        </p:txBody>
      </p:sp>
      <p:pic>
        <p:nvPicPr>
          <p:cNvPr id="25602" name="Picture 2" descr="https://encrypted-tbn3.gstatic.com/images?q=tbn:ANd9GcQJgQNtNUQacFIvdk4EfLeoIkqigjASuFuCfZA1SVrkxaoUayWyfA"/>
          <p:cNvPicPr>
            <a:picLocks noChangeAspect="1" noChangeArrowheads="1"/>
          </p:cNvPicPr>
          <p:nvPr/>
        </p:nvPicPr>
        <p:blipFill>
          <a:blip r:embed="rId3" cstate="print"/>
          <a:srcRect/>
          <a:stretch>
            <a:fillRect/>
          </a:stretch>
        </p:blipFill>
        <p:spPr bwMode="auto">
          <a:xfrm>
            <a:off x="457200" y="228600"/>
            <a:ext cx="5381886" cy="3581400"/>
          </a:xfrm>
          <a:prstGeom prst="rect">
            <a:avLst/>
          </a:prstGeom>
          <a:noFill/>
        </p:spPr>
      </p:pic>
      <p:sp>
        <p:nvSpPr>
          <p:cNvPr id="22530" name="AutoShape 2" descr="data:image/jpeg;base64,/9j/4AAQSkZJRgABAQAAAQABAAD/2wCEAAkGBg8PDxAPEBAQDxAQDw0QDxAPDw8QDxAQFBAVFRQQEhIXHCYeFxkjGRUUHy8gIycpLCwsFR4xNTAqNSYrLCkBCQoKDgwOGg8PGi0lHyQ0LCwrLyo0LCwsMCwsMikpNCwsLCwsLCk0Lyw0LCwsNCwsKSw0NDQsLCwsLywsLywpL//AABEIAOAA4QMBIgACEQEDEQH/xAAcAAEAAQUBAQAAAAAAAAAAAAAAAgEDBQYHBAj/xABAEAABAwICBwUHAQYEBwAAAAABAAIDBBEFEgYhMUFRYXEHEyKBkRQyQlKhscEjFUNyguHwkqKy0SUzNFNUYnP/xAAbAQEAAgMBAQAAAAAAAAAAAAAABAUBAwYCB//EADARAAICAgAEAwYFBQAAAAAAAAABAgMEEQUhMVESQaFhcbHB0fAiQoGR4QYTFCMy/9oADAMBAAIRAxEAPwDuKIiAIiIAiIgCIiAIio94AJJAAFySbADiSgKotXxPtKwynJaZ+9cNrYGmT/MPD9VgZu2qlB8FNO4cXOib9AStMr649WWFfDMuxbjW/wBeXx0dGRc7g7aaQnx09Q3m0xP/ACFmaDtPwuaw78xE7pmOYP8AFrb9UV9b6MWcMy6+cq3+nP4G1orVPVRytD43tkadjmODmnzCurcQGmnphERDAREQBERAEREAREQBERAEREAREQBERAEREARFgdMNLIsOgMjrOldcQxX1vdxPBo3leZSUVtmyqqd01CC22NK9MafDo80hzyuB7qFp8b+Z+VvP7ri2kmmdZXuPeyFsd/DBHdsQ6j4jzN/JYvEsSlqZXzTPL5Hm7nH6ADcBwXmVTdfKx68j6Bw/hVWJFSfOff6BERRy3CIiA9eG4tUUr88Er4XcWOIB5OGxw6rpOi3a+CWxV7Q3YBURjw9ZGDZ1b6LlaLZXbKt8mQsrBoylqyPPv5/ufUMMzXtD2OD2uALXNILXA7CCNoU1wjQXTyTD3iOQukpHnxs2mMn95H+Rv6ruVLVMlY2SNwex7Q5jmm4c07CFbU3Kxe04PiHD7MKenzi+j+/MuoiLcVoREQBERAEREAREQBERAEREAREQBERAY/Hcaio4Hzynwt1NaPee8+6xvM/1Xz9pJj0tdUPmlNydTWj3WN3NbyH9d62jtP0lNRVOhYf0qYlgA2Ol2Pf5HwjoeK0NVORb45eFdEd9wbh6xqVbJfjl6Lt82ERFGLwKxPWsZ7x18BrKyVHoziNYLUdNJIN8vhZEOQkeQ2/Qq7P2LY2Bm9njeflbUw5vqQPqpNWO5LbKTN4tCiX9uGt+ezAftqPg70C9NPWsk1NOvgdR9FjcY0YraI2qqaaDXYOew5CeAePCfIrwRsN1tePEhV8Xu3t6aNnReWhncRZ+vg47eh49V6lDnBwemdBj5Eb4+KJVdF7J9LzFIKCZ36criack+5KdZZ0d9+q5ypRyFpDmktc0gtI1EEG4I81mubhLxIxl40Mmp1S8/R9z6jRYjRPGxW0UFR8TmWkA3SNOV/1F+hCy6u001tHzGyuVc3CXVcgiIsngIiIAiIgCIiAIiIAiIgCIiALHaRYp7LST1G+OJxbzfsYP8RCyKwemWjjsRo30rZzTl5Yc4Zn903ykXGq9t+5eZb09G2nwKyLn02t+4+bsQxoB5Gt+sl7r/FfX1VIsQjd8Vjwdq/os3jvY1i1LdzIm1cY+KmOZ9ucRs6/QFaTPA+NxY9rmPGote0tcOrTrCgPHilo6yPF7JSck012NjuvdgeFPq6mGmZqMsgbfblbtc/yaCfJafFUvZ7riOW70XdexzQ6oi/4hVsEbnxltPGQRIGusTK4fDcCwG2xPFeI4zcl2JN3GYRqk9alrl7zplDRRwRRwxtDY42NYwDc0Cw81fRFaHDNtvbLVRTMlY6ORjZGOFnMe0Oa4cC06iuLdo/ZUykBrKJpEF/1odZ7m599h25OI3dNnblCaFr2uY4BzXNc1zTrDmkWIPkvMo7Rtptdcto+VrhgUoJc1+RV7SzCjSVtRS67RSuDCdpjPiYT/ACkLa9CeyyoqmCad3s0DwCy7bzSN+ZrT7o5n0Kr7IOfJdTrsbIrx/wDZN6izUrou40nZdhTBZ0Ukp+aSZ9z5NIH0Vuu7KcMkByNlgdudHK5wv/C+4+y8/wCJP2G5f1Bi71qXv0vrsxfYpiJMVVTE+4+OVo5PBa76sHqumrnuguhlRhuIS3cJaeWmcGStFvE2RhDXt+F1ieINiuhKbQmoal5HMcVnXZkuyp7T0/QIiLeVgREQBERAEREAREQBERAEREAREQBeDFsBpatuSpp4pxsHeMa4j+F20eS96IZT10NIw/sewqCrbVMjecmtkEkhkga++p9neIkbgSR6BbuiLCWjMpyl1YREWTyERW6iobGx0j3BrGNc57jqDWgXJPkgS2cwrtGY6zSKplkaHQ0zKRz2kXa+YwtyMPEWFyOQG9b9361HRjEhOyoqrWNTVTya9oY20cbT0a0eqzXtS11pa2vMl5cpePwS/Kkv26+plO/T2hYr2pPaVsIhlm1KyEMuZt/XqtbFSsrg0+bOOGU/dAZNERAEREAREQBERAEREAREQBERAEREAREQBERAERYTSfS+mw6PNM67yCY4W27x/Pk3mfqdSw5KK2zZXXO2ShBbbMrV1kcLHSyvbHGwXc95AaBzK4rp/wBo7q69PT3ZSg+InU6cg6i4bm8G+Z4DCaV6a1OJPvIckTTeOFhORvM/M7mfosAq67Ic+Ueh2HDuERo1Zbzl6L+fv2nQ9AcQvSujvrjld6PAIPrmWze1LlOj2L+zTZj7jxlk6X1O8j+VvorAQCDcEXBGwjiFKx5qUNdij4xjSqyHPylzXzMz7UqipWOw/EIQ4iVpcDa3iLQPRZl2FRytzU8mU/JIbj12j6qQU5aFSth0YuRI7ddrR5XJ+4WIGjTsv/N8Vvl1fdbLg9O2OFrGm5b753lx2lAe5ERAEREAREQBERAEREAREQBERAEREAREQBEWG0t0ibQUr5zYv9yFh+KQ7AeQ1k8gVhtRW2bK65WzUIrm+Ri9OdOmUDO6iyvqntu1p1tiaf3kn4G/ouGYniclRI6WR7pHuN3Pcblx48hwGwBTxOvfK98kji+SRxc9x2knavBdVNlrse/I7/Dwa8OHhXOT6v5e4qiol1qJmyqy+AYjUB7IImOmzusyJou65+Thx4dFTRvRepxGXuoGahbvJHXEUQO9zuPADWV3PRHQmmwyPwDvJnD9Wd4Gd3/q0fC3kPO6k0Vyb8S5FNxTNorg6prxN+Xb2vt8TQK3BZ4nFkjMrha4uCNYvtG1Tw6sljBGb3bEDlvC3asmZJI55sbmw6DUF4KjA4JdfuO4j8hWZxJbwvSHNYErasKYCXP13IaNuq2s7FrOHaO9y+9mub8wve/MLPTymINe34SMw3Fp/sIDMorVPUNkaHN2H6cldQBERAEREAREQBERAEREAREQBERAEREAXGO1zGzLWtpgfBTMFxu714DnHyblHquzOIAudg29F8zYviBqKiac/vZZJPJziQPSyiZctRS7nQ8ApUrpWP8AKvV/xsx8zrlQQlUVedY3zK3Ww6F6IS4nUd20lkLLOnltfK07Gt4uNjboTuWu3X0L2a4MKXDYNVnzN9okO8mQXaD0ZlHkt9FanLmVnE8t41O49XyX1M5g+DwUcLYIGCONu4bXHe5x+Jx4leqZpLXAbS0gdbKaK06HDNuT2+pzR+JWNjqVyPFhxXpxvB2e0SjLe7swtt8Qvb6rGyaPfy8r3KGDINxwjY76qf7e1EONwQbrEMwQA6yT5lZihpI42kZRrHivrJHAk7kBk8DxPKRru07R+VtANxcb1qbMTY3UAB0AWw4VIXQtcd9yOlzZAexERAEREAREQBERAEREAREQBERAEREBjNJ6nuqGrk2Zaacjr3ZsvmiSQNFyQBxOpfTOkOE+2Uk1MJDF3zCzOG58tyPhuL+q45ivYBWkkxVsE3ASskh/05gFFuqdjXYvOG59eLXJP/ps0NsrTsIPQhSWSr+x3Gobn2XvQN8EsT7/AMtw76LCyaMYpG9sbqOsa9xysaYJvEeDdVj5LQ8dlrDi8X1X7M9dPCZHsYNr3NYOriB+V9TwRBjGsGxrWtHQCwXGdA+yKvEsNVXSNgbHJFKIAGyTPLHBwa8jwsBsN5PRdqUiitw3sp+K5kMlxUPLfyCIrVUSI3kbcj7dbGyklMati1UO9e/cTlvyGq/0XjM44q6Wh4171j5cHaT7zh0cbIC8+oaN6iarPqYL8XbgrAwxg23d/E4lJagNs0auiA2XCNHKeSNksgc9xvcF7slw4j3Rq3b1sTWgCw1AagBsAWO0d/6aM8c5/wA5WSQBERAEREAREQBERAEREAREQBERAEREAXlxHFIKZhknlZEwfE9wF+QG0nkFqfaBp97BangyuqXtzFx1thadhI3uO4Hqd1+LYzjM1S8umlfK7e57iT0HAchqUW3IUX4V1LzC4PO+Ctseovp3f39o6zX9ttExxbFBPMB8fgjaeYB1+oC92CdruH1LxG/vKVziADMG92TwztNh52C4OijrInstpcIxnHSTT77+0fV4N9aquX9jWlj5Wvw+VxcYmd5TucbnuwQHR34AkEcieC6gp8Jqcdo5XJx5Y9jrkERF7I5p80QY97Rsa94HQHUrD3L1Ygf1ZP43fdeKQoDx1k+VpJ3BYqnLnnMfRX8WkvlZxNz0H9/RToorkDiQEB0jDIskETeEbPW2telUaLADgqoAiIgCIiAIiIAiIgCKN0ugJIo3S6Aql1S6pdASuijmTMgPm3SzEnTV1XI46zUTAX3Na8taPJrQsKStm7S8FdR4jMSLR1DnVETtxDzd7eocSPMcVqsc7XG1wDu58hzVXOtps7qjKhKEUumlomqIi1E03HslB/a8Fr27upzfw9y7b55V3+65t2R6GvpWPrahpZLMwMijcLOZCSCXOG4uIbq3Ac10fMrKiLjDmcXxS6NuR+HololdLqOZQlmDWlx2AXK3lYatXn9WT/6P/wBRXgmK9NXJdznfM5zvU3XgnlCAxE7s0pPCw9Fk8KjvJGOL2f6gsZH7xWcwFmaeID5wfJuv8IDflVQDkzICaKN0ugJIo3S6AkijdLoCSKN0QFvOqZlBRJQF3OqZ1aJUS5AX+8VO8XmLlF0hQHq71U75eIzFW3VB5oCzpLo/TYjAYKhtxe7HtNpIn299jtx5bDvXIcU7C61rz7PUU80d9Xel8MgHMAOHoV1yStcNxXmfiUg+BxXlxTNsLpwWkznOCdiNRcGrrWRt+SnBlef53gAehXQcB0Fw6iLXxw95K3ZLO7vZAeLb+Fp6AKv7Vk/7blIYjIfgcsKEVz0e5ZNsl4XJ67Gw9+ntCwbax/ylXW1DuC9kczHfrHY1V+ANB2m56D+/ooCYrw4gHO17bBAYasnKu4RQF8c07vdZHIGc35Tr8vueSsGkkkNmtcdYBOU2HMlbDWFkNMYm7MhY3mSNZP3QGmRjxLZtF2frA8GP/wBvysBHTG6z+DyiFxc65uwgW167g/hAbbnVc6xUGKB20W87r2slBAI2ID0B6rmVkSKudAXsyXVrMq50Bduq3VoOVcyAuXRQzIgI2VLKdkyoC2Qolqu5VTKgLRYo5FfyqmVAWDGomNegtVMiA8xjHBRMQXq7tUMaA8ZiUTGvaYlTuUB4S1RJXuMAVPZggMVUSjKQTl58FjDpDHGcrnNvxB1H/ZbK6iB3LzTYHC/3o2O6tBQGHGkbbanBeHE8SMrfBZzwRYXAuN6zp0Qoz+4Z5XH2KuwaNUzPdia3pdAaZHLUj9w49HMP5V9tZUf+NL5ZT+Vuowtg3KYoG8EBp0VbUbPZ5fMAD7rZaCZwjaHA3A19b3XvFGFIUqAtCVSEiuinVe4QEA9SDlLulXu0BQOVcyqI1Xu0BS6KWRUQF6yWUrIgI2SyklkBGypZTslkBAhMqnZUsgIZUyqdksgIZVTKrlksgLeRMquWSyAt5UyK5ZLIC2GJkVyyWQEMqZVOyWQEcqZVOyWQEMqZVOyICGVVyqVksgI5UspWSyAjZFOyogP/2Q=="/>
          <p:cNvSpPr>
            <a:spLocks noChangeAspect="1" noChangeArrowheads="1"/>
          </p:cNvSpPr>
          <p:nvPr/>
        </p:nvSpPr>
        <p:spPr bwMode="auto">
          <a:xfrm>
            <a:off x="63500" y="-1555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2" name="AutoShape 4" descr="data:image/jpeg;base64,/9j/4AAQSkZJRgABAQAAAQABAAD/2wCEAAkGBg8PDxAPEBAQDxAQDw0QDxAPDw8QDxAQFBAVFRQQEhIXHCYeFxkjGRUUHy8gIycpLCwsFR4xNTAqNSYrLCkBCQoKDgwOGg8PGi0lHyQ0LCwrLyo0LCwsMCwsMikpNCwsLCwsLCk0Lyw0LCwsNCwsKSw0NDQsLCwsLywsLywpL//AABEIAOAA4QMBIgACEQEDEQH/xAAcAAEAAQUBAQAAAAAAAAAAAAAAAgEDBQYHBAj/xABAEAABAwICBwUHAQYEBwAAAAABAAIDBBEFEgYhMUFRYXEHEyKBkRQyQlKhscEjFUNyguHwkqKy0SUzNFNUYnP/xAAbAQEAAgMBAQAAAAAAAAAAAAAABAUBAwYCB//EADARAAICAgAEAwYFBQAAAAAAAAABAgMEEQUhMVESQaFhcbHB0fAiQoGR4QYTFCMy/9oADAMBAAIRAxEAPwDuKIiAIiIAiIgCIiAIio94AJJAAFySbADiSgKotXxPtKwynJaZ+9cNrYGmT/MPD9VgZu2qlB8FNO4cXOib9AStMr649WWFfDMuxbjW/wBeXx0dGRc7g7aaQnx09Q3m0xP/ACFmaDtPwuaw78xE7pmOYP8AFrb9UV9b6MWcMy6+cq3+nP4G1orVPVRytD43tkadjmODmnzCurcQGmnphERDAREQBERAEREAREQBERAEREAREQBERAEREARFgdMNLIsOgMjrOldcQxX1vdxPBo3leZSUVtmyqqd01CC22NK9MafDo80hzyuB7qFp8b+Z+VvP7ri2kmmdZXuPeyFsd/DBHdsQ6j4jzN/JYvEsSlqZXzTPL5Hm7nH6ADcBwXmVTdfKx68j6Bw/hVWJFSfOff6BERRy3CIiA9eG4tUUr88Er4XcWOIB5OGxw6rpOi3a+CWxV7Q3YBURjw9ZGDZ1b6LlaLZXbKt8mQsrBoylqyPPv5/ufUMMzXtD2OD2uALXNILXA7CCNoU1wjQXTyTD3iOQukpHnxs2mMn95H+Rv6ruVLVMlY2SNwex7Q5jmm4c07CFbU3Kxe04PiHD7MKenzi+j+/MuoiLcVoREQBERAEREAREQBERAEREAREQBERAY/Hcaio4Hzynwt1NaPee8+6xvM/1Xz9pJj0tdUPmlNydTWj3WN3NbyH9d62jtP0lNRVOhYf0qYlgA2Ol2Pf5HwjoeK0NVORb45eFdEd9wbh6xqVbJfjl6Lt82ERFGLwKxPWsZ7x18BrKyVHoziNYLUdNJIN8vhZEOQkeQ2/Qq7P2LY2Bm9njeflbUw5vqQPqpNWO5LbKTN4tCiX9uGt+ezAftqPg70C9NPWsk1NOvgdR9FjcY0YraI2qqaaDXYOew5CeAePCfIrwRsN1tePEhV8Xu3t6aNnReWhncRZ+vg47eh49V6lDnBwemdBj5Eb4+KJVdF7J9LzFIKCZ36criack+5KdZZ0d9+q5ypRyFpDmktc0gtI1EEG4I81mubhLxIxl40Mmp1S8/R9z6jRYjRPGxW0UFR8TmWkA3SNOV/1F+hCy6u001tHzGyuVc3CXVcgiIsngIiIAiIgCIiAIiIAiIgCIiALHaRYp7LST1G+OJxbzfsYP8RCyKwemWjjsRo30rZzTl5Yc4Zn903ykXGq9t+5eZb09G2nwKyLn02t+4+bsQxoB5Gt+sl7r/FfX1VIsQjd8Vjwdq/os3jvY1i1LdzIm1cY+KmOZ9ucRs6/QFaTPA+NxY9rmPGote0tcOrTrCgPHilo6yPF7JSck012NjuvdgeFPq6mGmZqMsgbfblbtc/yaCfJafFUvZ7riOW70XdexzQ6oi/4hVsEbnxltPGQRIGusTK4fDcCwG2xPFeI4zcl2JN3GYRqk9alrl7zplDRRwRRwxtDY42NYwDc0Cw81fRFaHDNtvbLVRTMlY6ORjZGOFnMe0Oa4cC06iuLdo/ZUykBrKJpEF/1odZ7m599h25OI3dNnblCaFr2uY4BzXNc1zTrDmkWIPkvMo7Rtptdcto+VrhgUoJc1+RV7SzCjSVtRS67RSuDCdpjPiYT/ACkLa9CeyyoqmCad3s0DwCy7bzSN+ZrT7o5n0Kr7IOfJdTrsbIrx/wDZN6izUrou40nZdhTBZ0Ukp+aSZ9z5NIH0Vuu7KcMkByNlgdudHK5wv/C+4+y8/wCJP2G5f1Bi71qXv0vrsxfYpiJMVVTE+4+OVo5PBa76sHqumrnuguhlRhuIS3cJaeWmcGStFvE2RhDXt+F1ieINiuhKbQmoal5HMcVnXZkuyp7T0/QIiLeVgREQBERAEREAREQBERAEREAREQBeDFsBpatuSpp4pxsHeMa4j+F20eS96IZT10NIw/sewqCrbVMjecmtkEkhkga++p9neIkbgSR6BbuiLCWjMpyl1YREWTyERW6iobGx0j3BrGNc57jqDWgXJPkgS2cwrtGY6zSKplkaHQ0zKRz2kXa+YwtyMPEWFyOQG9b9361HRjEhOyoqrWNTVTya9oY20cbT0a0eqzXtS11pa2vMl5cpePwS/Kkv26+plO/T2hYr2pPaVsIhlm1KyEMuZt/XqtbFSsrg0+bOOGU/dAZNERAEREAREQBERAEREAREQBERAEREAREQBERAERYTSfS+mw6PNM67yCY4W27x/Pk3mfqdSw5KK2zZXXO2ShBbbMrV1kcLHSyvbHGwXc95AaBzK4rp/wBo7q69PT3ZSg+InU6cg6i4bm8G+Z4DCaV6a1OJPvIckTTeOFhORvM/M7mfosAq67Ic+Ueh2HDuERo1Zbzl6L+fv2nQ9AcQvSujvrjld6PAIPrmWze1LlOj2L+zTZj7jxlk6X1O8j+VvorAQCDcEXBGwjiFKx5qUNdij4xjSqyHPylzXzMz7UqipWOw/EIQ4iVpcDa3iLQPRZl2FRytzU8mU/JIbj12j6qQU5aFSth0YuRI7ddrR5XJ+4WIGjTsv/N8Vvl1fdbLg9O2OFrGm5b753lx2lAe5ERAEREAREQBERAEREAREQBERAEREAREQBEWG0t0ibQUr5zYv9yFh+KQ7AeQ1k8gVhtRW2bK65WzUIrm+Ri9OdOmUDO6iyvqntu1p1tiaf3kn4G/ouGYniclRI6WR7pHuN3Pcblx48hwGwBTxOvfK98kji+SRxc9x2knavBdVNlrse/I7/Dwa8OHhXOT6v5e4qiol1qJmyqy+AYjUB7IImOmzusyJou65+Thx4dFTRvRepxGXuoGahbvJHXEUQO9zuPADWV3PRHQmmwyPwDvJnD9Wd4Gd3/q0fC3kPO6k0Vyb8S5FNxTNorg6prxN+Xb2vt8TQK3BZ4nFkjMrha4uCNYvtG1Tw6sljBGb3bEDlvC3asmZJI55sbmw6DUF4KjA4JdfuO4j8hWZxJbwvSHNYErasKYCXP13IaNuq2s7FrOHaO9y+9mub8wve/MLPTymINe34SMw3Fp/sIDMorVPUNkaHN2H6cldQBERAEREAREQBERAEREAREQBERAEREAXGO1zGzLWtpgfBTMFxu714DnHyblHquzOIAudg29F8zYviBqKiac/vZZJPJziQPSyiZctRS7nQ8ApUrpWP8AKvV/xsx8zrlQQlUVedY3zK3Ww6F6IS4nUd20lkLLOnltfK07Gt4uNjboTuWu3X0L2a4MKXDYNVnzN9okO8mQXaD0ZlHkt9FanLmVnE8t41O49XyX1M5g+DwUcLYIGCONu4bXHe5x+Jx4leqZpLXAbS0gdbKaK06HDNuT2+pzR+JWNjqVyPFhxXpxvB2e0SjLe7swtt8Qvb6rGyaPfy8r3KGDINxwjY76qf7e1EONwQbrEMwQA6yT5lZihpI42kZRrHivrJHAk7kBk8DxPKRru07R+VtANxcb1qbMTY3UAB0AWw4VIXQtcd9yOlzZAexERAEREAREQBERAEREAREQBERAEREBjNJ6nuqGrk2Zaacjr3ZsvmiSQNFyQBxOpfTOkOE+2Uk1MJDF3zCzOG58tyPhuL+q45ivYBWkkxVsE3ASskh/05gFFuqdjXYvOG59eLXJP/ps0NsrTsIPQhSWSr+x3Gobn2XvQN8EsT7/AMtw76LCyaMYpG9sbqOsa9xysaYJvEeDdVj5LQ8dlrDi8X1X7M9dPCZHsYNr3NYOriB+V9TwRBjGsGxrWtHQCwXGdA+yKvEsNVXSNgbHJFKIAGyTPLHBwa8jwsBsN5PRdqUiitw3sp+K5kMlxUPLfyCIrVUSI3kbcj7dbGyklMati1UO9e/cTlvyGq/0XjM44q6Wh4171j5cHaT7zh0cbIC8+oaN6iarPqYL8XbgrAwxg23d/E4lJagNs0auiA2XCNHKeSNksgc9xvcF7slw4j3Rq3b1sTWgCw1AagBsAWO0d/6aM8c5/wA5WSQBERAEREAREQBERAEREAREQBERAEREAXlxHFIKZhknlZEwfE9wF+QG0nkFqfaBp97BangyuqXtzFx1thadhI3uO4Hqd1+LYzjM1S8umlfK7e57iT0HAchqUW3IUX4V1LzC4PO+Ctseovp3f39o6zX9ttExxbFBPMB8fgjaeYB1+oC92CdruH1LxG/vKVziADMG92TwztNh52C4OijrInstpcIxnHSTT77+0fV4N9aquX9jWlj5Wvw+VxcYmd5TucbnuwQHR34AkEcieC6gp8Jqcdo5XJx5Y9jrkERF7I5p80QY97Rsa94HQHUrD3L1Ygf1ZP43fdeKQoDx1k+VpJ3BYqnLnnMfRX8WkvlZxNz0H9/RToorkDiQEB0jDIskETeEbPW2telUaLADgqoAiIgCIiAIiIAiIgCKN0ugJIo3S6Aql1S6pdASuijmTMgPm3SzEnTV1XI46zUTAX3Na8taPJrQsKStm7S8FdR4jMSLR1DnVETtxDzd7eocSPMcVqsc7XG1wDu58hzVXOtps7qjKhKEUumlomqIi1E03HslB/a8Fr27upzfw9y7b55V3+65t2R6GvpWPrahpZLMwMijcLOZCSCXOG4uIbq3Ac10fMrKiLjDmcXxS6NuR+HololdLqOZQlmDWlx2AXK3lYatXn9WT/6P/wBRXgmK9NXJdznfM5zvU3XgnlCAxE7s0pPCw9Fk8KjvJGOL2f6gsZH7xWcwFmaeID5wfJuv8IDflVQDkzICaKN0ugJIo3S6AkijdLoCSKN0QFvOqZlBRJQF3OqZ1aJUS5AX+8VO8XmLlF0hQHq71U75eIzFW3VB5oCzpLo/TYjAYKhtxe7HtNpIn299jtx5bDvXIcU7C61rz7PUU80d9Xel8MgHMAOHoV1yStcNxXmfiUg+BxXlxTNsLpwWkznOCdiNRcGrrWRt+SnBlef53gAehXQcB0Fw6iLXxw95K3ZLO7vZAeLb+Fp6AKv7Vk/7blIYjIfgcsKEVz0e5ZNsl4XJ67Gw9+ntCwbax/ylXW1DuC9kczHfrHY1V+ANB2m56D+/ooCYrw4gHO17bBAYasnKu4RQF8c07vdZHIGc35Tr8vueSsGkkkNmtcdYBOU2HMlbDWFkNMYm7MhY3mSNZP3QGmRjxLZtF2frA8GP/wBvysBHTG6z+DyiFxc65uwgW167g/hAbbnVc6xUGKB20W87r2slBAI2ID0B6rmVkSKudAXsyXVrMq50Bduq3VoOVcyAuXRQzIgI2VLKdkyoC2Qolqu5VTKgLRYo5FfyqmVAWDGomNegtVMiA8xjHBRMQXq7tUMaA8ZiUTGvaYlTuUB4S1RJXuMAVPZggMVUSjKQTl58FjDpDHGcrnNvxB1H/ZbK6iB3LzTYHC/3o2O6tBQGHGkbbanBeHE8SMrfBZzwRYXAuN6zp0Qoz+4Z5XH2KuwaNUzPdia3pdAaZHLUj9w49HMP5V9tZUf+NL5ZT+Vuowtg3KYoG8EBp0VbUbPZ5fMAD7rZaCZwjaHA3A19b3XvFGFIUqAtCVSEiuinVe4QEA9SDlLulXu0BQOVcyqI1Xu0BS6KWRUQF6yWUrIgI2SyklkBGypZTslkBAhMqnZUsgIZUyqdksgIZVTKrlksgLeRMquWSyAt5UyK5ZLIC2GJkVyyWQEMqZVOyWQEcqZVOyWQEMqZVOyICGVVyqVksgI5UspWSyAjZFOyogP/2Q=="/>
          <p:cNvSpPr>
            <a:spLocks noChangeAspect="1" noChangeArrowheads="1"/>
          </p:cNvSpPr>
          <p:nvPr/>
        </p:nvSpPr>
        <p:spPr bwMode="auto">
          <a:xfrm>
            <a:off x="63500" y="-1555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4" name="AutoShape 6" descr="data:image/jpeg;base64,/9j/4AAQSkZJRgABAQAAAQABAAD/2wCEAAkGBg8PDxAPEBAQDxAQDw0QDxAPDw8QDxAQFBAVFRQQEhIXHCYeFxkjGRUUHy8gIycpLCwsFR4xNTAqNSYrLCkBCQoKDgwOGg8PGi0lHyQ0LCwrLyo0LCwsMCwsMikpNCwsLCwsLCk0Lyw0LCwsNCwsKSw0NDQsLCwsLywsLywpL//AABEIAOAA4QMBIgACEQEDEQH/xAAcAAEAAQUBAQAAAAAAAAAAAAAAAgEDBQYHBAj/xABAEAABAwICBwUHAQYEBwAAAAABAAIDBBEFEgYhMUFRYXEHEyKBkRQyQlKhscEjFUNyguHwkqKy0SUzNFNUYnP/xAAbAQEAAgMBAQAAAAAAAAAAAAAABAUBAwYCB//EADARAAICAgAEAwYFBQAAAAAAAAABAgMEEQUhMVESQaFhcbHB0fAiQoGR4QYTFCMy/9oADAMBAAIRAxEAPwDuKIiAIiIAiIgCIiAIio94AJJAAFySbADiSgKotXxPtKwynJaZ+9cNrYGmT/MPD9VgZu2qlB8FNO4cXOib9AStMr649WWFfDMuxbjW/wBeXx0dGRc7g7aaQnx09Q3m0xP/ACFmaDtPwuaw78xE7pmOYP8AFrb9UV9b6MWcMy6+cq3+nP4G1orVPVRytD43tkadjmODmnzCurcQGmnphERDAREQBERAEREAREQBERAEREAREQBERAEREARFgdMNLIsOgMjrOldcQxX1vdxPBo3leZSUVtmyqqd01CC22NK9MafDo80hzyuB7qFp8b+Z+VvP7ri2kmmdZXuPeyFsd/DBHdsQ6j4jzN/JYvEsSlqZXzTPL5Hm7nH6ADcBwXmVTdfKx68j6Bw/hVWJFSfOff6BERRy3CIiA9eG4tUUr88Er4XcWOIB5OGxw6rpOi3a+CWxV7Q3YBURjw9ZGDZ1b6LlaLZXbKt8mQsrBoylqyPPv5/ufUMMzXtD2OD2uALXNILXA7CCNoU1wjQXTyTD3iOQukpHnxs2mMn95H+Rv6ruVLVMlY2SNwex7Q5jmm4c07CFbU3Kxe04PiHD7MKenzi+j+/MuoiLcVoREQBERAEREAREQBERAEREAREQBERAY/Hcaio4Hzynwt1NaPee8+6xvM/1Xz9pJj0tdUPmlNydTWj3WN3NbyH9d62jtP0lNRVOhYf0qYlgA2Ol2Pf5HwjoeK0NVORb45eFdEd9wbh6xqVbJfjl6Lt82ERFGLwKxPWsZ7x18BrKyVHoziNYLUdNJIN8vhZEOQkeQ2/Qq7P2LY2Bm9njeflbUw5vqQPqpNWO5LbKTN4tCiX9uGt+ezAftqPg70C9NPWsk1NOvgdR9FjcY0YraI2qqaaDXYOew5CeAePCfIrwRsN1tePEhV8Xu3t6aNnReWhncRZ+vg47eh49V6lDnBwemdBj5Eb4+KJVdF7J9LzFIKCZ36criack+5KdZZ0d9+q5ypRyFpDmktc0gtI1EEG4I81mubhLxIxl40Mmp1S8/R9z6jRYjRPGxW0UFR8TmWkA3SNOV/1F+hCy6u001tHzGyuVc3CXVcgiIsngIiIAiIgCIiAIiIAiIgCIiALHaRYp7LST1G+OJxbzfsYP8RCyKwemWjjsRo30rZzTl5Yc4Zn903ykXGq9t+5eZb09G2nwKyLn02t+4+bsQxoB5Gt+sl7r/FfX1VIsQjd8Vjwdq/os3jvY1i1LdzIm1cY+KmOZ9ucRs6/QFaTPA+NxY9rmPGote0tcOrTrCgPHilo6yPF7JSck012NjuvdgeFPq6mGmZqMsgbfblbtc/yaCfJafFUvZ7riOW70XdexzQ6oi/4hVsEbnxltPGQRIGusTK4fDcCwG2xPFeI4zcl2JN3GYRqk9alrl7zplDRRwRRwxtDY42NYwDc0Cw81fRFaHDNtvbLVRTMlY6ORjZGOFnMe0Oa4cC06iuLdo/ZUykBrKJpEF/1odZ7m599h25OI3dNnblCaFr2uY4BzXNc1zTrDmkWIPkvMo7Rtptdcto+VrhgUoJc1+RV7SzCjSVtRS67RSuDCdpjPiYT/ACkLa9CeyyoqmCad3s0DwCy7bzSN+ZrT7o5n0Kr7IOfJdTrsbIrx/wDZN6izUrou40nZdhTBZ0Ukp+aSZ9z5NIH0Vuu7KcMkByNlgdudHK5wv/C+4+y8/wCJP2G5f1Bi71qXv0vrsxfYpiJMVVTE+4+OVo5PBa76sHqumrnuguhlRhuIS3cJaeWmcGStFvE2RhDXt+F1ieINiuhKbQmoal5HMcVnXZkuyp7T0/QIiLeVgREQBERAEREAREQBERAEREAREQBeDFsBpatuSpp4pxsHeMa4j+F20eS96IZT10NIw/sewqCrbVMjecmtkEkhkga++p9neIkbgSR6BbuiLCWjMpyl1YREWTyERW6iobGx0j3BrGNc57jqDWgXJPkgS2cwrtGY6zSKplkaHQ0zKRz2kXa+YwtyMPEWFyOQG9b9361HRjEhOyoqrWNTVTya9oY20cbT0a0eqzXtS11pa2vMl5cpePwS/Kkv26+plO/T2hYr2pPaVsIhlm1KyEMuZt/XqtbFSsrg0+bOOGU/dAZNERAEREAREQBERAEREAREQBERAEREAREQBERAERYTSfS+mw6PNM67yCY4W27x/Pk3mfqdSw5KK2zZXXO2ShBbbMrV1kcLHSyvbHGwXc95AaBzK4rp/wBo7q69PT3ZSg+InU6cg6i4bm8G+Z4DCaV6a1OJPvIckTTeOFhORvM/M7mfosAq67Ic+Ueh2HDuERo1Zbzl6L+fv2nQ9AcQvSujvrjld6PAIPrmWze1LlOj2L+zTZj7jxlk6X1O8j+VvorAQCDcEXBGwjiFKx5qUNdij4xjSqyHPylzXzMz7UqipWOw/EIQ4iVpcDa3iLQPRZl2FRytzU8mU/JIbj12j6qQU5aFSth0YuRI7ddrR5XJ+4WIGjTsv/N8Vvl1fdbLg9O2OFrGm5b753lx2lAe5ERAEREAREQBERAEREAREQBERAEREAREQBEWG0t0ibQUr5zYv9yFh+KQ7AeQ1k8gVhtRW2bK65WzUIrm+Ri9OdOmUDO6iyvqntu1p1tiaf3kn4G/ouGYniclRI6WR7pHuN3Pcblx48hwGwBTxOvfK98kji+SRxc9x2knavBdVNlrse/I7/Dwa8OHhXOT6v5e4qiol1qJmyqy+AYjUB7IImOmzusyJou65+Thx4dFTRvRepxGXuoGahbvJHXEUQO9zuPADWV3PRHQmmwyPwDvJnD9Wd4Gd3/q0fC3kPO6k0Vyb8S5FNxTNorg6prxN+Xb2vt8TQK3BZ4nFkjMrha4uCNYvtG1Tw6sljBGb3bEDlvC3asmZJI55sbmw6DUF4KjA4JdfuO4j8hWZxJbwvSHNYErasKYCXP13IaNuq2s7FrOHaO9y+9mub8wve/MLPTymINe34SMw3Fp/sIDMorVPUNkaHN2H6cldQBERAEREAREQBERAEREAREQBERAEREAXGO1zGzLWtpgfBTMFxu714DnHyblHquzOIAudg29F8zYviBqKiac/vZZJPJziQPSyiZctRS7nQ8ApUrpWP8AKvV/xsx8zrlQQlUVedY3zK3Ww6F6IS4nUd20lkLLOnltfK07Gt4uNjboTuWu3X0L2a4MKXDYNVnzN9okO8mQXaD0ZlHkt9FanLmVnE8t41O49XyX1M5g+DwUcLYIGCONu4bXHe5x+Jx4leqZpLXAbS0gdbKaK06HDNuT2+pzR+JWNjqVyPFhxXpxvB2e0SjLe7swtt8Qvb6rGyaPfy8r3KGDINxwjY76qf7e1EONwQbrEMwQA6yT5lZihpI42kZRrHivrJHAk7kBk8DxPKRru07R+VtANxcb1qbMTY3UAB0AWw4VIXQtcd9yOlzZAexERAEREAREQBERAEREAREQBERAEREBjNJ6nuqGrk2Zaacjr3ZsvmiSQNFyQBxOpfTOkOE+2Uk1MJDF3zCzOG58tyPhuL+q45ivYBWkkxVsE3ASskh/05gFFuqdjXYvOG59eLXJP/ps0NsrTsIPQhSWSr+x3Gobn2XvQN8EsT7/AMtw76LCyaMYpG9sbqOsa9xysaYJvEeDdVj5LQ8dlrDi8X1X7M9dPCZHsYNr3NYOriB+V9TwRBjGsGxrWtHQCwXGdA+yKvEsNVXSNgbHJFKIAGyTPLHBwa8jwsBsN5PRdqUiitw3sp+K5kMlxUPLfyCIrVUSI3kbcj7dbGyklMati1UO9e/cTlvyGq/0XjM44q6Wh4171j5cHaT7zh0cbIC8+oaN6iarPqYL8XbgrAwxg23d/E4lJagNs0auiA2XCNHKeSNksgc9xvcF7slw4j3Rq3b1sTWgCw1AagBsAWO0d/6aM8c5/wA5WSQBERAEREAREQBERAEREAREQBERAEREAXlxHFIKZhknlZEwfE9wF+QG0nkFqfaBp97BangyuqXtzFx1thadhI3uO4Hqd1+LYzjM1S8umlfK7e57iT0HAchqUW3IUX4V1LzC4PO+Ctseovp3f39o6zX9ttExxbFBPMB8fgjaeYB1+oC92CdruH1LxG/vKVziADMG92TwztNh52C4OijrInstpcIxnHSTT77+0fV4N9aquX9jWlj5Wvw+VxcYmd5TucbnuwQHR34AkEcieC6gp8Jqcdo5XJx5Y9jrkERF7I5p80QY97Rsa94HQHUrD3L1Ygf1ZP43fdeKQoDx1k+VpJ3BYqnLnnMfRX8WkvlZxNz0H9/RToorkDiQEB0jDIskETeEbPW2telUaLADgqoAiIgCIiAIiIAiIgCKN0ugJIo3S6Aql1S6pdASuijmTMgPm3SzEnTV1XI46zUTAX3Na8taPJrQsKStm7S8FdR4jMSLR1DnVETtxDzd7eocSPMcVqsc7XG1wDu58hzVXOtps7qjKhKEUumlomqIi1E03HslB/a8Fr27upzfw9y7b55V3+65t2R6GvpWPrahpZLMwMijcLOZCSCXOG4uIbq3Ac10fMrKiLjDmcXxS6NuR+HololdLqOZQlmDWlx2AXK3lYatXn9WT/6P/wBRXgmK9NXJdznfM5zvU3XgnlCAxE7s0pPCw9Fk8KjvJGOL2f6gsZH7xWcwFmaeID5wfJuv8IDflVQDkzICaKN0ugJIo3S6AkijdLoCSKN0QFvOqZlBRJQF3OqZ1aJUS5AX+8VO8XmLlF0hQHq71U75eIzFW3VB5oCzpLo/TYjAYKhtxe7HtNpIn299jtx5bDvXIcU7C61rz7PUU80d9Xel8MgHMAOHoV1yStcNxXmfiUg+BxXlxTNsLpwWkznOCdiNRcGrrWRt+SnBlef53gAehXQcB0Fw6iLXxw95K3ZLO7vZAeLb+Fp6AKv7Vk/7blIYjIfgcsKEVz0e5ZNsl4XJ67Gw9+ntCwbax/ylXW1DuC9kczHfrHY1V+ANB2m56D+/ooCYrw4gHO17bBAYasnKu4RQF8c07vdZHIGc35Tr8vueSsGkkkNmtcdYBOU2HMlbDWFkNMYm7MhY3mSNZP3QGmRjxLZtF2frA8GP/wBvysBHTG6z+DyiFxc65uwgW167g/hAbbnVc6xUGKB20W87r2slBAI2ID0B6rmVkSKudAXsyXVrMq50Bduq3VoOVcyAuXRQzIgI2VLKdkyoC2Qolqu5VTKgLRYo5FfyqmVAWDGomNegtVMiA8xjHBRMQXq7tUMaA8ZiUTGvaYlTuUB4S1RJXuMAVPZggMVUSjKQTl58FjDpDHGcrnNvxB1H/ZbK6iB3LzTYHC/3o2O6tBQGHGkbbanBeHE8SMrfBZzwRYXAuN6zp0Qoz+4Z5XH2KuwaNUzPdia3pdAaZHLUj9w49HMP5V9tZUf+NL5ZT+Vuowtg3KYoG8EBp0VbUbPZ5fMAD7rZaCZwjaHA3A19b3XvFGFIUqAtCVSEiuinVe4QEA9SDlLulXu0BQOVcyqI1Xu0BS6KWRUQF6yWUrIgI2SyklkBGypZTslkBAhMqnZUsgIZUyqdksgIZVTKrlksgLeRMquWSyAt5UyK5ZLIC2GJkVyyWQEMqZVOyWQEcqZVOyWQEMqZVOyICGVVyqVksgI5UspWSyAjZFOyogP/2Q=="/>
          <p:cNvSpPr>
            <a:spLocks noChangeAspect="1" noChangeArrowheads="1"/>
          </p:cNvSpPr>
          <p:nvPr/>
        </p:nvSpPr>
        <p:spPr bwMode="auto">
          <a:xfrm>
            <a:off x="63500" y="-1555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Reflection…</a:t>
            </a:r>
            <a:endParaRPr lang="en-US" dirty="0"/>
          </a:p>
        </p:txBody>
      </p:sp>
      <p:sp>
        <p:nvSpPr>
          <p:cNvPr id="3" name="Content Placeholder 2"/>
          <p:cNvSpPr>
            <a:spLocks noGrp="1"/>
          </p:cNvSpPr>
          <p:nvPr>
            <p:ph sz="quarter" idx="1"/>
          </p:nvPr>
        </p:nvSpPr>
        <p:spPr/>
        <p:txBody>
          <a:bodyPr>
            <a:normAutofit/>
          </a:bodyPr>
          <a:lstStyle/>
          <a:p>
            <a:endParaRPr lang="en-US" dirty="0" smtClean="0"/>
          </a:p>
          <a:p>
            <a:endParaRPr lang="en-US" dirty="0" smtClean="0"/>
          </a:p>
          <a:p>
            <a:r>
              <a:rPr lang="en-US" dirty="0" smtClean="0"/>
              <a:t>TIME</a:t>
            </a:r>
          </a:p>
          <a:p>
            <a:pPr lvl="2"/>
            <a:r>
              <a:rPr lang="en-US" dirty="0" smtClean="0"/>
              <a:t>Task states that it will only take 1 hour and 25 minutes</a:t>
            </a:r>
          </a:p>
          <a:p>
            <a:pPr lvl="3"/>
            <a:r>
              <a:rPr lang="en-US" dirty="0" smtClean="0"/>
              <a:t>It actually took 2.5 one-hour class sessions.</a:t>
            </a:r>
          </a:p>
          <a:p>
            <a:r>
              <a:rPr lang="en-US" dirty="0" smtClean="0"/>
              <a:t>Implementation</a:t>
            </a:r>
          </a:p>
          <a:p>
            <a:pPr lvl="2"/>
            <a:r>
              <a:rPr lang="en-US" dirty="0" smtClean="0"/>
              <a:t>My students struggled with understanding what the sample student had done in his/her work, because there was no written explanation—just pictures and numbers.</a:t>
            </a:r>
          </a:p>
          <a:p>
            <a:pPr lvl="2"/>
            <a:endParaRPr lang="en-US" dirty="0" smtClean="0"/>
          </a:p>
        </p:txBody>
      </p:sp>
      <p:sp>
        <p:nvSpPr>
          <p:cNvPr id="39938" name="AutoShape 2" descr="data:image/jpeg;base64,/9j/4AAQSkZJRgABAQAAAQABAAD/2wCEAAkGBwgHBgkIBwgKCgkLDRYPDQwMDRsUFRAWIB0iIiAdHx8kKDQsJCYxJx8fLT0tMTU3Ojo6Iys/RD84QzQ5OjcBCgoKDQwNGg8PGjclHyU3Nzc3Nzc3Nzc3Nzc3Nzc3Nzc3Nzc3Nzc3Nzc3Nzc3Nzc3Nzc3Nzc3Nzc3Nzc3Nzc3N//AABEIAGQARQMBIgACEQEDEQH/xAAcAAACAgMBAQAAAAAAAAAAAAAABgUHAQMEAgj/xAA6EAABAwMDAQUGAwUJAAAAAAABAgMEAAURBhIhMQcTQVFhFCJxgZGhFUJiFjJSksEjJENWcoKTstP/xAAZAQEBAQEBAQAAAAAAAAAAAAAAAgEDBQT/xAAhEQADAAIBBAMBAAAAAAAAAAAAAQIDERIhMUFhE1HwIv/aAAwDAQACEQMRAD8AvGlrXOq2tLWxtaWvabhKWGYUUdXXD/QZGfkPGmWqmvron9u9pjvIX3cKCSgK/dK9q1bgPmB/t9KvGk22/C2YVWrXWpUaobvE24ShIae99nJSgJB5b2dMYyMf15r6rQQpIUOhGaq3XWndOsEIj2qOu9X2WhhJySr3lAuObfAAA5Ix19asibPj29DIeKt7qw0y0hJUpaj4AD7noBySBzXXNmjNM1E6CTT0cerdQRdM2GTdZnKWRhDY6uLPCUj4n6DJr5uvms9Zruka7TbhMhuuth2MlsltruyeNqehT8c5xzmrK7fZODpyHLSpNuclKckODP5dox/KpVPd3uFotljVcZvcG3R2wtB2hSSOiQkevAFbGVYJl8OTrY1yPegL+vU+k4N2ebDbzqSl0AYTvSSkkehIzTDS12ctON6Ltq3mw07IQqStAzgF1anPH/VTLXC9cno1BRRRUgKSNe6Ge1BOg3iyz/w68whtbfxwpGehxzxk/Ug071g9KqacvaBXdq0kuwS16s1le3bpcIbKg3hOG2kkYwlOMlRJIGMfvdM0xaThXBxo3jUKEpuspOA0k+7EZ6paT69Co+J8wkYjYzv7X6tW4k7rLYnilI4xImj83qlsHj9Rz4U61V0/P70YiF1Zpi3artRt10Qst7t7bjZwtpXTcD8z14pVg9k9vbTEYul4ulzgRFhbMGQ6O5BxjkeXpx96sSisnJSWkzdHlCUoSEpACQMADoBXqiioAUUUUAVrkhao7oaOHCghJz444rZRQFednl6sGntKQbXcrtBi3Jrd7Ww8+lLiXiolQUCc58PlU7N1JcXVJRp/T0y4BWcSH1pisjwzlfvHnyTyOQTUu9ZbW/OTOet0RyWkgpfWwkrBHT3sZ4ruxV1Sb3oHPb1y3IqF3BhpiQR77bLxdSn4KKU5+ldNFFQAoqCv2oPYJDVut0Yz7u+kqaiIcCNqB1ccUf3UDI55JzwDWizX+Yu9Gx32E1FuJj+0tKjOqdZdbztOFFIIUD1GPEHNVxetgZKKKKkGM1mla4J1BeLjPjWq5otUOKA0l5McOuuPlKVE4VxsAUBxyTnpivNu1NIt7jcDWEdNvknCETkn+6SlfpX+RR/hVj0zVcXoE1eJc+E0l6DbTcAFALZbdShzHmndhJ+BIqM/aO6f5PvP/LF/9aYkLS4hK0KCkqGQoHIIrNYn6BGRJd1le85bEQkZ6SJAUsDz2oyOv6q5dY3x2x2tCoUf2q5SnRHhRx/iOq6Z/SMEn0FTtKWtn1Wu52O+yGi5a7et72xSEFamd6NqXMDqByD5bvjVRp0GZ05ZWNIWaddbtJMm5OtmTc5yzkrKQSQPJKeQBiuTs+jXG7uuav1AgIlzG+7gRwBiNFzuA9So8knnAHTpWntDv8B3Ttoc7wPWS5z2G5MptXuhnduOfQ7cH03fCnC0XS23SL31pmxpUdB2bo7iVJSR4cdPDirp1x2/Jh3UUUVxNK1ia/jRNTzFrhyU6cmrym7GOQ0l9H9mrKhwUHYkbvA+hyH9tyBdoW5tcebEeT1SUuNrSfsRSW6uboSbMcdjKm6UlvrfWppBU7AWs5XlP5ms88cjP18QtOaV1Iv8Y0ddn7c8pQLrlpf7vJ8ltEYB+IFd6mX1XRfZhJSezyzZCrTIuVnWlW9P4dMW2kH0Qcp+1cbel9bxsoja77xr8vtNtQtYHkTnn402WWA/bYfs8q5SbgoKJD8kJ348vdAFSFR8lLp3GhFVp3XqkkftvHGRjItaMj71psvZ9cWLjJmX3VU+4iUQZDDeWEO4GBu2q6dOBgY4NWBRT5a/IaOVq3QmYSITURhERA2pYS2AgDy24xSPr+zK09bVaj0k1Ht8qEvv5iGEJbEtnIKkq458/rjmrCquO0m5XG8XRrQdkZb764Ru9lyXc4YZ3dR/KfqPOtxbdBliML71ltzGN6QrHlmsV6bSlCEoSMJSMAeQorkaIer0XGBrezXBi7u2+3ymVxHlKTvY77kthaSQBknGeDxjIzS7fOy+/Tbt+JWiXbLRKIIeeguPM98Tj3tozs9QDg1al1tkK8QXYNyjokRXQN7SxwcHI+4qs9WP3LQbLFv01f5Uh5/JiWiREMpe3OMIWBkJHkrPTivoxXXRT3MZmz9meq2JDb8/Xc9BQQdrDji/+6sfUGrSjIW2w2246p1aUgKcUACs+Zxxk+lVfZrZ2oX5wm/XhNkieKGG2y6vp025x81Z9KfNN6djWCOUNSJct9fLsqY8p1xZ+J6D0FZmbb/ppv0ETNFan5DMdsuSHUNIHJUtQSB9ahmNZack3Vq2RbxFflukpQhlW8ZAzgqHug+hPNcUmzSepPvlhvTGqzqTTht7j7kMRX403cncAoqBSpPQ9Oo8KcKKTTQF60TdUPtK/FLNb4zicY2zyoL8+Ag4+tFMNFN+gFQ9/wBNWbUAR+LwGpC0JKW3TkLbz/Cocj5UUVLpytoFE9o7110Xe0W2zahvXsxaDgS9MUop5xgYxxgUy6Cttw1HGjOT9UahT3rW9aWZ20ePHQmiivTyPWCa8kLuPcbs50wy53kmCu4ObshU99b+M9eFHH2pnhxI0NkMxI7TDSf3UNICUj5CiivNd1Xdlm+iiigCiiigP//Z"/>
          <p:cNvSpPr>
            <a:spLocks noChangeAspect="1" noChangeArrowheads="1"/>
          </p:cNvSpPr>
          <p:nvPr/>
        </p:nvSpPr>
        <p:spPr bwMode="auto">
          <a:xfrm>
            <a:off x="155575" y="-433388"/>
            <a:ext cx="600075" cy="8572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9940" name="AutoShape 4" descr="data:image/jpeg;base64,/9j/4AAQSkZJRgABAQAAAQABAAD/2wCEAAkGBwgHBgkIBwgKCgkLDRYPDQwMDRsUFRAWIB0iIiAdHx8kKDQsJCYxJx8fLT0tMTU3Ojo6Iys/RD84QzQ5OjcBCgoKDQwNGg8PGjclHyU3Nzc3Nzc3Nzc3Nzc3Nzc3Nzc3Nzc3Nzc3Nzc3Nzc3Nzc3Nzc3Nzc3Nzc3Nzc3Nzc3N//AABEIAGQARQMBIgACEQEDEQH/xAAcAAACAgMBAQAAAAAAAAAAAAAABgUHAQMEAgj/xAA6EAABAwMDAQUGAwUJAAAAAAABAgMEAAURBhIhMQcTQVFhFCJxgZGhFUJiFjJSksEjJENWcoKTstP/xAAZAQEBAQEBAQAAAAAAAAAAAAAAAgEDBQT/xAAhEQADAAIBBAMBAAAAAAAAAAAAAQIDERIhMUFhE1HwIv/aAAwDAQACEQMRAD8AvGlrXOq2tLWxtaWvabhKWGYUUdXXD/QZGfkPGmWqmvron9u9pjvIX3cKCSgK/dK9q1bgPmB/t9KvGk22/C2YVWrXWpUaobvE24ShIae99nJSgJB5b2dMYyMf15r6rQQpIUOhGaq3XWndOsEIj2qOu9X2WhhJySr3lAuObfAAA5Ix19asibPj29DIeKt7qw0y0hJUpaj4AD7noBySBzXXNmjNM1E6CTT0cerdQRdM2GTdZnKWRhDY6uLPCUj4n6DJr5uvms9Zruka7TbhMhuuth2MlsltruyeNqehT8c5xzmrK7fZODpyHLSpNuclKckODP5dox/KpVPd3uFotljVcZvcG3R2wtB2hSSOiQkevAFbGVYJl8OTrY1yPegL+vU+k4N2ebDbzqSl0AYTvSSkkehIzTDS12ctON6Ltq3mw07IQqStAzgF1anPH/VTLXC9cno1BRRRUgKSNe6Ge1BOg3iyz/w68whtbfxwpGehxzxk/Ug071g9KqacvaBXdq0kuwS16s1le3bpcIbKg3hOG2kkYwlOMlRJIGMfvdM0xaThXBxo3jUKEpuspOA0k+7EZ6paT69Co+J8wkYjYzv7X6tW4k7rLYnilI4xImj83qlsHj9Rz4U61V0/P70YiF1Zpi3artRt10Qst7t7bjZwtpXTcD8z14pVg9k9vbTEYul4ulzgRFhbMGQ6O5BxjkeXpx96sSisnJSWkzdHlCUoSEpACQMADoBXqiioAUUUUAVrkhao7oaOHCghJz444rZRQFednl6sGntKQbXcrtBi3Jrd7Ww8+lLiXiolQUCc58PlU7N1JcXVJRp/T0y4BWcSH1pisjwzlfvHnyTyOQTUu9ZbW/OTOet0RyWkgpfWwkrBHT3sZ4ruxV1Sb3oHPb1y3IqF3BhpiQR77bLxdSn4KKU5+ldNFFQAoqCv2oPYJDVut0Yz7u+kqaiIcCNqB1ccUf3UDI55JzwDWizX+Yu9Gx32E1FuJj+0tKjOqdZdbztOFFIIUD1GPEHNVxetgZKKKKkGM1mla4J1BeLjPjWq5otUOKA0l5McOuuPlKVE4VxsAUBxyTnpivNu1NIt7jcDWEdNvknCETkn+6SlfpX+RR/hVj0zVcXoE1eJc+E0l6DbTcAFALZbdShzHmndhJ+BIqM/aO6f5PvP/LF/9aYkLS4hK0KCkqGQoHIIrNYn6BGRJd1le85bEQkZ6SJAUsDz2oyOv6q5dY3x2x2tCoUf2q5SnRHhRx/iOq6Z/SMEn0FTtKWtn1Wu52O+yGi5a7et72xSEFamd6NqXMDqByD5bvjVRp0GZ05ZWNIWaddbtJMm5OtmTc5yzkrKQSQPJKeQBiuTs+jXG7uuav1AgIlzG+7gRwBiNFzuA9So8knnAHTpWntDv8B3Ttoc7wPWS5z2G5MptXuhnduOfQ7cH03fCnC0XS23SL31pmxpUdB2bo7iVJSR4cdPDirp1x2/Jh3UUUVxNK1ia/jRNTzFrhyU6cmrym7GOQ0l9H9mrKhwUHYkbvA+hyH9tyBdoW5tcebEeT1SUuNrSfsRSW6uboSbMcdjKm6UlvrfWppBU7AWs5XlP5ms88cjP18QtOaV1Iv8Y0ddn7c8pQLrlpf7vJ8ltEYB+IFd6mX1XRfZhJSezyzZCrTIuVnWlW9P4dMW2kH0Qcp+1cbel9bxsoja77xr8vtNtQtYHkTnn402WWA/bYfs8q5SbgoKJD8kJ348vdAFSFR8lLp3GhFVp3XqkkftvHGRjItaMj71psvZ9cWLjJmX3VU+4iUQZDDeWEO4GBu2q6dOBgY4NWBRT5a/IaOVq3QmYSITURhERA2pYS2AgDy24xSPr+zK09bVaj0k1Ht8qEvv5iGEJbEtnIKkq458/rjmrCquO0m5XG8XRrQdkZb764Ru9lyXc4YZ3dR/KfqPOtxbdBliML71ltzGN6QrHlmsV6bSlCEoSMJSMAeQorkaIer0XGBrezXBi7u2+3ymVxHlKTvY77kthaSQBknGeDxjIzS7fOy+/Tbt+JWiXbLRKIIeeguPM98Tj3tozs9QDg1al1tkK8QXYNyjokRXQN7SxwcHI+4qs9WP3LQbLFv01f5Uh5/JiWiREMpe3OMIWBkJHkrPTivoxXXRT3MZmz9meq2JDb8/Xc9BQQdrDji/+6sfUGrSjIW2w2246p1aUgKcUACs+Zxxk+lVfZrZ2oX5wm/XhNkieKGG2y6vp025x81Z9KfNN6djWCOUNSJct9fLsqY8p1xZ+J6D0FZmbb/ppv0ETNFan5DMdsuSHUNIHJUtQSB9ahmNZack3Vq2RbxFflukpQhlW8ZAzgqHug+hPNcUmzSepPvlhvTGqzqTTht7j7kMRX403cncAoqBSpPQ9Oo8KcKKTTQF60TdUPtK/FLNb4zicY2zyoL8+Ag4+tFMNFN+gFQ9/wBNWbUAR+LwGpC0JKW3TkLbz/Cocj5UUVLpytoFE9o7110Xe0W2zahvXsxaDgS9MUop5xgYxxgUy6Cttw1HGjOT9UahT3rW9aWZ20ePHQmiivTyPWCa8kLuPcbs50wy53kmCu4ObshU99b+M9eFHH2pnhxI0NkMxI7TDSf3UNICUj5CiivNd1Xdlm+iiigCiiigP//Z"/>
          <p:cNvSpPr>
            <a:spLocks noChangeAspect="1" noChangeArrowheads="1"/>
          </p:cNvSpPr>
          <p:nvPr/>
        </p:nvSpPr>
        <p:spPr bwMode="auto">
          <a:xfrm>
            <a:off x="155575" y="-433388"/>
            <a:ext cx="600075" cy="8572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9942" name="AutoShape 6" descr="data:image/jpeg;base64,/9j/4AAQSkZJRgABAQAAAQABAAD/2wCEAAkGBwgHBgkIBwgKCgkLDRYPDQwMDRsUFRAWIB0iIiAdHx8kKDQsJCYxJx8fLT0tMTU3Ojo6Iys/RD84QzQ5OjcBCgoKDQwNGg8PGjclHyU3Nzc3Nzc3Nzc3Nzc3Nzc3Nzc3Nzc3Nzc3Nzc3Nzc3Nzc3Nzc3Nzc3Nzc3Nzc3Nzc3N//AABEIAGQARQMBIgACEQEDEQH/xAAcAAACAgMBAQAAAAAAAAAAAAAABgUHAQMEAgj/xAA6EAABAwMDAQUGAwUJAAAAAAABAgMEAAURBhIhMQcTQVFhFCJxgZGhFUJiFjJSksEjJENWcoKTstP/xAAZAQEBAQEBAQAAAAAAAAAAAAAAAgEDBQT/xAAhEQADAAIBBAMBAAAAAAAAAAAAAQIDERIhMUFhE1HwIv/aAAwDAQACEQMRAD8AvGlrXOq2tLWxtaWvabhKWGYUUdXXD/QZGfkPGmWqmvron9u9pjvIX3cKCSgK/dK9q1bgPmB/t9KvGk22/C2YVWrXWpUaobvE24ShIae99nJSgJB5b2dMYyMf15r6rQQpIUOhGaq3XWndOsEIj2qOu9X2WhhJySr3lAuObfAAA5Ix19asibPj29DIeKt7qw0y0hJUpaj4AD7noBySBzXXNmjNM1E6CTT0cerdQRdM2GTdZnKWRhDY6uLPCUj4n6DJr5uvms9Zruka7TbhMhuuth2MlsltruyeNqehT8c5xzmrK7fZODpyHLSpNuclKckODP5dox/KpVPd3uFotljVcZvcG3R2wtB2hSSOiQkevAFbGVYJl8OTrY1yPegL+vU+k4N2ebDbzqSl0AYTvSSkkehIzTDS12ctON6Ltq3mw07IQqStAzgF1anPH/VTLXC9cno1BRRRUgKSNe6Ge1BOg3iyz/w68whtbfxwpGehxzxk/Ug071g9KqacvaBXdq0kuwS16s1le3bpcIbKg3hOG2kkYwlOMlRJIGMfvdM0xaThXBxo3jUKEpuspOA0k+7EZ6paT69Co+J8wkYjYzv7X6tW4k7rLYnilI4xImj83qlsHj9Rz4U61V0/P70YiF1Zpi3artRt10Qst7t7bjZwtpXTcD8z14pVg9k9vbTEYul4ulzgRFhbMGQ6O5BxjkeXpx96sSisnJSWkzdHlCUoSEpACQMADoBXqiioAUUUUAVrkhao7oaOHCghJz444rZRQFednl6sGntKQbXcrtBi3Jrd7Ww8+lLiXiolQUCc58PlU7N1JcXVJRp/T0y4BWcSH1pisjwzlfvHnyTyOQTUu9ZbW/OTOet0RyWkgpfWwkrBHT3sZ4ruxV1Sb3oHPb1y3IqF3BhpiQR77bLxdSn4KKU5+ldNFFQAoqCv2oPYJDVut0Yz7u+kqaiIcCNqB1ccUf3UDI55JzwDWizX+Yu9Gx32E1FuJj+0tKjOqdZdbztOFFIIUD1GPEHNVxetgZKKKKkGM1mla4J1BeLjPjWq5otUOKA0l5McOuuPlKVE4VxsAUBxyTnpivNu1NIt7jcDWEdNvknCETkn+6SlfpX+RR/hVj0zVcXoE1eJc+E0l6DbTcAFALZbdShzHmndhJ+BIqM/aO6f5PvP/LF/9aYkLS4hK0KCkqGQoHIIrNYn6BGRJd1le85bEQkZ6SJAUsDz2oyOv6q5dY3x2x2tCoUf2q5SnRHhRx/iOq6Z/SMEn0FTtKWtn1Wu52O+yGi5a7et72xSEFamd6NqXMDqByD5bvjVRp0GZ05ZWNIWaddbtJMm5OtmTc5yzkrKQSQPJKeQBiuTs+jXG7uuav1AgIlzG+7gRwBiNFzuA9So8knnAHTpWntDv8B3Ttoc7wPWS5z2G5MptXuhnduOfQ7cH03fCnC0XS23SL31pmxpUdB2bo7iVJSR4cdPDirp1x2/Jh3UUUVxNK1ia/jRNTzFrhyU6cmrym7GOQ0l9H9mrKhwUHYkbvA+hyH9tyBdoW5tcebEeT1SUuNrSfsRSW6uboSbMcdjKm6UlvrfWppBU7AWs5XlP5ms88cjP18QtOaV1Iv8Y0ddn7c8pQLrlpf7vJ8ltEYB+IFd6mX1XRfZhJSezyzZCrTIuVnWlW9P4dMW2kH0Qcp+1cbel9bxsoja77xr8vtNtQtYHkTnn402WWA/bYfs8q5SbgoKJD8kJ348vdAFSFR8lLp3GhFVp3XqkkftvHGRjItaMj71psvZ9cWLjJmX3VU+4iUQZDDeWEO4GBu2q6dOBgY4NWBRT5a/IaOVq3QmYSITURhERA2pYS2AgDy24xSPr+zK09bVaj0k1Ht8qEvv5iGEJbEtnIKkq458/rjmrCquO0m5XG8XRrQdkZb764Ru9lyXc4YZ3dR/KfqPOtxbdBliML71ltzGN6QrHlmsV6bSlCEoSMJSMAeQorkaIer0XGBrezXBi7u2+3ymVxHlKTvY77kthaSQBknGeDxjIzS7fOy+/Tbt+JWiXbLRKIIeeguPM98Tj3tozs9QDg1al1tkK8QXYNyjokRXQN7SxwcHI+4qs9WP3LQbLFv01f5Uh5/JiWiREMpe3OMIWBkJHkrPTivoxXXRT3MZmz9meq2JDb8/Xc9BQQdrDji/+6sfUGrSjIW2w2246p1aUgKcUACs+Zxxk+lVfZrZ2oX5wm/XhNkieKGG2y6vp025x81Z9KfNN6djWCOUNSJct9fLsqY8p1xZ+J6D0FZmbb/ppv0ETNFan5DMdsuSHUNIHJUtQSB9ahmNZack3Vq2RbxFflukpQhlW8ZAzgqHug+hPNcUmzSepPvlhvTGqzqTTht7j7kMRX403cncAoqBSpPQ9Oo8KcKKTTQF60TdUPtK/FLNb4zicY2zyoL8+Ag4+tFMNFN+gFQ9/wBNWbUAR+LwGpC0JKW3TkLbz/Cocj5UUVLpytoFE9o7110Xe0W2zahvXsxaDgS9MUop5xgYxxgUy6Cttw1HGjOT9UahT3rW9aWZ20ePHQmiivTyPWCa8kLuPcbs50wy53kmCu4ObshU99b+M9eFHH2pnhxI0NkMxI7TDSf3UNICUj5CiivNd1Xdlm+iiigCiiigP//Z"/>
          <p:cNvSpPr>
            <a:spLocks noChangeAspect="1" noChangeArrowheads="1"/>
          </p:cNvSpPr>
          <p:nvPr/>
        </p:nvSpPr>
        <p:spPr bwMode="auto">
          <a:xfrm>
            <a:off x="155575" y="-433388"/>
            <a:ext cx="600075" cy="8572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Suggestions, Etc.</a:t>
            </a:r>
            <a:endParaRPr lang="en-US" dirty="0"/>
          </a:p>
        </p:txBody>
      </p:sp>
      <p:sp>
        <p:nvSpPr>
          <p:cNvPr id="3" name="Content Placeholder 2"/>
          <p:cNvSpPr>
            <a:spLocks noGrp="1"/>
          </p:cNvSpPr>
          <p:nvPr>
            <p:ph sz="quarter" idx="1"/>
          </p:nvPr>
        </p:nvSpPr>
        <p:spPr/>
        <p:txBody>
          <a:bodyPr/>
          <a:lstStyle/>
          <a:p>
            <a:r>
              <a:rPr lang="en-US" dirty="0" smtClean="0"/>
              <a:t>LET YOUR VOICE BE HEARD!!</a:t>
            </a:r>
          </a:p>
          <a:p>
            <a:endParaRPr lang="en-US" dirty="0" smtClean="0"/>
          </a:p>
          <a:p>
            <a:endParaRPr lang="en-US" dirty="0"/>
          </a:p>
        </p:txBody>
      </p:sp>
      <p:pic>
        <p:nvPicPr>
          <p:cNvPr id="35842" name="Picture 2" descr="http://images.clipartof.com/small/16426-Orange-Person-Shouting-Information-Through-A-Megaphone-Poster-Art-Print.jpg">
            <a:hlinkClick r:id="rId3"/>
          </p:cNvPr>
          <p:cNvPicPr>
            <a:picLocks noChangeAspect="1" noChangeArrowheads="1"/>
          </p:cNvPicPr>
          <p:nvPr/>
        </p:nvPicPr>
        <p:blipFill>
          <a:blip r:embed="rId4" cstate="print"/>
          <a:srcRect/>
          <a:stretch>
            <a:fillRect/>
          </a:stretch>
        </p:blipFill>
        <p:spPr bwMode="auto">
          <a:xfrm>
            <a:off x="1981200" y="2286000"/>
            <a:ext cx="4286250" cy="340042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Brief Overview</a:t>
            </a:r>
            <a:endParaRPr lang="en-US" dirty="0"/>
          </a:p>
        </p:txBody>
      </p:sp>
      <p:sp>
        <p:nvSpPr>
          <p:cNvPr id="3" name="Content Placeholder 2"/>
          <p:cNvSpPr>
            <a:spLocks noGrp="1"/>
          </p:cNvSpPr>
          <p:nvPr>
            <p:ph sz="quarter" idx="1"/>
          </p:nvPr>
        </p:nvSpPr>
        <p:spPr/>
        <p:txBody>
          <a:bodyPr>
            <a:normAutofit fontScale="92500" lnSpcReduction="10000"/>
          </a:bodyPr>
          <a:lstStyle/>
          <a:p>
            <a:endParaRPr lang="en-US" dirty="0" smtClean="0"/>
          </a:p>
          <a:p>
            <a:r>
              <a:rPr lang="en-US" dirty="0" smtClean="0"/>
              <a:t>Intended Grades: 4-6</a:t>
            </a:r>
          </a:p>
          <a:p>
            <a:r>
              <a:rPr lang="en-US" dirty="0" smtClean="0"/>
              <a:t>This problem solving lesson is intended to help you assess how well students are able to use </a:t>
            </a:r>
            <a:r>
              <a:rPr lang="en-US" b="1" dirty="0" smtClean="0"/>
              <a:t>fractions</a:t>
            </a:r>
            <a:r>
              <a:rPr lang="en-US" dirty="0" smtClean="0"/>
              <a:t> in a problem solving context. In particular this lesson aims to identify and help students with difficulties: </a:t>
            </a:r>
          </a:p>
          <a:p>
            <a:pPr lvl="2"/>
            <a:r>
              <a:rPr lang="en-US" dirty="0" smtClean="0"/>
              <a:t>Conceptualizing fractional parts or different wholes</a:t>
            </a:r>
          </a:p>
          <a:p>
            <a:pPr lvl="2"/>
            <a:r>
              <a:rPr lang="en-US" dirty="0" smtClean="0"/>
              <a:t>Choosing an appropriate, systematic way to organize multiple steps</a:t>
            </a:r>
          </a:p>
          <a:p>
            <a:pPr lvl="2"/>
            <a:r>
              <a:rPr lang="en-US" dirty="0" smtClean="0"/>
              <a:t>Conceptualizing fractional comparisons and fractional parts of other fractions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Standards Addressed…</a:t>
            </a:r>
            <a:endParaRPr lang="en-US" dirty="0"/>
          </a:p>
        </p:txBody>
      </p:sp>
      <p:sp>
        <p:nvSpPr>
          <p:cNvPr id="3" name="Content Placeholder 2"/>
          <p:cNvSpPr>
            <a:spLocks noGrp="1"/>
          </p:cNvSpPr>
          <p:nvPr>
            <p:ph sz="quarter" idx="1"/>
          </p:nvPr>
        </p:nvSpPr>
        <p:spPr/>
        <p:txBody>
          <a:bodyPr>
            <a:normAutofit/>
          </a:bodyPr>
          <a:lstStyle/>
          <a:p>
            <a:r>
              <a:rPr lang="en-US" dirty="0" smtClean="0"/>
              <a:t>4.NF</a:t>
            </a:r>
          </a:p>
          <a:p>
            <a:pPr lvl="2"/>
            <a:r>
              <a:rPr lang="en-US" dirty="0" smtClean="0"/>
              <a:t>Build fractions from unit fractions by applying and extending previous understandings of operations on whole numbers.</a:t>
            </a:r>
          </a:p>
          <a:p>
            <a:r>
              <a:rPr lang="en-US" dirty="0" smtClean="0"/>
              <a:t>5.NF</a:t>
            </a:r>
          </a:p>
          <a:p>
            <a:pPr lvl="2"/>
            <a:r>
              <a:rPr lang="en-US" dirty="0" smtClean="0"/>
              <a:t>Apply and extend previous understandings of multiplication and division to multiply and divide fractions.</a:t>
            </a:r>
          </a:p>
          <a:p>
            <a:r>
              <a:rPr lang="en-US" dirty="0" smtClean="0"/>
              <a:t>6.NF</a:t>
            </a:r>
          </a:p>
          <a:p>
            <a:pPr lvl="2"/>
            <a:r>
              <a:rPr lang="en-US" dirty="0" smtClean="0"/>
              <a:t>Apply and extend previous understandings of multiplication and division.</a:t>
            </a:r>
            <a:endParaRPr lang="en-US" dirty="0"/>
          </a:p>
        </p:txBody>
      </p:sp>
      <p:sp>
        <p:nvSpPr>
          <p:cNvPr id="29698" name="AutoShape 2" descr="https://docs.google.com/?pid=explorer&amp;srcid=0B38D_BNZ8kCMNmljSEVHUnZUcnM&amp;docid=e69e015a04f1f9dcdc36f05b4d5dc45c%7Cc15d0d4e6d8ab162349f223b584418dc&amp;a=bi&amp;pagenumber=7&amp;w=13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task…</a:t>
            </a:r>
            <a:endParaRPr lang="en-US" dirty="0"/>
          </a:p>
        </p:txBody>
      </p:sp>
      <p:sp>
        <p:nvSpPr>
          <p:cNvPr id="3" name="Content Placeholder 2"/>
          <p:cNvSpPr>
            <a:spLocks noGrp="1"/>
          </p:cNvSpPr>
          <p:nvPr>
            <p:ph sz="quarter" idx="1"/>
          </p:nvPr>
        </p:nvSpPr>
        <p:spPr/>
        <p:txBody>
          <a:bodyPr/>
          <a:lstStyle/>
          <a:p>
            <a:r>
              <a:rPr lang="en-US" dirty="0" smtClean="0"/>
              <a:t>Where’s the Cookies?</a:t>
            </a:r>
          </a:p>
          <a:p>
            <a:pPr lvl="2"/>
            <a:r>
              <a:rPr lang="en-US" dirty="0" smtClean="0"/>
              <a:t>Mrs. James left a tray of cookies on the counter early one morning.  Larry walked by before lunch and decided to take 1/3 of the cookies on the tray.  Later that afternoon Barry came in and ate ¼ of the remaining cookies.  After supper Terry saw the tray of cookies and ate ½ of the cookies.  The next morning Mrs. James found the tray with only 6 cookies left.  How many cookies were on the tray when Mrs. James left it on the counter?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Analysis of students’ first attempt</a:t>
            </a:r>
            <a:endParaRPr lang="en-US" dirty="0"/>
          </a:p>
        </p:txBody>
      </p:sp>
      <p:sp>
        <p:nvSpPr>
          <p:cNvPr id="3" name="Content Placeholder 2"/>
          <p:cNvSpPr>
            <a:spLocks noGrp="1"/>
          </p:cNvSpPr>
          <p:nvPr>
            <p:ph sz="quarter" idx="1"/>
          </p:nvPr>
        </p:nvSpPr>
        <p:spPr/>
        <p:txBody>
          <a:bodyPr>
            <a:normAutofit/>
          </a:bodyPr>
          <a:lstStyle/>
          <a:p>
            <a:r>
              <a:rPr lang="en-US" dirty="0" smtClean="0"/>
              <a:t>0 students got the correct answer (24 cookies)</a:t>
            </a:r>
          </a:p>
          <a:p>
            <a:r>
              <a:rPr lang="en-US" dirty="0" smtClean="0"/>
              <a:t>17 students were on the right track but multiplied all of the denominators.  Those students came up with 144 cookies.</a:t>
            </a:r>
          </a:p>
          <a:p>
            <a:r>
              <a:rPr lang="en-US" dirty="0" smtClean="0"/>
              <a:t>8 students did not understand the concept.  They attempted to do things that did not make sense; for instance, they added the 6 cookies left to each of the numerators and denominators.  This gave them 6+2+3+4+1+1+1=18 cookies.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(Continued)</a:t>
            </a:r>
            <a:endParaRPr lang="en-US" dirty="0"/>
          </a:p>
        </p:txBody>
      </p:sp>
      <p:sp>
        <p:nvSpPr>
          <p:cNvPr id="3" name="Content Placeholder 2"/>
          <p:cNvSpPr>
            <a:spLocks noGrp="1"/>
          </p:cNvSpPr>
          <p:nvPr>
            <p:ph sz="quarter" idx="1"/>
          </p:nvPr>
        </p:nvSpPr>
        <p:spPr/>
        <p:txBody>
          <a:bodyPr/>
          <a:lstStyle/>
          <a:p>
            <a:r>
              <a:rPr lang="en-US" dirty="0" smtClean="0"/>
              <a:t>None of my students thought about what the prompt was requiring them to do, which was to work backwards and use the portion of cookies that were NOT eaten</a:t>
            </a:r>
          </a:p>
          <a:p>
            <a:r>
              <a:rPr lang="en-US" dirty="0" smtClean="0"/>
              <a:t>Some of the students multiplied by the denominator because they were only using the portion of cookies that were eaten; for instance, instead of multiplying 12 by 4/3 they multiplied 12 by 4/1 (because ¼ were eaten).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 Strategy #2</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Engineering effective discussions, questions, activities, and tasks that elicit learning.</a:t>
            </a:r>
          </a:p>
          <a:p>
            <a:pPr lvl="2"/>
            <a:r>
              <a:rPr lang="en-US" dirty="0" smtClean="0"/>
              <a:t>Students discussed their work with a peer</a:t>
            </a:r>
          </a:p>
          <a:p>
            <a:pPr lvl="3"/>
            <a:r>
              <a:rPr lang="en-US" dirty="0" smtClean="0"/>
              <a:t>Most peer groups were able to point out flaws in one another’s math reasoning.</a:t>
            </a:r>
          </a:p>
          <a:p>
            <a:pPr lvl="3"/>
            <a:r>
              <a:rPr lang="en-US" dirty="0" smtClean="0"/>
              <a:t>I modeled the process with a smaller number of cookies left (3).  Students could then manipulate the cookies the see how the problem was actually forcing them to think backwards and use the portion that was not eaten to calculate the number of cookies Ms. Hill started with (i.e. 12).</a:t>
            </a:r>
          </a:p>
          <a:p>
            <a:pPr lvl="3"/>
            <a:r>
              <a:rPr lang="en-US" dirty="0" smtClean="0"/>
              <a:t>I also showed the algebraic method of getting the answer when 3 cookies were left.  I explained that one must multiply by the reciprocal of the fraction in order to simplify the equation.</a:t>
            </a:r>
          </a:p>
          <a:p>
            <a:pPr lvl="5"/>
            <a:r>
              <a:rPr lang="en-US" dirty="0" smtClean="0"/>
              <a:t>3 X 2/1 = 6/1</a:t>
            </a:r>
          </a:p>
          <a:p>
            <a:pPr lvl="5"/>
            <a:r>
              <a:rPr lang="en-US" dirty="0" smtClean="0"/>
              <a:t>6 X 4/3 =  24/3= 8</a:t>
            </a:r>
          </a:p>
          <a:p>
            <a:pPr lvl="5"/>
            <a:r>
              <a:rPr lang="en-US" dirty="0" smtClean="0"/>
              <a:t>8 X 3/2 = 24/2 = 12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 Strategy #4</a:t>
            </a:r>
            <a:endParaRPr lang="en-US" dirty="0"/>
          </a:p>
        </p:txBody>
      </p:sp>
      <p:sp>
        <p:nvSpPr>
          <p:cNvPr id="3" name="Content Placeholder 2"/>
          <p:cNvSpPr>
            <a:spLocks noGrp="1"/>
          </p:cNvSpPr>
          <p:nvPr>
            <p:ph sz="quarter" idx="1"/>
          </p:nvPr>
        </p:nvSpPr>
        <p:spPr/>
        <p:txBody>
          <a:bodyPr>
            <a:normAutofit/>
          </a:bodyPr>
          <a:lstStyle/>
          <a:p>
            <a:r>
              <a:rPr lang="en-US" dirty="0" smtClean="0"/>
              <a:t>Activating students as instructional resources for one another</a:t>
            </a:r>
          </a:p>
          <a:p>
            <a:pPr lvl="2"/>
            <a:r>
              <a:rPr lang="en-US" dirty="0" smtClean="0"/>
              <a:t>Students examined the work of other students (i.e. the ones provided in the prompt).</a:t>
            </a:r>
          </a:p>
          <a:p>
            <a:pPr lvl="2"/>
            <a:r>
              <a:rPr lang="en-US" dirty="0" smtClean="0"/>
              <a:t>My students struggled for almost 30 minutes trying to reason out what the student had done.  Only 3 of my students were able to explain what the sample student had done.  So, I worked through each of the models with my students.  I used a think aloud as I modeled the process.  Instructionally, this tells me that my students need more experience with this type of task analysis.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 Strategy #5</a:t>
            </a:r>
            <a:endParaRPr lang="en-US" dirty="0"/>
          </a:p>
        </p:txBody>
      </p:sp>
      <p:sp>
        <p:nvSpPr>
          <p:cNvPr id="3" name="Content Placeholder 2"/>
          <p:cNvSpPr>
            <a:spLocks noGrp="1"/>
          </p:cNvSpPr>
          <p:nvPr>
            <p:ph sz="quarter" idx="1"/>
          </p:nvPr>
        </p:nvSpPr>
        <p:spPr/>
        <p:txBody>
          <a:bodyPr/>
          <a:lstStyle/>
          <a:p>
            <a:r>
              <a:rPr lang="en-US" dirty="0" smtClean="0"/>
              <a:t>Activating students as owners of their own learning</a:t>
            </a:r>
          </a:p>
          <a:p>
            <a:pPr lvl="2"/>
            <a:r>
              <a:rPr lang="en-US" dirty="0" smtClean="0"/>
              <a:t>Finally, my students went back and read what they had initially written.  I provided them with a green coloring pencil so that they could edit their errors in math and math reasoning.  The students then reworked the problem.</a:t>
            </a:r>
          </a:p>
          <a:p>
            <a:pPr lvl="2"/>
            <a:r>
              <a:rPr lang="en-US" dirty="0" smtClean="0"/>
              <a:t>All 24 students successfully calculated the correct number of cookies.  5 were still struggling to explain why their mathematical work was correct.</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82</TotalTime>
  <Words>788</Words>
  <Application>Microsoft Office PowerPoint</Application>
  <PresentationFormat>On-screen Show (4:3)</PresentationFormat>
  <Paragraphs>64</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Where are the cookies?</vt:lpstr>
      <vt:lpstr>A Brief Overview</vt:lpstr>
      <vt:lpstr>Math Standards Addressed…</vt:lpstr>
      <vt:lpstr>The task…</vt:lpstr>
      <vt:lpstr>Analysis of students’ first attempt</vt:lpstr>
      <vt:lpstr>Analysis (Continued)</vt:lpstr>
      <vt:lpstr>FAL Strategy #2</vt:lpstr>
      <vt:lpstr>FAL Strategy #4</vt:lpstr>
      <vt:lpstr>FAL Strategy #5</vt:lpstr>
      <vt:lpstr>My Reflection…</vt:lpstr>
      <vt:lpstr>Questions, Suggestions, Etc.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 Alan Scheerhorn</dc:creator>
  <cp:lastModifiedBy>jessica.hill</cp:lastModifiedBy>
  <cp:revision>20</cp:revision>
  <dcterms:created xsi:type="dcterms:W3CDTF">2013-01-27T21:54:50Z</dcterms:created>
  <dcterms:modified xsi:type="dcterms:W3CDTF">2013-01-31T14:53:34Z</dcterms:modified>
</cp:coreProperties>
</file>